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2" r:id="rId1"/>
  </p:sldMasterIdLst>
  <p:notesMasterIdLst>
    <p:notesMasterId r:id="rId61"/>
  </p:notesMasterIdLst>
  <p:handoutMasterIdLst>
    <p:handoutMasterId r:id="rId62"/>
  </p:handoutMasterIdLst>
  <p:sldIdLst>
    <p:sldId id="274" r:id="rId2"/>
    <p:sldId id="535" r:id="rId3"/>
    <p:sldId id="536" r:id="rId4"/>
    <p:sldId id="534" r:id="rId5"/>
    <p:sldId id="527" r:id="rId6"/>
    <p:sldId id="305" r:id="rId7"/>
    <p:sldId id="439" r:id="rId8"/>
    <p:sldId id="440" r:id="rId9"/>
    <p:sldId id="441" r:id="rId10"/>
    <p:sldId id="424" r:id="rId11"/>
    <p:sldId id="425" r:id="rId12"/>
    <p:sldId id="426" r:id="rId13"/>
    <p:sldId id="537" r:id="rId14"/>
    <p:sldId id="448" r:id="rId15"/>
    <p:sldId id="520" r:id="rId16"/>
    <p:sldId id="311" r:id="rId17"/>
    <p:sldId id="282" r:id="rId18"/>
    <p:sldId id="301" r:id="rId19"/>
    <p:sldId id="427" r:id="rId20"/>
    <p:sldId id="338" r:id="rId21"/>
    <p:sldId id="336" r:id="rId22"/>
    <p:sldId id="314" r:id="rId23"/>
    <p:sldId id="455" r:id="rId24"/>
    <p:sldId id="443" r:id="rId25"/>
    <p:sldId id="464" r:id="rId26"/>
    <p:sldId id="458" r:id="rId27"/>
    <p:sldId id="461" r:id="rId28"/>
    <p:sldId id="463" r:id="rId29"/>
    <p:sldId id="479" r:id="rId30"/>
    <p:sldId id="480" r:id="rId31"/>
    <p:sldId id="516" r:id="rId32"/>
    <p:sldId id="286" r:id="rId33"/>
    <p:sldId id="518" r:id="rId34"/>
    <p:sldId id="521" r:id="rId35"/>
    <p:sldId id="515" r:id="rId36"/>
    <p:sldId id="525" r:id="rId37"/>
    <p:sldId id="531" r:id="rId38"/>
    <p:sldId id="473" r:id="rId39"/>
    <p:sldId id="369" r:id="rId40"/>
    <p:sldId id="486" r:id="rId41"/>
    <p:sldId id="487" r:id="rId42"/>
    <p:sldId id="401" r:id="rId43"/>
    <p:sldId id="388" r:id="rId44"/>
    <p:sldId id="483" r:id="rId45"/>
    <p:sldId id="524" r:id="rId46"/>
    <p:sldId id="456" r:id="rId47"/>
    <p:sldId id="470" r:id="rId48"/>
    <p:sldId id="477" r:id="rId49"/>
    <p:sldId id="478" r:id="rId50"/>
    <p:sldId id="481" r:id="rId51"/>
    <p:sldId id="482" r:id="rId52"/>
    <p:sldId id="532" r:id="rId53"/>
    <p:sldId id="400" r:id="rId54"/>
    <p:sldId id="514" r:id="rId55"/>
    <p:sldId id="451" r:id="rId56"/>
    <p:sldId id="526" r:id="rId57"/>
    <p:sldId id="528" r:id="rId58"/>
    <p:sldId id="529" r:id="rId59"/>
    <p:sldId id="530" r:id="rId60"/>
  </p:sldIdLst>
  <p:sldSz cx="12188825"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5" autoAdjust="0"/>
    <p:restoredTop sz="94660"/>
  </p:normalViewPr>
  <p:slideViewPr>
    <p:cSldViewPr>
      <p:cViewPr varScale="1">
        <p:scale>
          <a:sx n="77" d="100"/>
          <a:sy n="77" d="100"/>
        </p:scale>
        <p:origin x="256" y="60"/>
      </p:cViewPr>
      <p:guideLst>
        <p:guide orient="horz" pos="2160"/>
        <p:guide pos="3839"/>
      </p:guideLst>
    </p:cSldViewPr>
  </p:slideViewPr>
  <p:notesTextViewPr>
    <p:cViewPr>
      <p:scale>
        <a:sx n="100" d="100"/>
        <a:sy n="100" d="100"/>
      </p:scale>
      <p:origin x="0" y="0"/>
    </p:cViewPr>
  </p:notesTextViewPr>
  <p:sorterViewPr>
    <p:cViewPr>
      <p:scale>
        <a:sx n="80" d="100"/>
        <a:sy n="80" d="100"/>
      </p:scale>
      <p:origin x="0" y="-8428"/>
    </p:cViewPr>
  </p:sorterViewPr>
  <p:notesViewPr>
    <p:cSldViewPr showGuides="1">
      <p:cViewPr varScale="1">
        <p:scale>
          <a:sx n="89" d="100"/>
          <a:sy n="89" d="100"/>
        </p:scale>
        <p:origin x="37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Hajime" userId="c2c978d9553ec266" providerId="LiveId" clId="{557A6AEA-BBFB-4192-9091-EE6CA47E5089}"/>
    <pc:docChg chg="undo custSel addSld delSld modSld sldOrd">
      <pc:chgData name="Watanabe Hajime" userId="c2c978d9553ec266" providerId="LiveId" clId="{557A6AEA-BBFB-4192-9091-EE6CA47E5089}" dt="2022-04-14T23:24:06.290" v="1983"/>
      <pc:docMkLst>
        <pc:docMk/>
      </pc:docMkLst>
      <pc:sldChg chg="modSp mod">
        <pc:chgData name="Watanabe Hajime" userId="c2c978d9553ec266" providerId="LiveId" clId="{557A6AEA-BBFB-4192-9091-EE6CA47E5089}" dt="2022-04-14T19:46:28.120" v="108" actId="20577"/>
        <pc:sldMkLst>
          <pc:docMk/>
          <pc:sldMk cId="2812867589" sldId="274"/>
        </pc:sldMkLst>
        <pc:spChg chg="mod">
          <ac:chgData name="Watanabe Hajime" userId="c2c978d9553ec266" providerId="LiveId" clId="{557A6AEA-BBFB-4192-9091-EE6CA47E5089}" dt="2022-04-14T19:46:28.120" v="108" actId="20577"/>
          <ac:spMkLst>
            <pc:docMk/>
            <pc:sldMk cId="2812867589" sldId="274"/>
            <ac:spMk id="2" creationId="{9443AE45-BF2A-4F9B-96F9-35144F16B7EF}"/>
          </ac:spMkLst>
        </pc:spChg>
        <pc:spChg chg="mod">
          <ac:chgData name="Watanabe Hajime" userId="c2c978d9553ec266" providerId="LiveId" clId="{557A6AEA-BBFB-4192-9091-EE6CA47E5089}" dt="2022-04-14T19:45:52.733" v="72" actId="14100"/>
          <ac:spMkLst>
            <pc:docMk/>
            <pc:sldMk cId="2812867589" sldId="274"/>
            <ac:spMk id="6" creationId="{00A8F1EB-A224-47BB-B40F-F903345A40FA}"/>
          </ac:spMkLst>
        </pc:spChg>
        <pc:spChg chg="mod">
          <ac:chgData name="Watanabe Hajime" userId="c2c978d9553ec266" providerId="LiveId" clId="{557A6AEA-BBFB-4192-9091-EE6CA47E5089}" dt="2022-04-14T19:45:24.240" v="22" actId="20577"/>
          <ac:spMkLst>
            <pc:docMk/>
            <pc:sldMk cId="2812867589" sldId="274"/>
            <ac:spMk id="7" creationId="{7362D087-0236-47C8-8DCE-D2562B1D94FA}"/>
          </ac:spMkLst>
        </pc:spChg>
      </pc:sldChg>
      <pc:sldChg chg="modSp mod">
        <pc:chgData name="Watanabe Hajime" userId="c2c978d9553ec266" providerId="LiveId" clId="{557A6AEA-BBFB-4192-9091-EE6CA47E5089}" dt="2022-04-14T20:54:04.583" v="1939" actId="20577"/>
        <pc:sldMkLst>
          <pc:docMk/>
          <pc:sldMk cId="2003988056" sldId="282"/>
        </pc:sldMkLst>
        <pc:spChg chg="mod">
          <ac:chgData name="Watanabe Hajime" userId="c2c978d9553ec266" providerId="LiveId" clId="{557A6AEA-BBFB-4192-9091-EE6CA47E5089}" dt="2022-04-14T20:54:04.583" v="1939" actId="20577"/>
          <ac:spMkLst>
            <pc:docMk/>
            <pc:sldMk cId="2003988056" sldId="282"/>
            <ac:spMk id="11" creationId="{D446CA86-790A-4B0C-8024-90A473052A44}"/>
          </ac:spMkLst>
        </pc:spChg>
      </pc:sldChg>
      <pc:sldChg chg="ord">
        <pc:chgData name="Watanabe Hajime" userId="c2c978d9553ec266" providerId="LiveId" clId="{557A6AEA-BBFB-4192-9091-EE6CA47E5089}" dt="2022-04-14T23:23:45.433" v="1981"/>
        <pc:sldMkLst>
          <pc:docMk/>
          <pc:sldMk cId="3417929555" sldId="286"/>
        </pc:sldMkLst>
      </pc:sldChg>
      <pc:sldChg chg="delSp mod">
        <pc:chgData name="Watanabe Hajime" userId="c2c978d9553ec266" providerId="LiveId" clId="{557A6AEA-BBFB-4192-9091-EE6CA47E5089}" dt="2022-04-14T20:42:26.379" v="1869" actId="478"/>
        <pc:sldMkLst>
          <pc:docMk/>
          <pc:sldMk cId="1303083692" sldId="305"/>
        </pc:sldMkLst>
        <pc:spChg chg="del">
          <ac:chgData name="Watanabe Hajime" userId="c2c978d9553ec266" providerId="LiveId" clId="{557A6AEA-BBFB-4192-9091-EE6CA47E5089}" dt="2022-04-14T20:42:26.379" v="1869" actId="478"/>
          <ac:spMkLst>
            <pc:docMk/>
            <pc:sldMk cId="1303083692" sldId="305"/>
            <ac:spMk id="3" creationId="{008B2892-067B-4D3C-BC4C-C4015B1FAECF}"/>
          </ac:spMkLst>
        </pc:spChg>
      </pc:sldChg>
      <pc:sldChg chg="delSp mod">
        <pc:chgData name="Watanabe Hajime" userId="c2c978d9553ec266" providerId="LiveId" clId="{557A6AEA-BBFB-4192-9091-EE6CA47E5089}" dt="2022-04-14T20:43:45.062" v="1872" actId="478"/>
        <pc:sldMkLst>
          <pc:docMk/>
          <pc:sldMk cId="1959938015" sldId="311"/>
        </pc:sldMkLst>
        <pc:spChg chg="del">
          <ac:chgData name="Watanabe Hajime" userId="c2c978d9553ec266" providerId="LiveId" clId="{557A6AEA-BBFB-4192-9091-EE6CA47E5089}" dt="2022-04-14T20:43:45.062" v="1872" actId="478"/>
          <ac:spMkLst>
            <pc:docMk/>
            <pc:sldMk cId="1959938015" sldId="311"/>
            <ac:spMk id="5" creationId="{AC9BA766-4E3C-42BF-959A-3BCB4A5B9DB5}"/>
          </ac:spMkLst>
        </pc:spChg>
      </pc:sldChg>
      <pc:sldChg chg="delSp mod">
        <pc:chgData name="Watanabe Hajime" userId="c2c978d9553ec266" providerId="LiveId" clId="{557A6AEA-BBFB-4192-9091-EE6CA47E5089}" dt="2022-04-14T20:54:26.599" v="1940" actId="478"/>
        <pc:sldMkLst>
          <pc:docMk/>
          <pc:sldMk cId="21787726" sldId="314"/>
        </pc:sldMkLst>
        <pc:spChg chg="del">
          <ac:chgData name="Watanabe Hajime" userId="c2c978d9553ec266" providerId="LiveId" clId="{557A6AEA-BBFB-4192-9091-EE6CA47E5089}" dt="2022-04-14T20:54:26.599" v="1940" actId="478"/>
          <ac:spMkLst>
            <pc:docMk/>
            <pc:sldMk cId="21787726" sldId="314"/>
            <ac:spMk id="6" creationId="{1289EA0C-387B-46C6-B6E6-C4C31E206789}"/>
          </ac:spMkLst>
        </pc:spChg>
      </pc:sldChg>
      <pc:sldChg chg="del">
        <pc:chgData name="Watanabe Hajime" userId="c2c978d9553ec266" providerId="LiveId" clId="{557A6AEA-BBFB-4192-9091-EE6CA47E5089}" dt="2022-04-14T21:23:17.421" v="1958" actId="47"/>
        <pc:sldMkLst>
          <pc:docMk/>
          <pc:sldMk cId="2034869227" sldId="380"/>
        </pc:sldMkLst>
      </pc:sldChg>
      <pc:sldChg chg="del">
        <pc:chgData name="Watanabe Hajime" userId="c2c978d9553ec266" providerId="LiveId" clId="{557A6AEA-BBFB-4192-9091-EE6CA47E5089}" dt="2022-04-14T21:18:19.884" v="1945" actId="47"/>
        <pc:sldMkLst>
          <pc:docMk/>
          <pc:sldMk cId="2724391917" sldId="390"/>
        </pc:sldMkLst>
      </pc:sldChg>
      <pc:sldChg chg="del">
        <pc:chgData name="Watanabe Hajime" userId="c2c978d9553ec266" providerId="LiveId" clId="{557A6AEA-BBFB-4192-9091-EE6CA47E5089}" dt="2022-04-14T21:18:14.451" v="1944" actId="47"/>
        <pc:sldMkLst>
          <pc:docMk/>
          <pc:sldMk cId="1003183777" sldId="402"/>
        </pc:sldMkLst>
      </pc:sldChg>
      <pc:sldChg chg="del">
        <pc:chgData name="Watanabe Hajime" userId="c2c978d9553ec266" providerId="LiveId" clId="{557A6AEA-BBFB-4192-9091-EE6CA47E5089}" dt="2022-04-14T21:18:26.764" v="1947" actId="47"/>
        <pc:sldMkLst>
          <pc:docMk/>
          <pc:sldMk cId="444226472" sldId="403"/>
        </pc:sldMkLst>
      </pc:sldChg>
      <pc:sldChg chg="del">
        <pc:chgData name="Watanabe Hajime" userId="c2c978d9553ec266" providerId="LiveId" clId="{557A6AEA-BBFB-4192-9091-EE6CA47E5089}" dt="2022-04-14T20:57:17.067" v="1942" actId="47"/>
        <pc:sldMkLst>
          <pc:docMk/>
          <pc:sldMk cId="507500773" sldId="413"/>
        </pc:sldMkLst>
      </pc:sldChg>
      <pc:sldChg chg="addSp modSp mod">
        <pc:chgData name="Watanabe Hajime" userId="c2c978d9553ec266" providerId="LiveId" clId="{557A6AEA-BBFB-4192-9091-EE6CA47E5089}" dt="2022-04-14T20:48:08.810" v="1936" actId="1076"/>
        <pc:sldMkLst>
          <pc:docMk/>
          <pc:sldMk cId="934098056" sldId="426"/>
        </pc:sldMkLst>
        <pc:spChg chg="mod">
          <ac:chgData name="Watanabe Hajime" userId="c2c978d9553ec266" providerId="LiveId" clId="{557A6AEA-BBFB-4192-9091-EE6CA47E5089}" dt="2022-04-14T20:47:41.515" v="1913" actId="20577"/>
          <ac:spMkLst>
            <pc:docMk/>
            <pc:sldMk cId="934098056" sldId="426"/>
            <ac:spMk id="2" creationId="{66AA4997-B36C-4EF5-A7C5-1656165FAF35}"/>
          </ac:spMkLst>
        </pc:spChg>
        <pc:spChg chg="mod">
          <ac:chgData name="Watanabe Hajime" userId="c2c978d9553ec266" providerId="LiveId" clId="{557A6AEA-BBFB-4192-9091-EE6CA47E5089}" dt="2022-04-14T20:46:38.087" v="1891" actId="20577"/>
          <ac:spMkLst>
            <pc:docMk/>
            <pc:sldMk cId="934098056" sldId="426"/>
            <ac:spMk id="3" creationId="{55AEB59F-BAD7-4E99-9F50-7501E2FD373A}"/>
          </ac:spMkLst>
        </pc:spChg>
        <pc:spChg chg="mod">
          <ac:chgData name="Watanabe Hajime" userId="c2c978d9553ec266" providerId="LiveId" clId="{557A6AEA-BBFB-4192-9091-EE6CA47E5089}" dt="2022-04-14T20:47:20.435" v="1898" actId="1076"/>
          <ac:spMkLst>
            <pc:docMk/>
            <pc:sldMk cId="934098056" sldId="426"/>
            <ac:spMk id="7" creationId="{0CD40997-D23A-4394-B75F-BBB7B6EEF50B}"/>
          </ac:spMkLst>
        </pc:spChg>
        <pc:spChg chg="add mod">
          <ac:chgData name="Watanabe Hajime" userId="c2c978d9553ec266" providerId="LiveId" clId="{557A6AEA-BBFB-4192-9091-EE6CA47E5089}" dt="2022-04-14T20:47:26.245" v="1899" actId="1076"/>
          <ac:spMkLst>
            <pc:docMk/>
            <pc:sldMk cId="934098056" sldId="426"/>
            <ac:spMk id="11" creationId="{6257DFFC-2F28-448B-AC01-C0AB43312129}"/>
          </ac:spMkLst>
        </pc:spChg>
        <pc:spChg chg="add mod">
          <ac:chgData name="Watanabe Hajime" userId="c2c978d9553ec266" providerId="LiveId" clId="{557A6AEA-BBFB-4192-9091-EE6CA47E5089}" dt="2022-04-14T20:48:08.810" v="1936" actId="1076"/>
          <ac:spMkLst>
            <pc:docMk/>
            <pc:sldMk cId="934098056" sldId="426"/>
            <ac:spMk id="12" creationId="{96A55AB7-8A57-4421-A0A7-0F56FB108DD3}"/>
          </ac:spMkLst>
        </pc:spChg>
      </pc:sldChg>
      <pc:sldChg chg="modSp mod">
        <pc:chgData name="Watanabe Hajime" userId="c2c978d9553ec266" providerId="LiveId" clId="{557A6AEA-BBFB-4192-9091-EE6CA47E5089}" dt="2022-04-14T20:51:34.226" v="1938" actId="1076"/>
        <pc:sldMkLst>
          <pc:docMk/>
          <pc:sldMk cId="1895156493" sldId="439"/>
        </pc:sldMkLst>
        <pc:spChg chg="mod">
          <ac:chgData name="Watanabe Hajime" userId="c2c978d9553ec266" providerId="LiveId" clId="{557A6AEA-BBFB-4192-9091-EE6CA47E5089}" dt="2022-04-14T20:51:34.226" v="1938" actId="1076"/>
          <ac:spMkLst>
            <pc:docMk/>
            <pc:sldMk cId="1895156493" sldId="439"/>
            <ac:spMk id="59" creationId="{B9C14CC6-CD8B-4C32-B58D-48F2B7603D95}"/>
          </ac:spMkLst>
        </pc:spChg>
      </pc:sldChg>
      <pc:sldChg chg="delSp modSp del mod">
        <pc:chgData name="Watanabe Hajime" userId="c2c978d9553ec266" providerId="LiveId" clId="{557A6AEA-BBFB-4192-9091-EE6CA47E5089}" dt="2022-04-14T20:46:13.021" v="1886" actId="47"/>
        <pc:sldMkLst>
          <pc:docMk/>
          <pc:sldMk cId="805935774" sldId="447"/>
        </pc:sldMkLst>
        <pc:spChg chg="mod">
          <ac:chgData name="Watanabe Hajime" userId="c2c978d9553ec266" providerId="LiveId" clId="{557A6AEA-BBFB-4192-9091-EE6CA47E5089}" dt="2022-04-14T20:46:03.808" v="1885" actId="1076"/>
          <ac:spMkLst>
            <pc:docMk/>
            <pc:sldMk cId="805935774" sldId="447"/>
            <ac:spMk id="2" creationId="{6EA82A3E-10EC-4C05-863F-D1322F35049B}"/>
          </ac:spMkLst>
        </pc:spChg>
        <pc:spChg chg="mod">
          <ac:chgData name="Watanabe Hajime" userId="c2c978d9553ec266" providerId="LiveId" clId="{557A6AEA-BBFB-4192-9091-EE6CA47E5089}" dt="2022-04-14T20:45:55.905" v="1883" actId="20577"/>
          <ac:spMkLst>
            <pc:docMk/>
            <pc:sldMk cId="805935774" sldId="447"/>
            <ac:spMk id="3" creationId="{67643286-877B-4277-B602-5B1BEA294738}"/>
          </ac:spMkLst>
        </pc:spChg>
        <pc:spChg chg="del">
          <ac:chgData name="Watanabe Hajime" userId="c2c978d9553ec266" providerId="LiveId" clId="{557A6AEA-BBFB-4192-9091-EE6CA47E5089}" dt="2022-04-14T20:45:47.549" v="1879" actId="478"/>
          <ac:spMkLst>
            <pc:docMk/>
            <pc:sldMk cId="805935774" sldId="447"/>
            <ac:spMk id="5" creationId="{4831F8B9-298A-4D90-B89B-F50A1F58FD33}"/>
          </ac:spMkLst>
        </pc:spChg>
      </pc:sldChg>
      <pc:sldChg chg="del">
        <pc:chgData name="Watanabe Hajime" userId="c2c978d9553ec266" providerId="LiveId" clId="{557A6AEA-BBFB-4192-9091-EE6CA47E5089}" dt="2022-04-14T20:43:42.138" v="1871" actId="47"/>
        <pc:sldMkLst>
          <pc:docMk/>
          <pc:sldMk cId="1001617326" sldId="452"/>
        </pc:sldMkLst>
      </pc:sldChg>
      <pc:sldChg chg="del">
        <pc:chgData name="Watanabe Hajime" userId="c2c978d9553ec266" providerId="LiveId" clId="{557A6AEA-BBFB-4192-9091-EE6CA47E5089}" dt="2022-04-14T20:09:58.608" v="953" actId="47"/>
        <pc:sldMkLst>
          <pc:docMk/>
          <pc:sldMk cId="3485232894" sldId="484"/>
        </pc:sldMkLst>
      </pc:sldChg>
      <pc:sldChg chg="del">
        <pc:chgData name="Watanabe Hajime" userId="c2c978d9553ec266" providerId="LiveId" clId="{557A6AEA-BBFB-4192-9091-EE6CA47E5089}" dt="2022-04-14T20:57:02.193" v="1941" actId="47"/>
        <pc:sldMkLst>
          <pc:docMk/>
          <pc:sldMk cId="884701858" sldId="489"/>
        </pc:sldMkLst>
      </pc:sldChg>
      <pc:sldChg chg="del">
        <pc:chgData name="Watanabe Hajime" userId="c2c978d9553ec266" providerId="LiveId" clId="{557A6AEA-BBFB-4192-9091-EE6CA47E5089}" dt="2022-04-14T20:57:17.067" v="1942" actId="47"/>
        <pc:sldMkLst>
          <pc:docMk/>
          <pc:sldMk cId="2239788104" sldId="494"/>
        </pc:sldMkLst>
      </pc:sldChg>
      <pc:sldChg chg="del">
        <pc:chgData name="Watanabe Hajime" userId="c2c978d9553ec266" providerId="LiveId" clId="{557A6AEA-BBFB-4192-9091-EE6CA47E5089}" dt="2022-04-14T20:57:17.067" v="1942" actId="47"/>
        <pc:sldMkLst>
          <pc:docMk/>
          <pc:sldMk cId="4242419621" sldId="495"/>
        </pc:sldMkLst>
      </pc:sldChg>
      <pc:sldChg chg="del">
        <pc:chgData name="Watanabe Hajime" userId="c2c978d9553ec266" providerId="LiveId" clId="{557A6AEA-BBFB-4192-9091-EE6CA47E5089}" dt="2022-04-14T20:43:36.043" v="1870" actId="47"/>
        <pc:sldMkLst>
          <pc:docMk/>
          <pc:sldMk cId="3992370981" sldId="496"/>
        </pc:sldMkLst>
      </pc:sldChg>
      <pc:sldChg chg="del">
        <pc:chgData name="Watanabe Hajime" userId="c2c978d9553ec266" providerId="LiveId" clId="{557A6AEA-BBFB-4192-9091-EE6CA47E5089}" dt="2022-04-14T20:57:17.067" v="1942" actId="47"/>
        <pc:sldMkLst>
          <pc:docMk/>
          <pc:sldMk cId="2381770357" sldId="499"/>
        </pc:sldMkLst>
      </pc:sldChg>
      <pc:sldChg chg="del">
        <pc:chgData name="Watanabe Hajime" userId="c2c978d9553ec266" providerId="LiveId" clId="{557A6AEA-BBFB-4192-9091-EE6CA47E5089}" dt="2022-04-14T21:19:56.241" v="1948" actId="47"/>
        <pc:sldMkLst>
          <pc:docMk/>
          <pc:sldMk cId="1624807297" sldId="501"/>
        </pc:sldMkLst>
      </pc:sldChg>
      <pc:sldChg chg="del">
        <pc:chgData name="Watanabe Hajime" userId="c2c978d9553ec266" providerId="LiveId" clId="{557A6AEA-BBFB-4192-9091-EE6CA47E5089}" dt="2022-04-14T20:57:17.067" v="1942" actId="47"/>
        <pc:sldMkLst>
          <pc:docMk/>
          <pc:sldMk cId="626387308" sldId="502"/>
        </pc:sldMkLst>
      </pc:sldChg>
      <pc:sldChg chg="del">
        <pc:chgData name="Watanabe Hajime" userId="c2c978d9553ec266" providerId="LiveId" clId="{557A6AEA-BBFB-4192-9091-EE6CA47E5089}" dt="2022-04-14T20:57:17.067" v="1942" actId="47"/>
        <pc:sldMkLst>
          <pc:docMk/>
          <pc:sldMk cId="1012036649" sldId="505"/>
        </pc:sldMkLst>
      </pc:sldChg>
      <pc:sldChg chg="del">
        <pc:chgData name="Watanabe Hajime" userId="c2c978d9553ec266" providerId="LiveId" clId="{557A6AEA-BBFB-4192-9091-EE6CA47E5089}" dt="2022-04-14T20:57:17.067" v="1942" actId="47"/>
        <pc:sldMkLst>
          <pc:docMk/>
          <pc:sldMk cId="2939185021" sldId="506"/>
        </pc:sldMkLst>
      </pc:sldChg>
      <pc:sldChg chg="del">
        <pc:chgData name="Watanabe Hajime" userId="c2c978d9553ec266" providerId="LiveId" clId="{557A6AEA-BBFB-4192-9091-EE6CA47E5089}" dt="2022-04-14T20:57:17.067" v="1942" actId="47"/>
        <pc:sldMkLst>
          <pc:docMk/>
          <pc:sldMk cId="540525058" sldId="510"/>
        </pc:sldMkLst>
      </pc:sldChg>
      <pc:sldChg chg="del">
        <pc:chgData name="Watanabe Hajime" userId="c2c978d9553ec266" providerId="LiveId" clId="{557A6AEA-BBFB-4192-9091-EE6CA47E5089}" dt="2022-04-14T20:57:17.067" v="1942" actId="47"/>
        <pc:sldMkLst>
          <pc:docMk/>
          <pc:sldMk cId="3930826649" sldId="512"/>
        </pc:sldMkLst>
      </pc:sldChg>
      <pc:sldChg chg="del">
        <pc:chgData name="Watanabe Hajime" userId="c2c978d9553ec266" providerId="LiveId" clId="{557A6AEA-BBFB-4192-9091-EE6CA47E5089}" dt="2022-04-14T21:21:08.275" v="1957" actId="47"/>
        <pc:sldMkLst>
          <pc:docMk/>
          <pc:sldMk cId="3192744494" sldId="513"/>
        </pc:sldMkLst>
      </pc:sldChg>
      <pc:sldChg chg="ord">
        <pc:chgData name="Watanabe Hajime" userId="c2c978d9553ec266" providerId="LiveId" clId="{557A6AEA-BBFB-4192-9091-EE6CA47E5089}" dt="2022-04-14T23:24:06.290" v="1983"/>
        <pc:sldMkLst>
          <pc:docMk/>
          <pc:sldMk cId="1555043439" sldId="515"/>
        </pc:sldMkLst>
      </pc:sldChg>
      <pc:sldChg chg="ord">
        <pc:chgData name="Watanabe Hajime" userId="c2c978d9553ec266" providerId="LiveId" clId="{557A6AEA-BBFB-4192-9091-EE6CA47E5089}" dt="2022-04-14T23:23:34.486" v="1979"/>
        <pc:sldMkLst>
          <pc:docMk/>
          <pc:sldMk cId="3126218302" sldId="516"/>
        </pc:sldMkLst>
      </pc:sldChg>
      <pc:sldChg chg="del">
        <pc:chgData name="Watanabe Hajime" userId="c2c978d9553ec266" providerId="LiveId" clId="{557A6AEA-BBFB-4192-9091-EE6CA47E5089}" dt="2022-04-14T21:18:24.951" v="1946" actId="47"/>
        <pc:sldMkLst>
          <pc:docMk/>
          <pc:sldMk cId="1931787726" sldId="517"/>
        </pc:sldMkLst>
      </pc:sldChg>
      <pc:sldChg chg="ord">
        <pc:chgData name="Watanabe Hajime" userId="c2c978d9553ec266" providerId="LiveId" clId="{557A6AEA-BBFB-4192-9091-EE6CA47E5089}" dt="2022-04-14T23:24:06.290" v="1983"/>
        <pc:sldMkLst>
          <pc:docMk/>
          <pc:sldMk cId="3722901598" sldId="518"/>
        </pc:sldMkLst>
      </pc:sldChg>
      <pc:sldChg chg="modSp">
        <pc:chgData name="Watanabe Hajime" userId="c2c978d9553ec266" providerId="LiveId" clId="{557A6AEA-BBFB-4192-9091-EE6CA47E5089}" dt="2022-04-14T20:44:17.118" v="1878" actId="13926"/>
        <pc:sldMkLst>
          <pc:docMk/>
          <pc:sldMk cId="779085783" sldId="520"/>
        </pc:sldMkLst>
        <pc:spChg chg="mod">
          <ac:chgData name="Watanabe Hajime" userId="c2c978d9553ec266" providerId="LiveId" clId="{557A6AEA-BBFB-4192-9091-EE6CA47E5089}" dt="2022-04-14T20:44:17.118" v="1878" actId="13926"/>
          <ac:spMkLst>
            <pc:docMk/>
            <pc:sldMk cId="779085783" sldId="520"/>
            <ac:spMk id="9" creationId="{AC21209D-64E9-4830-AC4F-4961C16C4654}"/>
          </ac:spMkLst>
        </pc:spChg>
        <pc:spChg chg="mod">
          <ac:chgData name="Watanabe Hajime" userId="c2c978d9553ec266" providerId="LiveId" clId="{557A6AEA-BBFB-4192-9091-EE6CA47E5089}" dt="2022-04-14T20:43:57.813" v="1873" actId="13926"/>
          <ac:spMkLst>
            <pc:docMk/>
            <pc:sldMk cId="779085783" sldId="520"/>
            <ac:spMk id="66" creationId="{01C83E90-8D02-4A82-B33F-11A26B6CB6B4}"/>
          </ac:spMkLst>
        </pc:spChg>
        <pc:spChg chg="mod">
          <ac:chgData name="Watanabe Hajime" userId="c2c978d9553ec266" providerId="LiveId" clId="{557A6AEA-BBFB-4192-9091-EE6CA47E5089}" dt="2022-04-14T20:44:01.268" v="1874" actId="13926"/>
          <ac:spMkLst>
            <pc:docMk/>
            <pc:sldMk cId="779085783" sldId="520"/>
            <ac:spMk id="78" creationId="{3D5E79DF-F43C-4922-AFFB-80B3221EBF40}"/>
          </ac:spMkLst>
        </pc:spChg>
      </pc:sldChg>
      <pc:sldChg chg="ord">
        <pc:chgData name="Watanabe Hajime" userId="c2c978d9553ec266" providerId="LiveId" clId="{557A6AEA-BBFB-4192-9091-EE6CA47E5089}" dt="2022-04-14T23:24:06.290" v="1983"/>
        <pc:sldMkLst>
          <pc:docMk/>
          <pc:sldMk cId="4238758723" sldId="521"/>
        </pc:sldMkLst>
      </pc:sldChg>
      <pc:sldChg chg="del">
        <pc:chgData name="Watanabe Hajime" userId="c2c978d9553ec266" providerId="LiveId" clId="{557A6AEA-BBFB-4192-9091-EE6CA47E5089}" dt="2022-04-14T20:57:17.067" v="1942" actId="47"/>
        <pc:sldMkLst>
          <pc:docMk/>
          <pc:sldMk cId="3703705736" sldId="523"/>
        </pc:sldMkLst>
      </pc:sldChg>
      <pc:sldChg chg="ord">
        <pc:chgData name="Watanabe Hajime" userId="c2c978d9553ec266" providerId="LiveId" clId="{557A6AEA-BBFB-4192-9091-EE6CA47E5089}" dt="2022-04-14T21:20:44.375" v="1956"/>
        <pc:sldMkLst>
          <pc:docMk/>
          <pc:sldMk cId="4085056293" sldId="524"/>
        </pc:sldMkLst>
      </pc:sldChg>
      <pc:sldChg chg="delSp modSp mod ord">
        <pc:chgData name="Watanabe Hajime" userId="c2c978d9553ec266" providerId="LiveId" clId="{557A6AEA-BBFB-4192-9091-EE6CA47E5089}" dt="2022-04-14T23:24:06.290" v="1983"/>
        <pc:sldMkLst>
          <pc:docMk/>
          <pc:sldMk cId="1215037878" sldId="525"/>
        </pc:sldMkLst>
        <pc:spChg chg="mod">
          <ac:chgData name="Watanabe Hajime" userId="c2c978d9553ec266" providerId="LiveId" clId="{557A6AEA-BBFB-4192-9091-EE6CA47E5089}" dt="2022-04-14T21:20:23.224" v="1954" actId="1076"/>
          <ac:spMkLst>
            <pc:docMk/>
            <pc:sldMk cId="1215037878" sldId="525"/>
            <ac:spMk id="2" creationId="{25C67060-23EE-4C33-88B1-8941E69D4079}"/>
          </ac:spMkLst>
        </pc:spChg>
        <pc:spChg chg="mod">
          <ac:chgData name="Watanabe Hajime" userId="c2c978d9553ec266" providerId="LiveId" clId="{557A6AEA-BBFB-4192-9091-EE6CA47E5089}" dt="2022-04-14T21:20:14.065" v="1952" actId="1076"/>
          <ac:spMkLst>
            <pc:docMk/>
            <pc:sldMk cId="1215037878" sldId="525"/>
            <ac:spMk id="3" creationId="{65BF27C9-5DCF-4679-9458-E194C55F4A3D}"/>
          </ac:spMkLst>
        </pc:spChg>
        <pc:spChg chg="mod">
          <ac:chgData name="Watanabe Hajime" userId="c2c978d9553ec266" providerId="LiveId" clId="{557A6AEA-BBFB-4192-9091-EE6CA47E5089}" dt="2022-04-14T21:20:14.065" v="1952" actId="1076"/>
          <ac:spMkLst>
            <pc:docMk/>
            <pc:sldMk cId="1215037878" sldId="525"/>
            <ac:spMk id="5" creationId="{32A5A612-9291-4135-B5C3-55DABCB5888F}"/>
          </ac:spMkLst>
        </pc:spChg>
        <pc:spChg chg="mod">
          <ac:chgData name="Watanabe Hajime" userId="c2c978d9553ec266" providerId="LiveId" clId="{557A6AEA-BBFB-4192-9091-EE6CA47E5089}" dt="2022-04-14T21:20:14.065" v="1952" actId="1076"/>
          <ac:spMkLst>
            <pc:docMk/>
            <pc:sldMk cId="1215037878" sldId="525"/>
            <ac:spMk id="6" creationId="{BFBB9F1B-358F-4A32-B724-09A500314824}"/>
          </ac:spMkLst>
        </pc:spChg>
        <pc:spChg chg="mod">
          <ac:chgData name="Watanabe Hajime" userId="c2c978d9553ec266" providerId="LiveId" clId="{557A6AEA-BBFB-4192-9091-EE6CA47E5089}" dt="2022-04-14T21:20:20.220" v="1953" actId="1076"/>
          <ac:spMkLst>
            <pc:docMk/>
            <pc:sldMk cId="1215037878" sldId="525"/>
            <ac:spMk id="7" creationId="{645889A5-3E62-4B71-B1EC-0B82973AADFB}"/>
          </ac:spMkLst>
        </pc:spChg>
        <pc:spChg chg="mod">
          <ac:chgData name="Watanabe Hajime" userId="c2c978d9553ec266" providerId="LiveId" clId="{557A6AEA-BBFB-4192-9091-EE6CA47E5089}" dt="2022-04-14T21:20:20.220" v="1953" actId="1076"/>
          <ac:spMkLst>
            <pc:docMk/>
            <pc:sldMk cId="1215037878" sldId="525"/>
            <ac:spMk id="8" creationId="{D5B8013D-2C89-4D53-84F6-4FF8C3369C98}"/>
          </ac:spMkLst>
        </pc:spChg>
        <pc:spChg chg="mod">
          <ac:chgData name="Watanabe Hajime" userId="c2c978d9553ec266" providerId="LiveId" clId="{557A6AEA-BBFB-4192-9091-EE6CA47E5089}" dt="2022-04-14T21:20:20.220" v="1953" actId="1076"/>
          <ac:spMkLst>
            <pc:docMk/>
            <pc:sldMk cId="1215037878" sldId="525"/>
            <ac:spMk id="9" creationId="{74ECF08D-5A8F-4646-A6FD-7A31C48A82CF}"/>
          </ac:spMkLst>
        </pc:spChg>
        <pc:spChg chg="del">
          <ac:chgData name="Watanabe Hajime" userId="c2c978d9553ec266" providerId="LiveId" clId="{557A6AEA-BBFB-4192-9091-EE6CA47E5089}" dt="2022-04-14T21:20:08.208" v="1951" actId="478"/>
          <ac:spMkLst>
            <pc:docMk/>
            <pc:sldMk cId="1215037878" sldId="525"/>
            <ac:spMk id="10" creationId="{F5775A33-50BA-46D5-9949-EFF38E6FF821}"/>
          </ac:spMkLst>
        </pc:spChg>
        <pc:spChg chg="del">
          <ac:chgData name="Watanabe Hajime" userId="c2c978d9553ec266" providerId="LiveId" clId="{557A6AEA-BBFB-4192-9091-EE6CA47E5089}" dt="2022-04-14T21:20:06.390" v="1949" actId="478"/>
          <ac:spMkLst>
            <pc:docMk/>
            <pc:sldMk cId="1215037878" sldId="525"/>
            <ac:spMk id="11" creationId="{18D8BC16-91FF-4003-9327-704CE8B0AA26}"/>
          </ac:spMkLst>
        </pc:spChg>
        <pc:spChg chg="del">
          <ac:chgData name="Watanabe Hajime" userId="c2c978d9553ec266" providerId="LiveId" clId="{557A6AEA-BBFB-4192-9091-EE6CA47E5089}" dt="2022-04-14T21:20:07.703" v="1950" actId="478"/>
          <ac:spMkLst>
            <pc:docMk/>
            <pc:sldMk cId="1215037878" sldId="525"/>
            <ac:spMk id="12" creationId="{7B478E5A-125B-4E0A-A3E1-4865D73CC142}"/>
          </ac:spMkLst>
        </pc:spChg>
      </pc:sldChg>
      <pc:sldChg chg="ord">
        <pc:chgData name="Watanabe Hajime" userId="c2c978d9553ec266" providerId="LiveId" clId="{557A6AEA-BBFB-4192-9091-EE6CA47E5089}" dt="2022-04-14T23:24:06.290" v="1983"/>
        <pc:sldMkLst>
          <pc:docMk/>
          <pc:sldMk cId="1401658857" sldId="531"/>
        </pc:sldMkLst>
      </pc:sldChg>
      <pc:sldChg chg="modSp add mod">
        <pc:chgData name="Watanabe Hajime" userId="c2c978d9553ec266" providerId="LiveId" clId="{557A6AEA-BBFB-4192-9091-EE6CA47E5089}" dt="2022-04-14T20:37:31.746" v="1714" actId="14100"/>
        <pc:sldMkLst>
          <pc:docMk/>
          <pc:sldMk cId="3639245365" sldId="534"/>
        </pc:sldMkLst>
        <pc:spChg chg="mod">
          <ac:chgData name="Watanabe Hajime" userId="c2c978d9553ec266" providerId="LiveId" clId="{557A6AEA-BBFB-4192-9091-EE6CA47E5089}" dt="2022-04-14T20:37:23.791" v="1713" actId="20577"/>
          <ac:spMkLst>
            <pc:docMk/>
            <pc:sldMk cId="3639245365" sldId="534"/>
            <ac:spMk id="56" creationId="{6E47DDBB-965C-42FC-A9EB-8C92C2FBF35E}"/>
          </ac:spMkLst>
        </pc:spChg>
        <pc:spChg chg="mod">
          <ac:chgData name="Watanabe Hajime" userId="c2c978d9553ec266" providerId="LiveId" clId="{557A6AEA-BBFB-4192-9091-EE6CA47E5089}" dt="2022-04-14T20:37:31.746" v="1714" actId="14100"/>
          <ac:spMkLst>
            <pc:docMk/>
            <pc:sldMk cId="3639245365" sldId="534"/>
            <ac:spMk id="57" creationId="{A809BC09-55B7-4450-8FE0-BFC4C7728AC8}"/>
          </ac:spMkLst>
        </pc:spChg>
      </pc:sldChg>
      <pc:sldChg chg="addSp modSp new mod">
        <pc:chgData name="Watanabe Hajime" userId="c2c978d9553ec266" providerId="LiveId" clId="{557A6AEA-BBFB-4192-9091-EE6CA47E5089}" dt="2022-04-14T23:15:35.576" v="1973" actId="20577"/>
        <pc:sldMkLst>
          <pc:docMk/>
          <pc:sldMk cId="4256566797" sldId="535"/>
        </pc:sldMkLst>
        <pc:spChg chg="mod">
          <ac:chgData name="Watanabe Hajime" userId="c2c978d9553ec266" providerId="LiveId" clId="{557A6AEA-BBFB-4192-9091-EE6CA47E5089}" dt="2022-04-14T20:08:00.615" v="939" actId="1076"/>
          <ac:spMkLst>
            <pc:docMk/>
            <pc:sldMk cId="4256566797" sldId="535"/>
            <ac:spMk id="2" creationId="{D179B257-A1CB-4024-8B9F-8423A808FDA5}"/>
          </ac:spMkLst>
        </pc:spChg>
        <pc:spChg chg="mod ord">
          <ac:chgData name="Watanabe Hajime" userId="c2c978d9553ec266" providerId="LiveId" clId="{557A6AEA-BBFB-4192-9091-EE6CA47E5089}" dt="2022-04-14T23:15:35.576" v="1973" actId="20577"/>
          <ac:spMkLst>
            <pc:docMk/>
            <pc:sldMk cId="4256566797" sldId="535"/>
            <ac:spMk id="3" creationId="{2E311BB0-066D-46F3-818D-DB913BD08AB1}"/>
          </ac:spMkLst>
        </pc:spChg>
        <pc:spChg chg="add mod">
          <ac:chgData name="Watanabe Hajime" userId="c2c978d9553ec266" providerId="LiveId" clId="{557A6AEA-BBFB-4192-9091-EE6CA47E5089}" dt="2022-04-14T20:08:46.879" v="945" actId="1076"/>
          <ac:spMkLst>
            <pc:docMk/>
            <pc:sldMk cId="4256566797" sldId="535"/>
            <ac:spMk id="6" creationId="{99447F45-8169-42DF-8419-0FDC4EBC9947}"/>
          </ac:spMkLst>
        </pc:spChg>
        <pc:spChg chg="add mod">
          <ac:chgData name="Watanabe Hajime" userId="c2c978d9553ec266" providerId="LiveId" clId="{557A6AEA-BBFB-4192-9091-EE6CA47E5089}" dt="2022-04-14T20:08:49.388" v="946" actId="1076"/>
          <ac:spMkLst>
            <pc:docMk/>
            <pc:sldMk cId="4256566797" sldId="535"/>
            <ac:spMk id="8" creationId="{E33B5738-31CB-43B6-90FD-804C358D5CCA}"/>
          </ac:spMkLst>
        </pc:spChg>
        <pc:spChg chg="add mod ord">
          <ac:chgData name="Watanabe Hajime" userId="c2c978d9553ec266" providerId="LiveId" clId="{557A6AEA-BBFB-4192-9091-EE6CA47E5089}" dt="2022-04-14T20:09:26.020" v="952" actId="1076"/>
          <ac:spMkLst>
            <pc:docMk/>
            <pc:sldMk cId="4256566797" sldId="535"/>
            <ac:spMk id="9" creationId="{B0BB582F-0756-4B2C-BDFD-6914EAEB91A6}"/>
          </ac:spMkLst>
        </pc:spChg>
        <pc:picChg chg="add mod">
          <ac:chgData name="Watanabe Hajime" userId="c2c978d9553ec266" providerId="LiveId" clId="{557A6AEA-BBFB-4192-9091-EE6CA47E5089}" dt="2022-04-14T20:08:53.180" v="947" actId="1076"/>
          <ac:picMkLst>
            <pc:docMk/>
            <pc:sldMk cId="4256566797" sldId="535"/>
            <ac:picMk id="5" creationId="{B956FC30-C72A-485F-81C8-04FCAC5C221E}"/>
          </ac:picMkLst>
        </pc:picChg>
      </pc:sldChg>
      <pc:sldChg chg="addSp delSp modSp new mod">
        <pc:chgData name="Watanabe Hajime" userId="c2c978d9553ec266" providerId="LiveId" clId="{557A6AEA-BBFB-4192-9091-EE6CA47E5089}" dt="2022-04-14T20:41:12.549" v="1868" actId="20577"/>
        <pc:sldMkLst>
          <pc:docMk/>
          <pc:sldMk cId="3558492273" sldId="536"/>
        </pc:sldMkLst>
        <pc:spChg chg="mod">
          <ac:chgData name="Watanabe Hajime" userId="c2c978d9553ec266" providerId="LiveId" clId="{557A6AEA-BBFB-4192-9091-EE6CA47E5089}" dt="2022-04-14T20:40:52.406" v="1856" actId="20577"/>
          <ac:spMkLst>
            <pc:docMk/>
            <pc:sldMk cId="3558492273" sldId="536"/>
            <ac:spMk id="2" creationId="{61FF9A6F-6574-4DDF-A3A6-CF52A0A8B7DC}"/>
          </ac:spMkLst>
        </pc:spChg>
        <pc:spChg chg="del">
          <ac:chgData name="Watanabe Hajime" userId="c2c978d9553ec266" providerId="LiveId" clId="{557A6AEA-BBFB-4192-9091-EE6CA47E5089}" dt="2022-04-14T20:13:40.101" v="993" actId="478"/>
          <ac:spMkLst>
            <pc:docMk/>
            <pc:sldMk cId="3558492273" sldId="536"/>
            <ac:spMk id="3" creationId="{DEB5C96C-CC9B-4C4C-9656-935DFD49EAED}"/>
          </ac:spMkLst>
        </pc:spChg>
        <pc:spChg chg="add del mod">
          <ac:chgData name="Watanabe Hajime" userId="c2c978d9553ec266" providerId="LiveId" clId="{557A6AEA-BBFB-4192-9091-EE6CA47E5089}" dt="2022-04-14T20:14:24.261" v="999" actId="478"/>
          <ac:spMkLst>
            <pc:docMk/>
            <pc:sldMk cId="3558492273" sldId="536"/>
            <ac:spMk id="5" creationId="{0707B604-A668-4FD3-A1A1-F932329C829C}"/>
          </ac:spMkLst>
        </pc:spChg>
        <pc:spChg chg="add mod">
          <ac:chgData name="Watanabe Hajime" userId="c2c978d9553ec266" providerId="LiveId" clId="{557A6AEA-BBFB-4192-9091-EE6CA47E5089}" dt="2022-04-14T20:36:53.632" v="1706" actId="20577"/>
          <ac:spMkLst>
            <pc:docMk/>
            <pc:sldMk cId="3558492273" sldId="536"/>
            <ac:spMk id="11" creationId="{09F562F7-8749-45A4-A0C0-28F294C6D64B}"/>
          </ac:spMkLst>
        </pc:spChg>
        <pc:spChg chg="add mod">
          <ac:chgData name="Watanabe Hajime" userId="c2c978d9553ec266" providerId="LiveId" clId="{557A6AEA-BBFB-4192-9091-EE6CA47E5089}" dt="2022-04-14T20:36:48.833" v="1693" actId="20577"/>
          <ac:spMkLst>
            <pc:docMk/>
            <pc:sldMk cId="3558492273" sldId="536"/>
            <ac:spMk id="12" creationId="{66EA1A92-4828-45C3-AAB4-0404502F2088}"/>
          </ac:spMkLst>
        </pc:spChg>
        <pc:spChg chg="add mod">
          <ac:chgData name="Watanabe Hajime" userId="c2c978d9553ec266" providerId="LiveId" clId="{557A6AEA-BBFB-4192-9091-EE6CA47E5089}" dt="2022-04-14T20:36:43.883" v="1682" actId="1076"/>
          <ac:spMkLst>
            <pc:docMk/>
            <pc:sldMk cId="3558492273" sldId="536"/>
            <ac:spMk id="13" creationId="{3AB42F52-1EBB-43BB-BB52-1E8BE562F14D}"/>
          </ac:spMkLst>
        </pc:spChg>
        <pc:spChg chg="add mod">
          <ac:chgData name="Watanabe Hajime" userId="c2c978d9553ec266" providerId="LiveId" clId="{557A6AEA-BBFB-4192-9091-EE6CA47E5089}" dt="2022-04-14T20:36:43.883" v="1682" actId="1076"/>
          <ac:spMkLst>
            <pc:docMk/>
            <pc:sldMk cId="3558492273" sldId="536"/>
            <ac:spMk id="14" creationId="{B9A78B4D-5AB3-46AA-BEBE-62577E4A50A1}"/>
          </ac:spMkLst>
        </pc:spChg>
        <pc:spChg chg="add mod">
          <ac:chgData name="Watanabe Hajime" userId="c2c978d9553ec266" providerId="LiveId" clId="{557A6AEA-BBFB-4192-9091-EE6CA47E5089}" dt="2022-04-14T20:36:43.883" v="1682" actId="1076"/>
          <ac:spMkLst>
            <pc:docMk/>
            <pc:sldMk cId="3558492273" sldId="536"/>
            <ac:spMk id="15" creationId="{ACFBD677-A74A-49A4-BB7E-F74DE68C4C26}"/>
          </ac:spMkLst>
        </pc:spChg>
        <pc:spChg chg="add mod">
          <ac:chgData name="Watanabe Hajime" userId="c2c978d9553ec266" providerId="LiveId" clId="{557A6AEA-BBFB-4192-9091-EE6CA47E5089}" dt="2022-04-14T20:36:43.883" v="1682" actId="1076"/>
          <ac:spMkLst>
            <pc:docMk/>
            <pc:sldMk cId="3558492273" sldId="536"/>
            <ac:spMk id="18" creationId="{5A13AF32-4533-4381-8CEE-54B4D74F5427}"/>
          </ac:spMkLst>
        </pc:spChg>
        <pc:spChg chg="add mod">
          <ac:chgData name="Watanabe Hajime" userId="c2c978d9553ec266" providerId="LiveId" clId="{557A6AEA-BBFB-4192-9091-EE6CA47E5089}" dt="2022-04-14T20:36:43.883" v="1682" actId="1076"/>
          <ac:spMkLst>
            <pc:docMk/>
            <pc:sldMk cId="3558492273" sldId="536"/>
            <ac:spMk id="19" creationId="{197737BF-E800-4A51-B670-02A668C95D8A}"/>
          </ac:spMkLst>
        </pc:spChg>
        <pc:spChg chg="add mod">
          <ac:chgData name="Watanabe Hajime" userId="c2c978d9553ec266" providerId="LiveId" clId="{557A6AEA-BBFB-4192-9091-EE6CA47E5089}" dt="2022-04-14T20:36:43.883" v="1682" actId="1076"/>
          <ac:spMkLst>
            <pc:docMk/>
            <pc:sldMk cId="3558492273" sldId="536"/>
            <ac:spMk id="20" creationId="{AE0B00F5-7230-4B7D-B459-4932CF10554C}"/>
          </ac:spMkLst>
        </pc:spChg>
        <pc:spChg chg="add mod">
          <ac:chgData name="Watanabe Hajime" userId="c2c978d9553ec266" providerId="LiveId" clId="{557A6AEA-BBFB-4192-9091-EE6CA47E5089}" dt="2022-04-14T20:36:43.883" v="1682" actId="1076"/>
          <ac:spMkLst>
            <pc:docMk/>
            <pc:sldMk cId="3558492273" sldId="536"/>
            <ac:spMk id="21" creationId="{41E5C35E-2465-4C5D-8DE4-C4B71E802D2B}"/>
          </ac:spMkLst>
        </pc:spChg>
        <pc:spChg chg="add mod">
          <ac:chgData name="Watanabe Hajime" userId="c2c978d9553ec266" providerId="LiveId" clId="{557A6AEA-BBFB-4192-9091-EE6CA47E5089}" dt="2022-04-14T20:36:43.883" v="1682" actId="1076"/>
          <ac:spMkLst>
            <pc:docMk/>
            <pc:sldMk cId="3558492273" sldId="536"/>
            <ac:spMk id="22" creationId="{AC2B3E3F-6ED1-401B-82F7-B2742E04A48B}"/>
          </ac:spMkLst>
        </pc:spChg>
        <pc:spChg chg="add del mod">
          <ac:chgData name="Watanabe Hajime" userId="c2c978d9553ec266" providerId="LiveId" clId="{557A6AEA-BBFB-4192-9091-EE6CA47E5089}" dt="2022-04-14T20:36:34.875" v="1681" actId="478"/>
          <ac:spMkLst>
            <pc:docMk/>
            <pc:sldMk cId="3558492273" sldId="536"/>
            <ac:spMk id="23" creationId="{27A06B08-87C4-488F-BD80-3ADD17C8840E}"/>
          </ac:spMkLst>
        </pc:spChg>
        <pc:spChg chg="add mod">
          <ac:chgData name="Watanabe Hajime" userId="c2c978d9553ec266" providerId="LiveId" clId="{557A6AEA-BBFB-4192-9091-EE6CA47E5089}" dt="2022-04-14T20:36:43.883" v="1682" actId="1076"/>
          <ac:spMkLst>
            <pc:docMk/>
            <pc:sldMk cId="3558492273" sldId="536"/>
            <ac:spMk id="24" creationId="{396E2199-8507-41AD-A384-BA73FCE84180}"/>
          </ac:spMkLst>
        </pc:spChg>
        <pc:spChg chg="add mod">
          <ac:chgData name="Watanabe Hajime" userId="c2c978d9553ec266" providerId="LiveId" clId="{557A6AEA-BBFB-4192-9091-EE6CA47E5089}" dt="2022-04-14T20:41:12.549" v="1868" actId="20577"/>
          <ac:spMkLst>
            <pc:docMk/>
            <pc:sldMk cId="3558492273" sldId="536"/>
            <ac:spMk id="25" creationId="{71CE1F01-58E5-4896-A808-A7CFA14C6A55}"/>
          </ac:spMkLst>
        </pc:spChg>
        <pc:picChg chg="add mod">
          <ac:chgData name="Watanabe Hajime" userId="c2c978d9553ec266" providerId="LiveId" clId="{557A6AEA-BBFB-4192-9091-EE6CA47E5089}" dt="2022-04-14T20:36:43.883" v="1682" actId="1076"/>
          <ac:picMkLst>
            <pc:docMk/>
            <pc:sldMk cId="3558492273" sldId="536"/>
            <ac:picMk id="6" creationId="{3B6A6E40-6648-40A8-BD91-E231966205DC}"/>
          </ac:picMkLst>
        </pc:picChg>
        <pc:picChg chg="add mod">
          <ac:chgData name="Watanabe Hajime" userId="c2c978d9553ec266" providerId="LiveId" clId="{557A6AEA-BBFB-4192-9091-EE6CA47E5089}" dt="2022-04-14T20:36:43.883" v="1682" actId="1076"/>
          <ac:picMkLst>
            <pc:docMk/>
            <pc:sldMk cId="3558492273" sldId="536"/>
            <ac:picMk id="8" creationId="{8214C7AC-16C5-4C57-BBC5-2E7C8DE76F4E}"/>
          </ac:picMkLst>
        </pc:picChg>
        <pc:picChg chg="add mod">
          <ac:chgData name="Watanabe Hajime" userId="c2c978d9553ec266" providerId="LiveId" clId="{557A6AEA-BBFB-4192-9091-EE6CA47E5089}" dt="2022-04-14T20:36:43.883" v="1682" actId="1076"/>
          <ac:picMkLst>
            <pc:docMk/>
            <pc:sldMk cId="3558492273" sldId="536"/>
            <ac:picMk id="10" creationId="{06C016BE-6B3D-4B12-93F7-31E21C3000BC}"/>
          </ac:picMkLst>
        </pc:picChg>
        <pc:picChg chg="add del mod">
          <ac:chgData name="Watanabe Hajime" userId="c2c978d9553ec266" providerId="LiveId" clId="{557A6AEA-BBFB-4192-9091-EE6CA47E5089}" dt="2022-04-14T20:24:59.938" v="1266" actId="478"/>
          <ac:picMkLst>
            <pc:docMk/>
            <pc:sldMk cId="3558492273" sldId="536"/>
            <ac:picMk id="16" creationId="{2F701383-BDE5-494C-BC3E-7E533B203D4B}"/>
          </ac:picMkLst>
        </pc:picChg>
        <pc:picChg chg="add mod">
          <ac:chgData name="Watanabe Hajime" userId="c2c978d9553ec266" providerId="LiveId" clId="{557A6AEA-BBFB-4192-9091-EE6CA47E5089}" dt="2022-04-14T20:36:43.883" v="1682" actId="1076"/>
          <ac:picMkLst>
            <pc:docMk/>
            <pc:sldMk cId="3558492273" sldId="536"/>
            <ac:picMk id="17" creationId="{1AA23D3A-0523-4584-B1E4-A3D7F64AECA2}"/>
          </ac:picMkLst>
        </pc:picChg>
      </pc:sldChg>
      <pc:sldChg chg="add">
        <pc:chgData name="Watanabe Hajime" userId="c2c978d9553ec266" providerId="LiveId" clId="{557A6AEA-BBFB-4192-9091-EE6CA47E5089}" dt="2022-04-14T20:59:10.172" v="1943"/>
        <pc:sldMkLst>
          <pc:docMk/>
          <pc:sldMk cId="3364919755" sldId="5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12464;&#12521;&#12501;&#20316;&#25104;&#29992;2021.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c2c978d9553ec266/USB/&#23398;&#20250;%5eB&#25237;&#31295;&#35542;&#25991;/&#26085;&#26412;&#12398;&#23398;&#20250;/2021&#31179;&#22823;&#20250;/&#12464;&#12521;&#12501;&#20316;&#25104;&#29992;2021.1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12464;&#12521;&#12501;&#20316;&#25104;&#29992;2021.1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26412;&#23529;&#26619;/&#12509;&#12531;&#12481;&#32117;&#29992;.ver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26412;&#23529;&#26619;/&#12509;&#12531;&#12481;&#32117;&#29992;.ver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26412;&#23529;&#26619;/&#12509;&#12531;&#12481;&#32117;&#29992;.ver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c2c978d9553ec266/USB/&#21338;&#35542;/&#20844;&#32884;&#20250;&#12408;&#21521;&#12369;&#12390;/&#26412;&#23529;&#26619;/&#12509;&#12531;&#12481;&#32117;&#29992;.ver3.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812-4A15-AA42-A6F1F628039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4812-4A15-AA42-A6F1F6280399}"/>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812-4A15-AA42-A6F1F628039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4812-4A15-AA42-A6F1F628039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4812-4A15-AA42-A6F1F628039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4812-4A15-AA42-A6F1F6280399}"/>
              </c:ext>
            </c:extLst>
          </c:dPt>
          <c:cat>
            <c:strRef>
              <c:f>'Sheet2 (2)'!$F$16:$F$21</c:f>
              <c:strCache>
                <c:ptCount val="6"/>
                <c:pt idx="0">
                  <c:v>補正無し</c:v>
                </c:pt>
                <c:pt idx="1">
                  <c:v>補正有り</c:v>
                </c:pt>
                <c:pt idx="2">
                  <c:v>補正無し</c:v>
                </c:pt>
                <c:pt idx="3">
                  <c:v>補正有り</c:v>
                </c:pt>
                <c:pt idx="4">
                  <c:v>補正無し</c:v>
                </c:pt>
                <c:pt idx="5">
                  <c:v>補正有り</c:v>
                </c:pt>
              </c:strCache>
            </c:strRef>
          </c:cat>
          <c:val>
            <c:numRef>
              <c:f>'Sheet2 (2)'!$G$16:$G$21</c:f>
              <c:numCache>
                <c:formatCode>0.0%</c:formatCode>
                <c:ptCount val="6"/>
                <c:pt idx="0">
                  <c:v>0.71829449999999995</c:v>
                </c:pt>
                <c:pt idx="1">
                  <c:v>0.69708000000000003</c:v>
                </c:pt>
                <c:pt idx="2">
                  <c:v>0.66308</c:v>
                </c:pt>
                <c:pt idx="3">
                  <c:v>0.70603530000000003</c:v>
                </c:pt>
                <c:pt idx="4">
                  <c:v>0.64461230000000003</c:v>
                </c:pt>
                <c:pt idx="5">
                  <c:v>0.68710000000000004</c:v>
                </c:pt>
              </c:numCache>
            </c:numRef>
          </c:val>
          <c:extLst>
            <c:ext xmlns:c16="http://schemas.microsoft.com/office/drawing/2014/chart" uri="{C3380CC4-5D6E-409C-BE32-E72D297353CC}">
              <c16:uniqueId val="{0000000C-4812-4A15-AA42-A6F1F6280399}"/>
            </c:ext>
          </c:extLst>
        </c:ser>
        <c:dLbls>
          <c:showLegendKey val="0"/>
          <c:showVal val="0"/>
          <c:showCatName val="0"/>
          <c:showSerName val="0"/>
          <c:showPercent val="0"/>
          <c:showBubbleSize val="0"/>
        </c:dLbls>
        <c:gapWidth val="150"/>
        <c:axId val="365247128"/>
        <c:axId val="365247784"/>
      </c:barChart>
      <c:catAx>
        <c:axId val="365247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ja-JP"/>
          </a:p>
        </c:txPr>
        <c:crossAx val="365247784"/>
        <c:crosses val="autoZero"/>
        <c:auto val="1"/>
        <c:lblAlgn val="ctr"/>
        <c:lblOffset val="100"/>
        <c:noMultiLvlLbl val="0"/>
      </c:catAx>
      <c:valAx>
        <c:axId val="36524778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ja-JP"/>
          </a:p>
        </c:txPr>
        <c:crossAx val="36524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solidFill>
            <a:schemeClr val="tx1">
              <a:lumMod val="95000"/>
              <a:lumOff val="5000"/>
            </a:schemeClr>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50000"/>
                  </a:schemeClr>
                </a:solidFill>
                <a:latin typeface="Meiryo UI" panose="020B0604030504040204" pitchFamily="50" charset="-128"/>
                <a:ea typeface="Meiryo UI" panose="020B0604030504040204" pitchFamily="50" charset="-128"/>
                <a:cs typeface="+mn-cs"/>
              </a:defRPr>
            </a:pPr>
            <a:r>
              <a:rPr lang="ja-JP" sz="1200" dirty="0"/>
              <a:t>最寄駅までの距離と自動車保有割合の</a:t>
            </a:r>
            <a:r>
              <a:rPr lang="ja-JP" altLang="en-US" sz="1200" dirty="0"/>
              <a:t>基礎集計</a:t>
            </a:r>
            <a:endParaRPr lang="ja-JP" sz="1200" dirty="0"/>
          </a:p>
        </c:rich>
      </c:tx>
      <c:layout>
        <c:manualLayout>
          <c:xMode val="edge"/>
          <c:yMode val="edge"/>
          <c:x val="0.17321522309711285"/>
          <c:y val="2.352400745359102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835975503062117"/>
          <c:y val="0.1226744384056672"/>
          <c:w val="0.66010389326334196"/>
          <c:h val="0.7104076599354664"/>
        </c:manualLayout>
      </c:layout>
      <c:barChart>
        <c:barDir val="bar"/>
        <c:grouping val="percentStacked"/>
        <c:varyColors val="0"/>
        <c:ser>
          <c:idx val="0"/>
          <c:order val="0"/>
          <c:tx>
            <c:strRef>
              <c:f>Sheet1!$G$11</c:f>
              <c:strCache>
                <c:ptCount val="1"/>
                <c:pt idx="0">
                  <c:v>自動車を保有している</c:v>
                </c:pt>
              </c:strCache>
            </c:strRef>
          </c:tx>
          <c:spPr>
            <a:solidFill>
              <a:schemeClr val="accent1">
                <a:lumMod val="60000"/>
                <a:lumOff val="40000"/>
              </a:schemeClr>
            </a:solidFill>
            <a:ln w="28575">
              <a:solidFill>
                <a:schemeClr val="accent1">
                  <a:lumMod val="75000"/>
                </a:schemeClr>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Sheet1!$F$22:$F$24</c:f>
              <c:strCache>
                <c:ptCount val="3"/>
                <c:pt idx="0">
                  <c:v>3,001m~
(N=869)</c:v>
                </c:pt>
                <c:pt idx="1">
                  <c:v>1,501~3,000m
(N=669)</c:v>
                </c:pt>
                <c:pt idx="2">
                  <c:v>~1,500m
(N=1,022)</c:v>
                </c:pt>
              </c:strCache>
            </c:strRef>
          </c:cat>
          <c:val>
            <c:numRef>
              <c:f>Sheet1!$G$22:$G$24</c:f>
              <c:numCache>
                <c:formatCode>0.0%</c:formatCode>
                <c:ptCount val="3"/>
                <c:pt idx="0">
                  <c:v>0.73799999999999999</c:v>
                </c:pt>
                <c:pt idx="1">
                  <c:v>0.65900000000000003</c:v>
                </c:pt>
                <c:pt idx="2">
                  <c:v>0.63300000000000001</c:v>
                </c:pt>
              </c:numCache>
            </c:numRef>
          </c:val>
          <c:extLst>
            <c:ext xmlns:c16="http://schemas.microsoft.com/office/drawing/2014/chart" uri="{C3380CC4-5D6E-409C-BE32-E72D297353CC}">
              <c16:uniqueId val="{00000000-1E4B-44DA-B67F-B4232226BD41}"/>
            </c:ext>
          </c:extLst>
        </c:ser>
        <c:ser>
          <c:idx val="1"/>
          <c:order val="1"/>
          <c:tx>
            <c:strRef>
              <c:f>Sheet1!$H$11</c:f>
              <c:strCache>
                <c:ptCount val="1"/>
                <c:pt idx="0">
                  <c:v>自動車を保有していない</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Sheet1!$F$22:$F$24</c:f>
              <c:strCache>
                <c:ptCount val="3"/>
                <c:pt idx="0">
                  <c:v>3,001m~
(N=869)</c:v>
                </c:pt>
                <c:pt idx="1">
                  <c:v>1,501~3,000m
(N=669)</c:v>
                </c:pt>
                <c:pt idx="2">
                  <c:v>~1,500m
(N=1,022)</c:v>
                </c:pt>
              </c:strCache>
            </c:strRef>
          </c:cat>
          <c:val>
            <c:numRef>
              <c:f>Sheet1!$H$22:$H$24</c:f>
              <c:numCache>
                <c:formatCode>0.0%</c:formatCode>
                <c:ptCount val="3"/>
                <c:pt idx="0">
                  <c:v>0.26200000000000001</c:v>
                </c:pt>
                <c:pt idx="1">
                  <c:v>0.34100000000000003</c:v>
                </c:pt>
                <c:pt idx="2">
                  <c:v>0.36699999999999999</c:v>
                </c:pt>
              </c:numCache>
            </c:numRef>
          </c:val>
          <c:extLst>
            <c:ext xmlns:c16="http://schemas.microsoft.com/office/drawing/2014/chart" uri="{C3380CC4-5D6E-409C-BE32-E72D297353CC}">
              <c16:uniqueId val="{00000001-1E4B-44DA-B67F-B4232226BD41}"/>
            </c:ext>
          </c:extLst>
        </c:ser>
        <c:dLbls>
          <c:dLblPos val="ctr"/>
          <c:showLegendKey val="0"/>
          <c:showVal val="1"/>
          <c:showCatName val="0"/>
          <c:showSerName val="0"/>
          <c:showPercent val="0"/>
          <c:showBubbleSize val="0"/>
        </c:dLbls>
        <c:gapWidth val="150"/>
        <c:overlap val="100"/>
        <c:axId val="710938504"/>
        <c:axId val="710938832"/>
      </c:barChart>
      <c:catAx>
        <c:axId val="710938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crossAx val="710938832"/>
        <c:crosses val="autoZero"/>
        <c:auto val="1"/>
        <c:lblAlgn val="ctr"/>
        <c:lblOffset val="100"/>
        <c:noMultiLvlLbl val="0"/>
      </c:catAx>
      <c:valAx>
        <c:axId val="710938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crossAx val="710938504"/>
        <c:crosses val="autoZero"/>
        <c:crossBetween val="between"/>
      </c:valAx>
      <c:spPr>
        <a:noFill/>
        <a:ln>
          <a:noFill/>
        </a:ln>
        <a:effectLst/>
      </c:spPr>
    </c:plotArea>
    <c:legend>
      <c:legendPos val="b"/>
      <c:layout>
        <c:manualLayout>
          <c:xMode val="edge"/>
          <c:yMode val="edge"/>
          <c:x val="4.6131014873140849E-2"/>
          <c:y val="0.92430270766882638"/>
          <c:w val="0.89662664041994755"/>
          <c:h val="5.464027848482458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solidFill>
            <a:schemeClr val="tx1">
              <a:lumMod val="50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242B-4890-ABFF-A34B6AF23A6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6-242B-4890-ABFF-A34B6AF23A63}"/>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242B-4890-ABFF-A34B6AF23A63}"/>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242B-4890-ABFF-A34B6AF23A6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1-242B-4890-ABFF-A34B6AF23A63}"/>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4-242B-4890-ABFF-A34B6AF23A63}"/>
              </c:ext>
            </c:extLst>
          </c:dPt>
          <c:cat>
            <c:strRef>
              <c:f>'Sheet2 (2)'!$F$16:$F$21</c:f>
              <c:strCache>
                <c:ptCount val="6"/>
                <c:pt idx="0">
                  <c:v>補正無し</c:v>
                </c:pt>
                <c:pt idx="1">
                  <c:v>補正有り</c:v>
                </c:pt>
                <c:pt idx="2">
                  <c:v>補正無し</c:v>
                </c:pt>
                <c:pt idx="3">
                  <c:v>補正有り</c:v>
                </c:pt>
                <c:pt idx="4">
                  <c:v>補正無し</c:v>
                </c:pt>
                <c:pt idx="5">
                  <c:v>補正有り</c:v>
                </c:pt>
              </c:strCache>
            </c:strRef>
          </c:cat>
          <c:val>
            <c:numRef>
              <c:f>'Sheet2 (2)'!$G$16:$G$21</c:f>
              <c:numCache>
                <c:formatCode>0.0%</c:formatCode>
                <c:ptCount val="6"/>
                <c:pt idx="0">
                  <c:v>0.71829449999999995</c:v>
                </c:pt>
                <c:pt idx="1">
                  <c:v>0.69708000000000003</c:v>
                </c:pt>
                <c:pt idx="2">
                  <c:v>0.66308</c:v>
                </c:pt>
                <c:pt idx="3">
                  <c:v>0.70603530000000003</c:v>
                </c:pt>
                <c:pt idx="4">
                  <c:v>0.64461230000000003</c:v>
                </c:pt>
                <c:pt idx="5">
                  <c:v>0.68710000000000004</c:v>
                </c:pt>
              </c:numCache>
            </c:numRef>
          </c:val>
          <c:extLst>
            <c:ext xmlns:c16="http://schemas.microsoft.com/office/drawing/2014/chart" uri="{C3380CC4-5D6E-409C-BE32-E72D297353CC}">
              <c16:uniqueId val="{00000000-242B-4890-ABFF-A34B6AF23A63}"/>
            </c:ext>
          </c:extLst>
        </c:ser>
        <c:dLbls>
          <c:showLegendKey val="0"/>
          <c:showVal val="0"/>
          <c:showCatName val="0"/>
          <c:showSerName val="0"/>
          <c:showPercent val="0"/>
          <c:showBubbleSize val="0"/>
        </c:dLbls>
        <c:gapWidth val="150"/>
        <c:axId val="365247128"/>
        <c:axId val="365247784"/>
      </c:barChart>
      <c:catAx>
        <c:axId val="365247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ja-JP"/>
          </a:p>
        </c:txPr>
        <c:crossAx val="365247784"/>
        <c:crosses val="autoZero"/>
        <c:auto val="1"/>
        <c:lblAlgn val="ctr"/>
        <c:lblOffset val="100"/>
        <c:noMultiLvlLbl val="0"/>
      </c:catAx>
      <c:valAx>
        <c:axId val="36524778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ja-JP"/>
          </a:p>
        </c:txPr>
        <c:crossAx val="36524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solidFill>
            <a:schemeClr val="tx1">
              <a:lumMod val="95000"/>
              <a:lumOff val="5000"/>
            </a:schemeClr>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Sheet1!$M$8</c:f>
              <c:strCache>
                <c:ptCount val="1"/>
                <c:pt idx="0">
                  <c:v>log(f(x))</c:v>
                </c:pt>
              </c:strCache>
            </c:strRef>
          </c:tx>
          <c:spPr>
            <a:ln w="19050" cap="rnd">
              <a:solidFill>
                <a:schemeClr val="tx1"/>
              </a:solidFill>
              <a:round/>
            </a:ln>
            <a:effectLst/>
          </c:spPr>
          <c:marker>
            <c:symbol val="none"/>
          </c:marker>
          <c:xVal>
            <c:numRef>
              <c:f>Sheet1!$L$9:$L$89</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9.9999999999999603E-2</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1.50000000000001</c:v>
                </c:pt>
                <c:pt idx="56">
                  <c:v>1.6</c:v>
                </c:pt>
                <c:pt idx="57">
                  <c:v>1.7</c:v>
                </c:pt>
                <c:pt idx="58">
                  <c:v>1.80000000000001</c:v>
                </c:pt>
                <c:pt idx="59">
                  <c:v>1.9000000000000099</c:v>
                </c:pt>
                <c:pt idx="60">
                  <c:v>2.0000000000000102</c:v>
                </c:pt>
                <c:pt idx="61">
                  <c:v>2.1</c:v>
                </c:pt>
                <c:pt idx="62">
                  <c:v>2.2000000000000099</c:v>
                </c:pt>
                <c:pt idx="63">
                  <c:v>2.30000000000001</c:v>
                </c:pt>
                <c:pt idx="64">
                  <c:v>2.4000000000000101</c:v>
                </c:pt>
                <c:pt idx="65">
                  <c:v>2.5000000000000102</c:v>
                </c:pt>
                <c:pt idx="66">
                  <c:v>2.6000000000000099</c:v>
                </c:pt>
                <c:pt idx="67">
                  <c:v>2.7000000000000099</c:v>
                </c:pt>
                <c:pt idx="68">
                  <c:v>2.80000000000001</c:v>
                </c:pt>
                <c:pt idx="69">
                  <c:v>2.9000000000000101</c:v>
                </c:pt>
                <c:pt idx="70">
                  <c:v>3.0000000000000102</c:v>
                </c:pt>
                <c:pt idx="71">
                  <c:v>3.1000000000000099</c:v>
                </c:pt>
                <c:pt idx="72">
                  <c:v>3.2000000000000099</c:v>
                </c:pt>
                <c:pt idx="73">
                  <c:v>3.30000000000001</c:v>
                </c:pt>
                <c:pt idx="74">
                  <c:v>3.4000000000000101</c:v>
                </c:pt>
                <c:pt idx="75">
                  <c:v>3.5000000000000102</c:v>
                </c:pt>
                <c:pt idx="76">
                  <c:v>3.6000000000000099</c:v>
                </c:pt>
                <c:pt idx="77">
                  <c:v>3.7000000000000099</c:v>
                </c:pt>
                <c:pt idx="78">
                  <c:v>3.80000000000001</c:v>
                </c:pt>
                <c:pt idx="79">
                  <c:v>3.9000000000000101</c:v>
                </c:pt>
                <c:pt idx="80">
                  <c:v>4.0000000000000098</c:v>
                </c:pt>
              </c:numCache>
            </c:numRef>
          </c:xVal>
          <c:yVal>
            <c:numRef>
              <c:f>Sheet1!$M$9:$M$89</c:f>
              <c:numCache>
                <c:formatCode>General</c:formatCode>
                <c:ptCount val="81"/>
                <c:pt idx="0">
                  <c:v>-3.8734457894050722</c:v>
                </c:pt>
                <c:pt idx="1">
                  <c:v>-3.7018994690532874</c:v>
                </c:pt>
                <c:pt idx="2">
                  <c:v>-3.5346960935205356</c:v>
                </c:pt>
                <c:pt idx="3">
                  <c:v>-3.3718356628068165</c:v>
                </c:pt>
                <c:pt idx="4">
                  <c:v>-3.2133181769121295</c:v>
                </c:pt>
                <c:pt idx="5">
                  <c:v>-3.0591436358364748</c:v>
                </c:pt>
                <c:pt idx="6">
                  <c:v>-2.9093120395798526</c:v>
                </c:pt>
                <c:pt idx="7">
                  <c:v>-2.7638233881422636</c:v>
                </c:pt>
                <c:pt idx="8">
                  <c:v>-2.6226776815237072</c:v>
                </c:pt>
                <c:pt idx="9">
                  <c:v>-2.485874919724183</c:v>
                </c:pt>
                <c:pt idx="10">
                  <c:v>-2.3534151027436909</c:v>
                </c:pt>
                <c:pt idx="11">
                  <c:v>-2.2252982305822315</c:v>
                </c:pt>
                <c:pt idx="12">
                  <c:v>-2.1015243032398043</c:v>
                </c:pt>
                <c:pt idx="13">
                  <c:v>-1.9820933207164106</c:v>
                </c:pt>
                <c:pt idx="14">
                  <c:v>-1.8670052830120489</c:v>
                </c:pt>
                <c:pt idx="15">
                  <c:v>-1.7562601901267194</c:v>
                </c:pt>
                <c:pt idx="16">
                  <c:v>-1.6498580420604227</c:v>
                </c:pt>
                <c:pt idx="17">
                  <c:v>-1.5477988388131585</c:v>
                </c:pt>
                <c:pt idx="18">
                  <c:v>-1.4500825803849271</c:v>
                </c:pt>
                <c:pt idx="19">
                  <c:v>-1.3567092667757279</c:v>
                </c:pt>
                <c:pt idx="20">
                  <c:v>-1.2676788979855611</c:v>
                </c:pt>
                <c:pt idx="21">
                  <c:v>-1.1829914740144269</c:v>
                </c:pt>
                <c:pt idx="22">
                  <c:v>-1.1026469948623254</c:v>
                </c:pt>
                <c:pt idx="23">
                  <c:v>-1.0266454605292563</c:v>
                </c:pt>
                <c:pt idx="24">
                  <c:v>-0.95498687101521995</c:v>
                </c:pt>
                <c:pt idx="25">
                  <c:v>-0.88767122632021578</c:v>
                </c:pt>
                <c:pt idx="26">
                  <c:v>-0.82469852644424424</c:v>
                </c:pt>
                <c:pt idx="27">
                  <c:v>-0.76606877138730534</c:v>
                </c:pt>
                <c:pt idx="28">
                  <c:v>-0.71178196114939885</c:v>
                </c:pt>
                <c:pt idx="29">
                  <c:v>-0.66183809573052488</c:v>
                </c:pt>
                <c:pt idx="30">
                  <c:v>-0.61623717513068343</c:v>
                </c:pt>
                <c:pt idx="31">
                  <c:v>-0.57497919934987451</c:v>
                </c:pt>
                <c:pt idx="32">
                  <c:v>-0.53806416838809812</c:v>
                </c:pt>
                <c:pt idx="33">
                  <c:v>-0.50549208224535425</c:v>
                </c:pt>
                <c:pt idx="34">
                  <c:v>-0.47726294092164279</c:v>
                </c:pt>
                <c:pt idx="35">
                  <c:v>-0.45337674441696396</c:v>
                </c:pt>
                <c:pt idx="36">
                  <c:v>-0.43383349273131766</c:v>
                </c:pt>
                <c:pt idx="37">
                  <c:v>-0.41863318586470377</c:v>
                </c:pt>
                <c:pt idx="38">
                  <c:v>-0.40777582381712257</c:v>
                </c:pt>
                <c:pt idx="39">
                  <c:v>-0.40126140658857373</c:v>
                </c:pt>
                <c:pt idx="40">
                  <c:v>-0.39908993417905747</c:v>
                </c:pt>
                <c:pt idx="41">
                  <c:v>-0.40126140658857373</c:v>
                </c:pt>
                <c:pt idx="42">
                  <c:v>-0.40777582381712257</c:v>
                </c:pt>
                <c:pt idx="43">
                  <c:v>-0.41863318586470377</c:v>
                </c:pt>
                <c:pt idx="44">
                  <c:v>-0.43383349273131766</c:v>
                </c:pt>
                <c:pt idx="45">
                  <c:v>-0.45337674441696396</c:v>
                </c:pt>
                <c:pt idx="46">
                  <c:v>-0.47726294092164279</c:v>
                </c:pt>
                <c:pt idx="47">
                  <c:v>-0.50549208224535425</c:v>
                </c:pt>
                <c:pt idx="48">
                  <c:v>-0.53806416838809812</c:v>
                </c:pt>
                <c:pt idx="49">
                  <c:v>-0.57497919934987451</c:v>
                </c:pt>
                <c:pt idx="50">
                  <c:v>-0.61623717513068343</c:v>
                </c:pt>
                <c:pt idx="51">
                  <c:v>-0.66183809573052488</c:v>
                </c:pt>
                <c:pt idx="52">
                  <c:v>-0.71178196114939885</c:v>
                </c:pt>
                <c:pt idx="53">
                  <c:v>-0.76606877138730534</c:v>
                </c:pt>
                <c:pt idx="54">
                  <c:v>-0.82469852644424424</c:v>
                </c:pt>
                <c:pt idx="55">
                  <c:v>-0.88767122632022233</c:v>
                </c:pt>
                <c:pt idx="56">
                  <c:v>-0.95498687101521995</c:v>
                </c:pt>
                <c:pt idx="57">
                  <c:v>-1.0266454605292563</c:v>
                </c:pt>
                <c:pt idx="58">
                  <c:v>-1.1026469948623334</c:v>
                </c:pt>
                <c:pt idx="59">
                  <c:v>-1.1829914740144352</c:v>
                </c:pt>
                <c:pt idx="60">
                  <c:v>-1.26767889798557</c:v>
                </c:pt>
                <c:pt idx="61">
                  <c:v>-1.3567092667757279</c:v>
                </c:pt>
                <c:pt idx="62">
                  <c:v>-1.4500825803849364</c:v>
                </c:pt>
                <c:pt idx="63">
                  <c:v>-1.5477988388131687</c:v>
                </c:pt>
                <c:pt idx="64">
                  <c:v>-1.6498580420604334</c:v>
                </c:pt>
                <c:pt idx="65">
                  <c:v>-1.7562601901267307</c:v>
                </c:pt>
                <c:pt idx="66">
                  <c:v>-1.8670052830120598</c:v>
                </c:pt>
                <c:pt idx="67">
                  <c:v>-1.982093320716422</c:v>
                </c:pt>
                <c:pt idx="68">
                  <c:v>-2.1015243032398168</c:v>
                </c:pt>
                <c:pt idx="69">
                  <c:v>-2.225298230582244</c:v>
                </c:pt>
                <c:pt idx="70">
                  <c:v>-2.3534151027437038</c:v>
                </c:pt>
                <c:pt idx="71">
                  <c:v>-2.4858749197241958</c:v>
                </c:pt>
                <c:pt idx="72">
                  <c:v>-2.6226776815237209</c:v>
                </c:pt>
                <c:pt idx="73">
                  <c:v>-2.7638233881422782</c:v>
                </c:pt>
                <c:pt idx="74">
                  <c:v>-2.9093120395798677</c:v>
                </c:pt>
                <c:pt idx="75">
                  <c:v>-3.0591436358364903</c:v>
                </c:pt>
                <c:pt idx="76">
                  <c:v>-3.2133181769121446</c:v>
                </c:pt>
                <c:pt idx="77">
                  <c:v>-3.3718356628068324</c:v>
                </c:pt>
                <c:pt idx="78">
                  <c:v>-3.534696093520552</c:v>
                </c:pt>
                <c:pt idx="79">
                  <c:v>-3.7018994690533047</c:v>
                </c:pt>
                <c:pt idx="80">
                  <c:v>-3.8734457894050891</c:v>
                </c:pt>
              </c:numCache>
            </c:numRef>
          </c:yVal>
          <c:smooth val="1"/>
          <c:extLst>
            <c:ext xmlns:c16="http://schemas.microsoft.com/office/drawing/2014/chart" uri="{C3380CC4-5D6E-409C-BE32-E72D297353CC}">
              <c16:uniqueId val="{00000000-F828-4530-A2A0-D4BF11087B05}"/>
            </c:ext>
          </c:extLst>
        </c:ser>
        <c:dLbls>
          <c:showLegendKey val="0"/>
          <c:showVal val="0"/>
          <c:showCatName val="0"/>
          <c:showSerName val="0"/>
          <c:showPercent val="0"/>
          <c:showBubbleSize val="0"/>
        </c:dLbls>
        <c:axId val="867073624"/>
        <c:axId val="867076904"/>
      </c:scatterChart>
      <c:valAx>
        <c:axId val="867073624"/>
        <c:scaling>
          <c:orientation val="minMax"/>
        </c:scaling>
        <c:delete val="1"/>
        <c:axPos val="b"/>
        <c:numFmt formatCode="General" sourceLinked="1"/>
        <c:majorTickMark val="none"/>
        <c:minorTickMark val="none"/>
        <c:tickLblPos val="nextTo"/>
        <c:crossAx val="867076904"/>
        <c:crosses val="autoZero"/>
        <c:crossBetween val="midCat"/>
      </c:valAx>
      <c:valAx>
        <c:axId val="867076904"/>
        <c:scaling>
          <c:orientation val="minMax"/>
        </c:scaling>
        <c:delete val="1"/>
        <c:axPos val="l"/>
        <c:numFmt formatCode="General" sourceLinked="1"/>
        <c:majorTickMark val="none"/>
        <c:minorTickMark val="none"/>
        <c:tickLblPos val="nextTo"/>
        <c:crossAx val="867073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Sheet1!$M$8</c:f>
              <c:strCache>
                <c:ptCount val="1"/>
                <c:pt idx="0">
                  <c:v>log(f(x))</c:v>
                </c:pt>
              </c:strCache>
            </c:strRef>
          </c:tx>
          <c:spPr>
            <a:ln w="19050" cap="rnd">
              <a:solidFill>
                <a:schemeClr val="tx1"/>
              </a:solidFill>
              <a:round/>
            </a:ln>
            <a:effectLst/>
          </c:spPr>
          <c:marker>
            <c:symbol val="none"/>
          </c:marker>
          <c:xVal>
            <c:numRef>
              <c:f>Sheet1!$L$9:$L$89</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9.9999999999999603E-2</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1.50000000000001</c:v>
                </c:pt>
                <c:pt idx="56">
                  <c:v>1.6</c:v>
                </c:pt>
                <c:pt idx="57">
                  <c:v>1.7</c:v>
                </c:pt>
                <c:pt idx="58">
                  <c:v>1.80000000000001</c:v>
                </c:pt>
                <c:pt idx="59">
                  <c:v>1.9000000000000099</c:v>
                </c:pt>
                <c:pt idx="60">
                  <c:v>2.0000000000000102</c:v>
                </c:pt>
                <c:pt idx="61">
                  <c:v>2.1</c:v>
                </c:pt>
                <c:pt idx="62">
                  <c:v>2.2000000000000099</c:v>
                </c:pt>
                <c:pt idx="63">
                  <c:v>2.30000000000001</c:v>
                </c:pt>
                <c:pt idx="64">
                  <c:v>2.4000000000000101</c:v>
                </c:pt>
                <c:pt idx="65">
                  <c:v>2.5000000000000102</c:v>
                </c:pt>
                <c:pt idx="66">
                  <c:v>2.6000000000000099</c:v>
                </c:pt>
                <c:pt idx="67">
                  <c:v>2.7000000000000099</c:v>
                </c:pt>
                <c:pt idx="68">
                  <c:v>2.80000000000001</c:v>
                </c:pt>
                <c:pt idx="69">
                  <c:v>2.9000000000000101</c:v>
                </c:pt>
                <c:pt idx="70">
                  <c:v>3.0000000000000102</c:v>
                </c:pt>
                <c:pt idx="71">
                  <c:v>3.1000000000000099</c:v>
                </c:pt>
                <c:pt idx="72">
                  <c:v>3.2000000000000099</c:v>
                </c:pt>
                <c:pt idx="73">
                  <c:v>3.30000000000001</c:v>
                </c:pt>
                <c:pt idx="74">
                  <c:v>3.4000000000000101</c:v>
                </c:pt>
                <c:pt idx="75">
                  <c:v>3.5000000000000102</c:v>
                </c:pt>
                <c:pt idx="76">
                  <c:v>3.6000000000000099</c:v>
                </c:pt>
                <c:pt idx="77">
                  <c:v>3.7000000000000099</c:v>
                </c:pt>
                <c:pt idx="78">
                  <c:v>3.80000000000001</c:v>
                </c:pt>
                <c:pt idx="79">
                  <c:v>3.9000000000000101</c:v>
                </c:pt>
                <c:pt idx="80">
                  <c:v>4.0000000000000098</c:v>
                </c:pt>
              </c:numCache>
            </c:numRef>
          </c:xVal>
          <c:yVal>
            <c:numRef>
              <c:f>Sheet1!$M$9:$M$89</c:f>
              <c:numCache>
                <c:formatCode>General</c:formatCode>
                <c:ptCount val="81"/>
                <c:pt idx="0">
                  <c:v>-3.8734457894050722</c:v>
                </c:pt>
                <c:pt idx="1">
                  <c:v>-3.7018994690532874</c:v>
                </c:pt>
                <c:pt idx="2">
                  <c:v>-3.5346960935205356</c:v>
                </c:pt>
                <c:pt idx="3">
                  <c:v>-3.3718356628068165</c:v>
                </c:pt>
                <c:pt idx="4">
                  <c:v>-3.2133181769121295</c:v>
                </c:pt>
                <c:pt idx="5">
                  <c:v>-3.0591436358364748</c:v>
                </c:pt>
                <c:pt idx="6">
                  <c:v>-2.9093120395798526</c:v>
                </c:pt>
                <c:pt idx="7">
                  <c:v>-2.7638233881422636</c:v>
                </c:pt>
                <c:pt idx="8">
                  <c:v>-2.6226776815237072</c:v>
                </c:pt>
                <c:pt idx="9">
                  <c:v>-2.485874919724183</c:v>
                </c:pt>
                <c:pt idx="10">
                  <c:v>-2.3534151027436909</c:v>
                </c:pt>
                <c:pt idx="11">
                  <c:v>-2.2252982305822315</c:v>
                </c:pt>
                <c:pt idx="12">
                  <c:v>-2.1015243032398043</c:v>
                </c:pt>
                <c:pt idx="13">
                  <c:v>-1.9820933207164106</c:v>
                </c:pt>
                <c:pt idx="14">
                  <c:v>-1.8670052830120489</c:v>
                </c:pt>
                <c:pt idx="15">
                  <c:v>-1.7562601901267194</c:v>
                </c:pt>
                <c:pt idx="16">
                  <c:v>-1.6498580420604227</c:v>
                </c:pt>
                <c:pt idx="17">
                  <c:v>-1.5477988388131585</c:v>
                </c:pt>
                <c:pt idx="18">
                  <c:v>-1.4500825803849271</c:v>
                </c:pt>
                <c:pt idx="19">
                  <c:v>-1.3567092667757279</c:v>
                </c:pt>
                <c:pt idx="20">
                  <c:v>-1.2676788979855611</c:v>
                </c:pt>
                <c:pt idx="21">
                  <c:v>-1.1829914740144269</c:v>
                </c:pt>
                <c:pt idx="22">
                  <c:v>-1.1026469948623254</c:v>
                </c:pt>
                <c:pt idx="23">
                  <c:v>-1.0266454605292563</c:v>
                </c:pt>
                <c:pt idx="24">
                  <c:v>-0.95498687101521995</c:v>
                </c:pt>
                <c:pt idx="25">
                  <c:v>-0.88767122632021578</c:v>
                </c:pt>
                <c:pt idx="26">
                  <c:v>-0.82469852644424424</c:v>
                </c:pt>
                <c:pt idx="27">
                  <c:v>-0.76606877138730534</c:v>
                </c:pt>
                <c:pt idx="28">
                  <c:v>-0.71178196114939885</c:v>
                </c:pt>
                <c:pt idx="29">
                  <c:v>-0.66183809573052488</c:v>
                </c:pt>
                <c:pt idx="30">
                  <c:v>-0.61623717513068343</c:v>
                </c:pt>
                <c:pt idx="31">
                  <c:v>-0.57497919934987451</c:v>
                </c:pt>
                <c:pt idx="32">
                  <c:v>-0.53806416838809812</c:v>
                </c:pt>
                <c:pt idx="33">
                  <c:v>-0.50549208224535425</c:v>
                </c:pt>
                <c:pt idx="34">
                  <c:v>-0.47726294092164279</c:v>
                </c:pt>
                <c:pt idx="35">
                  <c:v>-0.45337674441696396</c:v>
                </c:pt>
                <c:pt idx="36">
                  <c:v>-0.43383349273131766</c:v>
                </c:pt>
                <c:pt idx="37">
                  <c:v>-0.41863318586470377</c:v>
                </c:pt>
                <c:pt idx="38">
                  <c:v>-0.40777582381712257</c:v>
                </c:pt>
                <c:pt idx="39">
                  <c:v>-0.40126140658857373</c:v>
                </c:pt>
                <c:pt idx="40">
                  <c:v>-0.39908993417905747</c:v>
                </c:pt>
                <c:pt idx="41">
                  <c:v>-0.40126140658857373</c:v>
                </c:pt>
                <c:pt idx="42">
                  <c:v>-0.40777582381712257</c:v>
                </c:pt>
                <c:pt idx="43">
                  <c:v>-0.41863318586470377</c:v>
                </c:pt>
                <c:pt idx="44">
                  <c:v>-0.43383349273131766</c:v>
                </c:pt>
                <c:pt idx="45">
                  <c:v>-0.45337674441696396</c:v>
                </c:pt>
                <c:pt idx="46">
                  <c:v>-0.47726294092164279</c:v>
                </c:pt>
                <c:pt idx="47">
                  <c:v>-0.50549208224535425</c:v>
                </c:pt>
                <c:pt idx="48">
                  <c:v>-0.53806416838809812</c:v>
                </c:pt>
                <c:pt idx="49">
                  <c:v>-0.57497919934987451</c:v>
                </c:pt>
                <c:pt idx="50">
                  <c:v>-0.61623717513068343</c:v>
                </c:pt>
                <c:pt idx="51">
                  <c:v>-0.66183809573052488</c:v>
                </c:pt>
                <c:pt idx="52">
                  <c:v>-0.71178196114939885</c:v>
                </c:pt>
                <c:pt idx="53">
                  <c:v>-0.76606877138730534</c:v>
                </c:pt>
                <c:pt idx="54">
                  <c:v>-0.82469852644424424</c:v>
                </c:pt>
                <c:pt idx="55">
                  <c:v>-0.88767122632022233</c:v>
                </c:pt>
                <c:pt idx="56">
                  <c:v>-0.95498687101521995</c:v>
                </c:pt>
                <c:pt idx="57">
                  <c:v>-1.0266454605292563</c:v>
                </c:pt>
                <c:pt idx="58">
                  <c:v>-1.1026469948623334</c:v>
                </c:pt>
                <c:pt idx="59">
                  <c:v>-1.1829914740144352</c:v>
                </c:pt>
                <c:pt idx="60">
                  <c:v>-1.26767889798557</c:v>
                </c:pt>
                <c:pt idx="61">
                  <c:v>-1.3567092667757279</c:v>
                </c:pt>
                <c:pt idx="62">
                  <c:v>-1.4500825803849364</c:v>
                </c:pt>
                <c:pt idx="63">
                  <c:v>-1.5477988388131687</c:v>
                </c:pt>
                <c:pt idx="64">
                  <c:v>-1.6498580420604334</c:v>
                </c:pt>
                <c:pt idx="65">
                  <c:v>-1.7562601901267307</c:v>
                </c:pt>
                <c:pt idx="66">
                  <c:v>-1.8670052830120598</c:v>
                </c:pt>
                <c:pt idx="67">
                  <c:v>-1.982093320716422</c:v>
                </c:pt>
                <c:pt idx="68">
                  <c:v>-2.1015243032398168</c:v>
                </c:pt>
                <c:pt idx="69">
                  <c:v>-2.225298230582244</c:v>
                </c:pt>
                <c:pt idx="70">
                  <c:v>-2.3534151027437038</c:v>
                </c:pt>
                <c:pt idx="71">
                  <c:v>-2.4858749197241958</c:v>
                </c:pt>
                <c:pt idx="72">
                  <c:v>-2.6226776815237209</c:v>
                </c:pt>
                <c:pt idx="73">
                  <c:v>-2.7638233881422782</c:v>
                </c:pt>
                <c:pt idx="74">
                  <c:v>-2.9093120395798677</c:v>
                </c:pt>
                <c:pt idx="75">
                  <c:v>-3.0591436358364903</c:v>
                </c:pt>
                <c:pt idx="76">
                  <c:v>-3.2133181769121446</c:v>
                </c:pt>
                <c:pt idx="77">
                  <c:v>-3.3718356628068324</c:v>
                </c:pt>
                <c:pt idx="78">
                  <c:v>-3.534696093520552</c:v>
                </c:pt>
                <c:pt idx="79">
                  <c:v>-3.7018994690533047</c:v>
                </c:pt>
                <c:pt idx="80">
                  <c:v>-3.8734457894050891</c:v>
                </c:pt>
              </c:numCache>
            </c:numRef>
          </c:yVal>
          <c:smooth val="1"/>
          <c:extLst>
            <c:ext xmlns:c16="http://schemas.microsoft.com/office/drawing/2014/chart" uri="{C3380CC4-5D6E-409C-BE32-E72D297353CC}">
              <c16:uniqueId val="{00000000-932B-4FBC-98D2-125E99A82B50}"/>
            </c:ext>
          </c:extLst>
        </c:ser>
        <c:dLbls>
          <c:showLegendKey val="0"/>
          <c:showVal val="0"/>
          <c:showCatName val="0"/>
          <c:showSerName val="0"/>
          <c:showPercent val="0"/>
          <c:showBubbleSize val="0"/>
        </c:dLbls>
        <c:axId val="867073624"/>
        <c:axId val="867076904"/>
      </c:scatterChart>
      <c:valAx>
        <c:axId val="867073624"/>
        <c:scaling>
          <c:orientation val="minMax"/>
        </c:scaling>
        <c:delete val="1"/>
        <c:axPos val="b"/>
        <c:numFmt formatCode="General" sourceLinked="1"/>
        <c:majorTickMark val="none"/>
        <c:minorTickMark val="none"/>
        <c:tickLblPos val="nextTo"/>
        <c:crossAx val="867076904"/>
        <c:crosses val="autoZero"/>
        <c:crossBetween val="midCat"/>
      </c:valAx>
      <c:valAx>
        <c:axId val="867076904"/>
        <c:scaling>
          <c:orientation val="minMax"/>
        </c:scaling>
        <c:delete val="1"/>
        <c:axPos val="l"/>
        <c:numFmt formatCode="General" sourceLinked="1"/>
        <c:majorTickMark val="none"/>
        <c:minorTickMark val="none"/>
        <c:tickLblPos val="nextTo"/>
        <c:crossAx val="867073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Sheet1!$D$8</c:f>
              <c:strCache>
                <c:ptCount val="1"/>
                <c:pt idx="0">
                  <c:v>f(x)</c:v>
                </c:pt>
              </c:strCache>
            </c:strRef>
          </c:tx>
          <c:spPr>
            <a:ln w="19050" cap="rnd">
              <a:solidFill>
                <a:schemeClr val="tx1"/>
              </a:solidFill>
              <a:round/>
            </a:ln>
            <a:effectLst/>
          </c:spPr>
          <c:marker>
            <c:symbol val="none"/>
          </c:marker>
          <c:xVal>
            <c:numRef>
              <c:f>Sheet1!$C$9:$C$89</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9.9999999999999603E-2</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1.50000000000001</c:v>
                </c:pt>
                <c:pt idx="56">
                  <c:v>1.6</c:v>
                </c:pt>
                <c:pt idx="57">
                  <c:v>1.7</c:v>
                </c:pt>
                <c:pt idx="58">
                  <c:v>1.80000000000001</c:v>
                </c:pt>
                <c:pt idx="59">
                  <c:v>1.9000000000000099</c:v>
                </c:pt>
                <c:pt idx="60">
                  <c:v>2.0000000000000102</c:v>
                </c:pt>
                <c:pt idx="61">
                  <c:v>2.1</c:v>
                </c:pt>
                <c:pt idx="62">
                  <c:v>2.2000000000000099</c:v>
                </c:pt>
                <c:pt idx="63">
                  <c:v>2.30000000000001</c:v>
                </c:pt>
                <c:pt idx="64">
                  <c:v>2.4000000000000101</c:v>
                </c:pt>
                <c:pt idx="65">
                  <c:v>2.5000000000000102</c:v>
                </c:pt>
                <c:pt idx="66">
                  <c:v>2.6000000000000099</c:v>
                </c:pt>
                <c:pt idx="67">
                  <c:v>2.7000000000000099</c:v>
                </c:pt>
                <c:pt idx="68">
                  <c:v>2.80000000000001</c:v>
                </c:pt>
                <c:pt idx="69">
                  <c:v>2.9000000000000101</c:v>
                </c:pt>
                <c:pt idx="70">
                  <c:v>3.0000000000000102</c:v>
                </c:pt>
                <c:pt idx="71">
                  <c:v>3.1000000000000099</c:v>
                </c:pt>
                <c:pt idx="72">
                  <c:v>3.2000000000000099</c:v>
                </c:pt>
                <c:pt idx="73">
                  <c:v>3.30000000000001</c:v>
                </c:pt>
                <c:pt idx="74">
                  <c:v>3.4000000000000101</c:v>
                </c:pt>
                <c:pt idx="75">
                  <c:v>3.5000000000000102</c:v>
                </c:pt>
                <c:pt idx="76">
                  <c:v>3.6000000000000099</c:v>
                </c:pt>
                <c:pt idx="77">
                  <c:v>3.7000000000000099</c:v>
                </c:pt>
                <c:pt idx="78">
                  <c:v>3.80000000000001</c:v>
                </c:pt>
                <c:pt idx="79">
                  <c:v>3.9000000000000101</c:v>
                </c:pt>
                <c:pt idx="80">
                  <c:v>4.0000000000000098</c:v>
                </c:pt>
              </c:numCache>
            </c:numRef>
          </c:xVal>
          <c:yVal>
            <c:numRef>
              <c:f>Sheet1!$D$9:$D$89</c:f>
              <c:numCache>
                <c:formatCode>General</c:formatCode>
                <c:ptCount val="81"/>
                <c:pt idx="0">
                  <c:v>1.3383022576488537E-4</c:v>
                </c:pt>
                <c:pt idx="1">
                  <c:v>1.9865547139277272E-4</c:v>
                </c:pt>
                <c:pt idx="2">
                  <c:v>2.9194692579146027E-4</c:v>
                </c:pt>
                <c:pt idx="3">
                  <c:v>4.2478027055075143E-4</c:v>
                </c:pt>
                <c:pt idx="4">
                  <c:v>6.119019301137719E-4</c:v>
                </c:pt>
                <c:pt idx="5">
                  <c:v>8.7268269504576015E-4</c:v>
                </c:pt>
                <c:pt idx="6">
                  <c:v>1.2322191684730199E-3</c:v>
                </c:pt>
                <c:pt idx="7">
                  <c:v>1.7225689390536812E-3</c:v>
                </c:pt>
                <c:pt idx="8">
                  <c:v>2.3840882014648404E-3</c:v>
                </c:pt>
                <c:pt idx="9">
                  <c:v>3.2668190561999182E-3</c:v>
                </c:pt>
                <c:pt idx="10">
                  <c:v>4.4318484119380075E-3</c:v>
                </c:pt>
                <c:pt idx="11">
                  <c:v>5.9525324197758538E-3</c:v>
                </c:pt>
                <c:pt idx="12">
                  <c:v>7.9154515829799686E-3</c:v>
                </c:pt>
                <c:pt idx="13">
                  <c:v>1.0420934814422592E-2</c:v>
                </c:pt>
                <c:pt idx="14">
                  <c:v>1.3582969233685613E-2</c:v>
                </c:pt>
                <c:pt idx="15">
                  <c:v>1.752830049356854E-2</c:v>
                </c:pt>
                <c:pt idx="16">
                  <c:v>2.2394530294842899E-2</c:v>
                </c:pt>
                <c:pt idx="17">
                  <c:v>2.8327037741601186E-2</c:v>
                </c:pt>
                <c:pt idx="18">
                  <c:v>3.5474592846231424E-2</c:v>
                </c:pt>
                <c:pt idx="19">
                  <c:v>4.3983595980427191E-2</c:v>
                </c:pt>
                <c:pt idx="20">
                  <c:v>5.3990966513188063E-2</c:v>
                </c:pt>
                <c:pt idx="21">
                  <c:v>6.5615814774676595E-2</c:v>
                </c:pt>
                <c:pt idx="22">
                  <c:v>7.8950158300894149E-2</c:v>
                </c:pt>
                <c:pt idx="23">
                  <c:v>9.4049077376886947E-2</c:v>
                </c:pt>
                <c:pt idx="24">
                  <c:v>0.11092083467945554</c:v>
                </c:pt>
                <c:pt idx="25">
                  <c:v>0.12951759566589174</c:v>
                </c:pt>
                <c:pt idx="26">
                  <c:v>0.14972746563574488</c:v>
                </c:pt>
                <c:pt idx="27">
                  <c:v>0.17136859204780736</c:v>
                </c:pt>
                <c:pt idx="28">
                  <c:v>0.19418605498321295</c:v>
                </c:pt>
                <c:pt idx="29">
                  <c:v>0.21785217703255053</c:v>
                </c:pt>
                <c:pt idx="30">
                  <c:v>0.24197072451914337</c:v>
                </c:pt>
                <c:pt idx="31">
                  <c:v>0.26608524989875482</c:v>
                </c:pt>
                <c:pt idx="32">
                  <c:v>0.28969155276148273</c:v>
                </c:pt>
                <c:pt idx="33">
                  <c:v>0.31225393336676127</c:v>
                </c:pt>
                <c:pt idx="34">
                  <c:v>0.33322460289179967</c:v>
                </c:pt>
                <c:pt idx="35">
                  <c:v>0.35206532676429952</c:v>
                </c:pt>
                <c:pt idx="36">
                  <c:v>0.36827014030332333</c:v>
                </c:pt>
                <c:pt idx="37">
                  <c:v>0.38138781546052414</c:v>
                </c:pt>
                <c:pt idx="38">
                  <c:v>0.39104269397545588</c:v>
                </c:pt>
                <c:pt idx="39">
                  <c:v>0.39695254747701181</c:v>
                </c:pt>
                <c:pt idx="40">
                  <c:v>0.3989422804014327</c:v>
                </c:pt>
                <c:pt idx="41">
                  <c:v>0.39695254747701181</c:v>
                </c:pt>
                <c:pt idx="42">
                  <c:v>0.39104269397545588</c:v>
                </c:pt>
                <c:pt idx="43">
                  <c:v>0.38138781546052414</c:v>
                </c:pt>
                <c:pt idx="44">
                  <c:v>0.36827014030332333</c:v>
                </c:pt>
                <c:pt idx="45">
                  <c:v>0.35206532676429952</c:v>
                </c:pt>
                <c:pt idx="46">
                  <c:v>0.33322460289179967</c:v>
                </c:pt>
                <c:pt idx="47">
                  <c:v>0.31225393336676127</c:v>
                </c:pt>
                <c:pt idx="48">
                  <c:v>0.28969155276148273</c:v>
                </c:pt>
                <c:pt idx="49">
                  <c:v>0.26608524989875482</c:v>
                </c:pt>
                <c:pt idx="50">
                  <c:v>0.24197072451914337</c:v>
                </c:pt>
                <c:pt idx="51">
                  <c:v>0.21785217703255053</c:v>
                </c:pt>
                <c:pt idx="52">
                  <c:v>0.19418605498321295</c:v>
                </c:pt>
                <c:pt idx="53">
                  <c:v>0.17136859204780736</c:v>
                </c:pt>
                <c:pt idx="54">
                  <c:v>0.14972746563574488</c:v>
                </c:pt>
                <c:pt idx="55">
                  <c:v>0.1295175956658898</c:v>
                </c:pt>
                <c:pt idx="56">
                  <c:v>0.11092083467945554</c:v>
                </c:pt>
                <c:pt idx="57">
                  <c:v>9.4049077376886947E-2</c:v>
                </c:pt>
                <c:pt idx="58">
                  <c:v>7.8950158300892734E-2</c:v>
                </c:pt>
                <c:pt idx="59">
                  <c:v>6.561581477467536E-2</c:v>
                </c:pt>
                <c:pt idx="60">
                  <c:v>5.3990966513186953E-2</c:v>
                </c:pt>
                <c:pt idx="61">
                  <c:v>4.3983595980427191E-2</c:v>
                </c:pt>
                <c:pt idx="62">
                  <c:v>3.5474592846230668E-2</c:v>
                </c:pt>
                <c:pt idx="63">
                  <c:v>2.8327037741600516E-2</c:v>
                </c:pt>
                <c:pt idx="64">
                  <c:v>2.2394530294842355E-2</c:v>
                </c:pt>
                <c:pt idx="65">
                  <c:v>1.7528300493568086E-2</c:v>
                </c:pt>
                <c:pt idx="66">
                  <c:v>1.3582969233685271E-2</c:v>
                </c:pt>
                <c:pt idx="67">
                  <c:v>1.0420934814422318E-2</c:v>
                </c:pt>
                <c:pt idx="68">
                  <c:v>7.915451582979743E-3</c:v>
                </c:pt>
                <c:pt idx="69">
                  <c:v>5.9525324197756795E-3</c:v>
                </c:pt>
                <c:pt idx="70">
                  <c:v>4.431848411937874E-3</c:v>
                </c:pt>
                <c:pt idx="71">
                  <c:v>3.2668190561998202E-3</c:v>
                </c:pt>
                <c:pt idx="72">
                  <c:v>2.3840882014647662E-3</c:v>
                </c:pt>
                <c:pt idx="73">
                  <c:v>1.7225689390536229E-3</c:v>
                </c:pt>
                <c:pt idx="74">
                  <c:v>1.2322191684729772E-3</c:v>
                </c:pt>
                <c:pt idx="75">
                  <c:v>8.7268269504572915E-4</c:v>
                </c:pt>
                <c:pt idx="76">
                  <c:v>6.1190193011375076E-4</c:v>
                </c:pt>
                <c:pt idx="77">
                  <c:v>4.2478027055073593E-4</c:v>
                </c:pt>
                <c:pt idx="78">
                  <c:v>2.919469257914491E-4</c:v>
                </c:pt>
                <c:pt idx="79">
                  <c:v>1.9865547139276475E-4</c:v>
                </c:pt>
                <c:pt idx="80">
                  <c:v>1.3383022576488014E-4</c:v>
                </c:pt>
              </c:numCache>
            </c:numRef>
          </c:yVal>
          <c:smooth val="1"/>
          <c:extLst>
            <c:ext xmlns:c16="http://schemas.microsoft.com/office/drawing/2014/chart" uri="{C3380CC4-5D6E-409C-BE32-E72D297353CC}">
              <c16:uniqueId val="{00000000-55A1-4059-AAB0-A61757998D97}"/>
            </c:ext>
          </c:extLst>
        </c:ser>
        <c:dLbls>
          <c:showLegendKey val="0"/>
          <c:showVal val="0"/>
          <c:showCatName val="0"/>
          <c:showSerName val="0"/>
          <c:showPercent val="0"/>
          <c:showBubbleSize val="0"/>
        </c:dLbls>
        <c:axId val="746069608"/>
        <c:axId val="746075184"/>
      </c:scatterChart>
      <c:valAx>
        <c:axId val="746069608"/>
        <c:scaling>
          <c:orientation val="minMax"/>
        </c:scaling>
        <c:delete val="1"/>
        <c:axPos val="b"/>
        <c:numFmt formatCode="General" sourceLinked="1"/>
        <c:majorTickMark val="none"/>
        <c:minorTickMark val="none"/>
        <c:tickLblPos val="nextTo"/>
        <c:crossAx val="746075184"/>
        <c:crosses val="autoZero"/>
        <c:crossBetween val="midCat"/>
      </c:valAx>
      <c:valAx>
        <c:axId val="746075184"/>
        <c:scaling>
          <c:orientation val="minMax"/>
        </c:scaling>
        <c:delete val="1"/>
        <c:axPos val="l"/>
        <c:numFmt formatCode="General" sourceLinked="1"/>
        <c:majorTickMark val="none"/>
        <c:minorTickMark val="none"/>
        <c:tickLblPos val="nextTo"/>
        <c:crossAx val="746069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Sheet1!$D$8</c:f>
              <c:strCache>
                <c:ptCount val="1"/>
                <c:pt idx="0">
                  <c:v>f(x)</c:v>
                </c:pt>
              </c:strCache>
            </c:strRef>
          </c:tx>
          <c:spPr>
            <a:ln w="19050" cap="rnd">
              <a:solidFill>
                <a:schemeClr val="tx1"/>
              </a:solidFill>
              <a:round/>
            </a:ln>
            <a:effectLst/>
          </c:spPr>
          <c:marker>
            <c:symbol val="none"/>
          </c:marker>
          <c:xVal>
            <c:numRef>
              <c:f>Sheet1!$C$9:$C$89</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9.9999999999999603E-2</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1.50000000000001</c:v>
                </c:pt>
                <c:pt idx="56">
                  <c:v>1.6</c:v>
                </c:pt>
                <c:pt idx="57">
                  <c:v>1.7</c:v>
                </c:pt>
                <c:pt idx="58">
                  <c:v>1.80000000000001</c:v>
                </c:pt>
                <c:pt idx="59">
                  <c:v>1.9000000000000099</c:v>
                </c:pt>
                <c:pt idx="60">
                  <c:v>2.0000000000000102</c:v>
                </c:pt>
                <c:pt idx="61">
                  <c:v>2.1</c:v>
                </c:pt>
                <c:pt idx="62">
                  <c:v>2.2000000000000099</c:v>
                </c:pt>
                <c:pt idx="63">
                  <c:v>2.30000000000001</c:v>
                </c:pt>
                <c:pt idx="64">
                  <c:v>2.4000000000000101</c:v>
                </c:pt>
                <c:pt idx="65">
                  <c:v>2.5000000000000102</c:v>
                </c:pt>
                <c:pt idx="66">
                  <c:v>2.6000000000000099</c:v>
                </c:pt>
                <c:pt idx="67">
                  <c:v>2.7000000000000099</c:v>
                </c:pt>
                <c:pt idx="68">
                  <c:v>2.80000000000001</c:v>
                </c:pt>
                <c:pt idx="69">
                  <c:v>2.9000000000000101</c:v>
                </c:pt>
                <c:pt idx="70">
                  <c:v>3.0000000000000102</c:v>
                </c:pt>
                <c:pt idx="71">
                  <c:v>3.1000000000000099</c:v>
                </c:pt>
                <c:pt idx="72">
                  <c:v>3.2000000000000099</c:v>
                </c:pt>
                <c:pt idx="73">
                  <c:v>3.30000000000001</c:v>
                </c:pt>
                <c:pt idx="74">
                  <c:v>3.4000000000000101</c:v>
                </c:pt>
                <c:pt idx="75">
                  <c:v>3.5000000000000102</c:v>
                </c:pt>
                <c:pt idx="76">
                  <c:v>3.6000000000000099</c:v>
                </c:pt>
                <c:pt idx="77">
                  <c:v>3.7000000000000099</c:v>
                </c:pt>
                <c:pt idx="78">
                  <c:v>3.80000000000001</c:v>
                </c:pt>
                <c:pt idx="79">
                  <c:v>3.9000000000000101</c:v>
                </c:pt>
                <c:pt idx="80">
                  <c:v>4.0000000000000098</c:v>
                </c:pt>
              </c:numCache>
            </c:numRef>
          </c:xVal>
          <c:yVal>
            <c:numRef>
              <c:f>Sheet1!$D$9:$D$89</c:f>
              <c:numCache>
                <c:formatCode>General</c:formatCode>
                <c:ptCount val="81"/>
                <c:pt idx="0">
                  <c:v>1.3383022576488537E-4</c:v>
                </c:pt>
                <c:pt idx="1">
                  <c:v>1.9865547139277272E-4</c:v>
                </c:pt>
                <c:pt idx="2">
                  <c:v>2.9194692579146027E-4</c:v>
                </c:pt>
                <c:pt idx="3">
                  <c:v>4.2478027055075143E-4</c:v>
                </c:pt>
                <c:pt idx="4">
                  <c:v>6.119019301137719E-4</c:v>
                </c:pt>
                <c:pt idx="5">
                  <c:v>8.7268269504576015E-4</c:v>
                </c:pt>
                <c:pt idx="6">
                  <c:v>1.2322191684730199E-3</c:v>
                </c:pt>
                <c:pt idx="7">
                  <c:v>1.7225689390536812E-3</c:v>
                </c:pt>
                <c:pt idx="8">
                  <c:v>2.3840882014648404E-3</c:v>
                </c:pt>
                <c:pt idx="9">
                  <c:v>3.2668190561999182E-3</c:v>
                </c:pt>
                <c:pt idx="10">
                  <c:v>4.4318484119380075E-3</c:v>
                </c:pt>
                <c:pt idx="11">
                  <c:v>5.9525324197758538E-3</c:v>
                </c:pt>
                <c:pt idx="12">
                  <c:v>7.9154515829799686E-3</c:v>
                </c:pt>
                <c:pt idx="13">
                  <c:v>1.0420934814422592E-2</c:v>
                </c:pt>
                <c:pt idx="14">
                  <c:v>1.3582969233685613E-2</c:v>
                </c:pt>
                <c:pt idx="15">
                  <c:v>1.752830049356854E-2</c:v>
                </c:pt>
                <c:pt idx="16">
                  <c:v>2.2394530294842899E-2</c:v>
                </c:pt>
                <c:pt idx="17">
                  <c:v>2.8327037741601186E-2</c:v>
                </c:pt>
                <c:pt idx="18">
                  <c:v>3.5474592846231424E-2</c:v>
                </c:pt>
                <c:pt idx="19">
                  <c:v>4.3983595980427191E-2</c:v>
                </c:pt>
                <c:pt idx="20">
                  <c:v>5.3990966513188063E-2</c:v>
                </c:pt>
                <c:pt idx="21">
                  <c:v>6.5615814774676595E-2</c:v>
                </c:pt>
                <c:pt idx="22">
                  <c:v>7.8950158300894149E-2</c:v>
                </c:pt>
                <c:pt idx="23">
                  <c:v>9.4049077376886947E-2</c:v>
                </c:pt>
                <c:pt idx="24">
                  <c:v>0.11092083467945554</c:v>
                </c:pt>
                <c:pt idx="25">
                  <c:v>0.12951759566589174</c:v>
                </c:pt>
                <c:pt idx="26">
                  <c:v>0.14972746563574488</c:v>
                </c:pt>
                <c:pt idx="27">
                  <c:v>0.17136859204780736</c:v>
                </c:pt>
                <c:pt idx="28">
                  <c:v>0.19418605498321295</c:v>
                </c:pt>
                <c:pt idx="29">
                  <c:v>0.21785217703255053</c:v>
                </c:pt>
                <c:pt idx="30">
                  <c:v>0.24197072451914337</c:v>
                </c:pt>
                <c:pt idx="31">
                  <c:v>0.26608524989875482</c:v>
                </c:pt>
                <c:pt idx="32">
                  <c:v>0.28969155276148273</c:v>
                </c:pt>
                <c:pt idx="33">
                  <c:v>0.31225393336676127</c:v>
                </c:pt>
                <c:pt idx="34">
                  <c:v>0.33322460289179967</c:v>
                </c:pt>
                <c:pt idx="35">
                  <c:v>0.35206532676429952</c:v>
                </c:pt>
                <c:pt idx="36">
                  <c:v>0.36827014030332333</c:v>
                </c:pt>
                <c:pt idx="37">
                  <c:v>0.38138781546052414</c:v>
                </c:pt>
                <c:pt idx="38">
                  <c:v>0.39104269397545588</c:v>
                </c:pt>
                <c:pt idx="39">
                  <c:v>0.39695254747701181</c:v>
                </c:pt>
                <c:pt idx="40">
                  <c:v>0.3989422804014327</c:v>
                </c:pt>
                <c:pt idx="41">
                  <c:v>0.39695254747701181</c:v>
                </c:pt>
                <c:pt idx="42">
                  <c:v>0.39104269397545588</c:v>
                </c:pt>
                <c:pt idx="43">
                  <c:v>0.38138781546052414</c:v>
                </c:pt>
                <c:pt idx="44">
                  <c:v>0.36827014030332333</c:v>
                </c:pt>
                <c:pt idx="45">
                  <c:v>0.35206532676429952</c:v>
                </c:pt>
                <c:pt idx="46">
                  <c:v>0.33322460289179967</c:v>
                </c:pt>
                <c:pt idx="47">
                  <c:v>0.31225393336676127</c:v>
                </c:pt>
                <c:pt idx="48">
                  <c:v>0.28969155276148273</c:v>
                </c:pt>
                <c:pt idx="49">
                  <c:v>0.26608524989875482</c:v>
                </c:pt>
                <c:pt idx="50">
                  <c:v>0.24197072451914337</c:v>
                </c:pt>
                <c:pt idx="51">
                  <c:v>0.21785217703255053</c:v>
                </c:pt>
                <c:pt idx="52">
                  <c:v>0.19418605498321295</c:v>
                </c:pt>
                <c:pt idx="53">
                  <c:v>0.17136859204780736</c:v>
                </c:pt>
                <c:pt idx="54">
                  <c:v>0.14972746563574488</c:v>
                </c:pt>
                <c:pt idx="55">
                  <c:v>0.1295175956658898</c:v>
                </c:pt>
                <c:pt idx="56">
                  <c:v>0.11092083467945554</c:v>
                </c:pt>
                <c:pt idx="57">
                  <c:v>9.4049077376886947E-2</c:v>
                </c:pt>
                <c:pt idx="58">
                  <c:v>7.8950158300892734E-2</c:v>
                </c:pt>
                <c:pt idx="59">
                  <c:v>6.561581477467536E-2</c:v>
                </c:pt>
                <c:pt idx="60">
                  <c:v>5.3990966513186953E-2</c:v>
                </c:pt>
                <c:pt idx="61">
                  <c:v>4.3983595980427191E-2</c:v>
                </c:pt>
                <c:pt idx="62">
                  <c:v>3.5474592846230668E-2</c:v>
                </c:pt>
                <c:pt idx="63">
                  <c:v>2.8327037741600516E-2</c:v>
                </c:pt>
                <c:pt idx="64">
                  <c:v>2.2394530294842355E-2</c:v>
                </c:pt>
                <c:pt idx="65">
                  <c:v>1.7528300493568086E-2</c:v>
                </c:pt>
                <c:pt idx="66">
                  <c:v>1.3582969233685271E-2</c:v>
                </c:pt>
                <c:pt idx="67">
                  <c:v>1.0420934814422318E-2</c:v>
                </c:pt>
                <c:pt idx="68">
                  <c:v>7.915451582979743E-3</c:v>
                </c:pt>
                <c:pt idx="69">
                  <c:v>5.9525324197756795E-3</c:v>
                </c:pt>
                <c:pt idx="70">
                  <c:v>4.431848411937874E-3</c:v>
                </c:pt>
                <c:pt idx="71">
                  <c:v>3.2668190561998202E-3</c:v>
                </c:pt>
                <c:pt idx="72">
                  <c:v>2.3840882014647662E-3</c:v>
                </c:pt>
                <c:pt idx="73">
                  <c:v>1.7225689390536229E-3</c:v>
                </c:pt>
                <c:pt idx="74">
                  <c:v>1.2322191684729772E-3</c:v>
                </c:pt>
                <c:pt idx="75">
                  <c:v>8.7268269504572915E-4</c:v>
                </c:pt>
                <c:pt idx="76">
                  <c:v>6.1190193011375076E-4</c:v>
                </c:pt>
                <c:pt idx="77">
                  <c:v>4.2478027055073593E-4</c:v>
                </c:pt>
                <c:pt idx="78">
                  <c:v>2.919469257914491E-4</c:v>
                </c:pt>
                <c:pt idx="79">
                  <c:v>1.9865547139276475E-4</c:v>
                </c:pt>
                <c:pt idx="80">
                  <c:v>1.3383022576488014E-4</c:v>
                </c:pt>
              </c:numCache>
            </c:numRef>
          </c:yVal>
          <c:smooth val="1"/>
          <c:extLst>
            <c:ext xmlns:c16="http://schemas.microsoft.com/office/drawing/2014/chart" uri="{C3380CC4-5D6E-409C-BE32-E72D297353CC}">
              <c16:uniqueId val="{00000000-9DF9-424A-8D52-BEE1A3EE0E37}"/>
            </c:ext>
          </c:extLst>
        </c:ser>
        <c:dLbls>
          <c:showLegendKey val="0"/>
          <c:showVal val="0"/>
          <c:showCatName val="0"/>
          <c:showSerName val="0"/>
          <c:showPercent val="0"/>
          <c:showBubbleSize val="0"/>
        </c:dLbls>
        <c:axId val="746069608"/>
        <c:axId val="746075184"/>
      </c:scatterChart>
      <c:valAx>
        <c:axId val="746069608"/>
        <c:scaling>
          <c:orientation val="minMax"/>
        </c:scaling>
        <c:delete val="1"/>
        <c:axPos val="b"/>
        <c:numFmt formatCode="General" sourceLinked="1"/>
        <c:majorTickMark val="none"/>
        <c:minorTickMark val="none"/>
        <c:tickLblPos val="nextTo"/>
        <c:crossAx val="746075184"/>
        <c:crosses val="autoZero"/>
        <c:crossBetween val="midCat"/>
      </c:valAx>
      <c:valAx>
        <c:axId val="746075184"/>
        <c:scaling>
          <c:orientation val="minMax"/>
        </c:scaling>
        <c:delete val="1"/>
        <c:axPos val="l"/>
        <c:numFmt formatCode="General" sourceLinked="1"/>
        <c:majorTickMark val="none"/>
        <c:minorTickMark val="none"/>
        <c:tickLblPos val="nextTo"/>
        <c:crossAx val="746069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A27EAEC-603B-4A7D-A354-940A625F5D7C}" type="datetime1">
              <a:rPr lang="en-US" altLang="ja-JP" smtClean="0">
                <a:latin typeface="Meiryo UI" panose="020B0604030504040204" pitchFamily="50" charset="-128"/>
                <a:ea typeface="Meiryo UI" panose="020B0604030504040204" pitchFamily="50" charset="-128"/>
              </a:rPr>
              <a:t>4/15/2022</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14886E15-F82A-4596-A46C-375C6D3981E1}"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A5C01C68-BA95-40F3-9F0F-1FA7D2DFC970}" type="datetime1">
              <a:rPr lang="en-US" altLang="ja-JP" smtClean="0"/>
              <a:pPr/>
              <a:t>4/15/2022</a:t>
            </a:fld>
            <a:endParaRPr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BF105DB2-FD3E-441D-8B7E-7AE83ECE27B3}" type="slidenum">
              <a:rPr lang="en-US" altLang="ja-JP" smtClean="0"/>
              <a:pPr/>
              <a:t>‹#›</a:t>
            </a:fld>
            <a:endParaRPr lang="ja-JP" altLang="en-US"/>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n-ea"/>
        <a:cs typeface="+mn-cs"/>
      </a:defRPr>
    </a:lvl2pPr>
    <a:lvl3pPr marL="914400" algn="l" defTabSz="914400" rtl="0" eaLnBrk="1" latinLnBrk="0" hangingPunct="1">
      <a:defRPr sz="1200" kern="1200">
        <a:solidFill>
          <a:schemeClr val="tx1"/>
        </a:solidFill>
        <a:latin typeface="Meiryo UI" panose="020B0604030504040204" pitchFamily="50" charset="-128"/>
        <a:ea typeface="+mn-ea"/>
        <a:cs typeface="+mn-cs"/>
      </a:defRPr>
    </a:lvl3pPr>
    <a:lvl4pPr marL="1371600" algn="l" defTabSz="914400" rtl="0" eaLnBrk="1" latinLnBrk="0" hangingPunct="1">
      <a:defRPr sz="1200" kern="1200">
        <a:solidFill>
          <a:schemeClr val="tx1"/>
        </a:solidFill>
        <a:latin typeface="Meiryo UI" panose="020B0604030504040204" pitchFamily="50" charset="-128"/>
        <a:ea typeface="+mn-ea"/>
        <a:cs typeface="+mn-cs"/>
      </a:defRPr>
    </a:lvl4pPr>
    <a:lvl5pPr marL="1828800" algn="l" defTabSz="914400" rtl="0" eaLnBrk="1" latinLnBrk="0" hangingPunct="1">
      <a:defRPr sz="1200" kern="1200">
        <a:solidFill>
          <a:schemeClr val="tx1"/>
        </a:solidFill>
        <a:latin typeface="Meiryo UI" panose="020B0604030504040204" pitchFamily="50"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表題欄"/>
          <p:cNvSpPr/>
          <p:nvPr/>
        </p:nvSpPr>
        <p:spPr bwMode="white">
          <a:xfrm>
            <a:off x="1141413" y="1600200"/>
            <a:ext cx="990295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grpSp>
        <p:nvGrpSpPr>
          <p:cNvPr id="7" name="上部のグラフィック" descr="上罫線デザイン"/>
          <p:cNvGrpSpPr/>
          <p:nvPr/>
        </p:nvGrpSpPr>
        <p:grpSpPr>
          <a:xfrm>
            <a:off x="1279" y="0"/>
            <a:ext cx="12188952" cy="429768"/>
            <a:chOff x="1279" y="0"/>
            <a:chExt cx="12188952" cy="429768"/>
          </a:xfrm>
        </p:grpSpPr>
        <p:sp>
          <p:nvSpPr>
            <p:cNvPr id="8" name="長方形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9" name="長方形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10" name="長方形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grpSp>
      <p:grpSp>
        <p:nvGrpSpPr>
          <p:cNvPr id="23" name="下のグラフィック" descr="下罫線デザイン"/>
          <p:cNvGrpSpPr/>
          <p:nvPr/>
        </p:nvGrpSpPr>
        <p:grpSpPr>
          <a:xfrm>
            <a:off x="0" y="6080760"/>
            <a:ext cx="12190231" cy="777240"/>
            <a:chOff x="0" y="6080760"/>
            <a:chExt cx="12190231" cy="777240"/>
          </a:xfrm>
        </p:grpSpPr>
        <p:sp>
          <p:nvSpPr>
            <p:cNvPr id="13" name="長方形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14" name="長方形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15" name="長方形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grpSp>
      <p:sp>
        <p:nvSpPr>
          <p:cNvPr id="2" name="タイトル 1"/>
          <p:cNvSpPr>
            <a:spLocks noGrp="1"/>
          </p:cNvSpPr>
          <p:nvPr>
            <p:ph type="ctrTitle"/>
          </p:nvPr>
        </p:nvSpPr>
        <p:spPr bwMode="black">
          <a:xfrm>
            <a:off x="1522414" y="1905000"/>
            <a:ext cx="9143998" cy="2667000"/>
          </a:xfrm>
        </p:spPr>
        <p:txBody>
          <a:bodyPr rtlCol="0"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2413" y="5029200"/>
            <a:ext cx="8229598" cy="838200"/>
          </a:xfrm>
        </p:spPr>
        <p:txBody>
          <a:bodyPr rtlCol="0"/>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
        <p:nvSpPr>
          <p:cNvPr id="21" name="フッター プレースホルダー 20"/>
          <p:cNvSpPr>
            <a:spLocks noGrp="1"/>
          </p:cNvSpPr>
          <p:nvPr>
            <p:ph type="ftr" sz="quarter" idx="11"/>
          </p:nvPr>
        </p:nvSpPr>
        <p:spPr/>
        <p:txBody>
          <a:bodyPr rtlCol="0"/>
          <a:lstStyle/>
          <a:p>
            <a:pPr rtl="0"/>
            <a:r>
              <a:rPr lang="ja-JP" altLang="en-US" noProof="0"/>
              <a:t>フッターを追加</a:t>
            </a:r>
          </a:p>
        </p:txBody>
      </p:sp>
      <p:sp>
        <p:nvSpPr>
          <p:cNvPr id="20" name="日付プレースホルダー 19"/>
          <p:cNvSpPr>
            <a:spLocks noGrp="1"/>
          </p:cNvSpPr>
          <p:nvPr>
            <p:ph type="dt" sz="half" idx="10"/>
          </p:nvPr>
        </p:nvSpPr>
        <p:spPr/>
        <p:txBody>
          <a:bodyPr rtlCol="0"/>
          <a:lstStyle/>
          <a:p>
            <a:pPr rtl="0"/>
            <a:fld id="{452C070F-D38F-409C-B1D4-523E1C6624AC}" type="datetime1">
              <a:rPr lang="en-US" altLang="ja-JP" noProof="0" smtClean="0"/>
              <a:t>4/15/2022</a:t>
            </a:fld>
            <a:endParaRPr lang="ja-JP" altLang="en-US" noProof="0"/>
          </a:p>
        </p:txBody>
      </p:sp>
      <p:sp>
        <p:nvSpPr>
          <p:cNvPr id="22" name="スライド番号プレースホルダー 21"/>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189493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57C0BF8A-2B42-4370-ACA7-230E33AB1B36}" type="datetime1">
              <a:rPr lang="en-US" altLang="ja-JP" noProof="0" smtClean="0"/>
              <a:t>4/15/2022</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347782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94507" y="609600"/>
            <a:ext cx="1143001" cy="5410200"/>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1522413" y="609600"/>
            <a:ext cx="7696198" cy="5410200"/>
          </a:xfrm>
        </p:spPr>
        <p:txBody>
          <a:bodyPr vert="eaVert" rtlCol="0"/>
          <a:lstStyle>
            <a:lvl5pPr>
              <a:defRPr/>
            </a:lvl5pPr>
            <a:lvl6pPr>
              <a:defRPr/>
            </a:lvl6pPr>
            <a:lvl7pPr>
              <a:defRPr/>
            </a:lvl7pPr>
            <a:lvl8pPr>
              <a:defRPr/>
            </a:lvl8pPr>
            <a:lvl9pPr>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567E4C05-4E40-42BA-AAF7-23041BD80122}" type="datetime1">
              <a:rPr lang="en-US" altLang="ja-JP" noProof="0" smtClean="0"/>
              <a:t>4/15/2022</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104032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6972" y="332656"/>
            <a:ext cx="9143538" cy="1224136"/>
          </a:xfrm>
        </p:spPr>
        <p:txBody>
          <a:bodyPr rtlCol="0" anchor="ctr">
            <a:normAutofit/>
          </a:bodyPr>
          <a:lstStyle>
            <a:lvl1pPr algn="ctr">
              <a:defRPr sz="3200" b="1"/>
            </a:lvl1pPr>
          </a:lstStyle>
          <a:p>
            <a:pPr rtl="0"/>
            <a:r>
              <a:rPr lang="ja-JP" altLang="en-US" noProof="0" dirty="0"/>
              <a:t>マスター タイトルの書式設定</a:t>
            </a:r>
          </a:p>
        </p:txBody>
      </p:sp>
      <p:sp>
        <p:nvSpPr>
          <p:cNvPr id="3" name="コンテンツ プレースホルダー 2"/>
          <p:cNvSpPr>
            <a:spLocks noGrp="1"/>
          </p:cNvSpPr>
          <p:nvPr>
            <p:ph idx="1"/>
          </p:nvPr>
        </p:nvSpPr>
        <p:spPr>
          <a:xfrm>
            <a:off x="1522876" y="1556792"/>
            <a:ext cx="9143538" cy="4463008"/>
          </a:xfrm>
        </p:spPr>
        <p:txBody>
          <a:bodyPr rtlCol="0" anchor="ctr"/>
          <a:lstStyle>
            <a:lvl1pPr>
              <a:defRPr b="1"/>
            </a:lvl1pPr>
            <a:lvl2pPr>
              <a:defRPr b="1"/>
            </a:lvl2pPr>
            <a:lvl3pPr>
              <a:defRPr b="1"/>
            </a:lvl3pPr>
            <a:lvl4pPr>
              <a:defRPr b="1"/>
            </a:lvl4pPr>
            <a:lvl5pPr>
              <a:defRPr b="1"/>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20DADA94-D030-4A0D-B4D6-DBB87F0CF253}" type="datetime1">
              <a:rPr lang="en-US" altLang="ja-JP" noProof="0" smtClean="0"/>
              <a:t>4/15/2022</a:t>
            </a:fld>
            <a:endParaRPr lang="ja-JP" altLang="en-US" noProof="0"/>
          </a:p>
        </p:txBody>
      </p:sp>
      <p:sp>
        <p:nvSpPr>
          <p:cNvPr id="6" name="スライド番号プレースホルダー 5"/>
          <p:cNvSpPr>
            <a:spLocks noGrp="1"/>
          </p:cNvSpPr>
          <p:nvPr>
            <p:ph type="sldNum" sz="quarter" idx="12"/>
          </p:nvPr>
        </p:nvSpPr>
        <p:spPr>
          <a:xfrm>
            <a:off x="10692067" y="332656"/>
            <a:ext cx="936319" cy="432048"/>
          </a:xfrm>
        </p:spPr>
        <p:txBody>
          <a:bodyPr rtlCol="0"/>
          <a:lstStyle>
            <a:lvl1pPr>
              <a:defRPr sz="2000" b="1">
                <a:solidFill>
                  <a:schemeClr val="tx1">
                    <a:lumMod val="50000"/>
                  </a:schemeClr>
                </a:solidFill>
              </a:defRPr>
            </a:lvl1pPr>
          </a:lstStyle>
          <a:p>
            <a:fld id="{DF28FB93-0A08-4E7D-8E63-9EFA29F1E093}" type="slidenum">
              <a:rPr lang="en-US" altLang="ja-JP" smtClean="0"/>
              <a:pPr/>
              <a:t>‹#›</a:t>
            </a:fld>
            <a:endParaRPr lang="ja-JP" altLang="en-US"/>
          </a:p>
        </p:txBody>
      </p:sp>
    </p:spTree>
    <p:extLst>
      <p:ext uri="{BB962C8B-B14F-4D97-AF65-F5344CB8AC3E}">
        <p14:creationId xmlns:p14="http://schemas.microsoft.com/office/powerpoint/2010/main" val="50647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1905000"/>
            <a:ext cx="9144000" cy="2667000"/>
          </a:xfrm>
        </p:spPr>
        <p:txBody>
          <a:bodyPr rtlCol="0" anchor="b">
            <a:normAutofit/>
          </a:bodyPr>
          <a:lstStyle>
            <a:lvl1pPr algn="l">
              <a:defRPr sz="5400" b="0" cap="none" baseline="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522413" y="4876800"/>
            <a:ext cx="8229598"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5" name="フッター プレースホルダー 4"/>
          <p:cNvSpPr>
            <a:spLocks noGrp="1"/>
          </p:cNvSpPr>
          <p:nvPr>
            <p:ph type="ftr" sz="quarter" idx="11"/>
          </p:nvPr>
        </p:nvSpPr>
        <p:spPr bwMode="black"/>
        <p:txBody>
          <a:bodyPr rtlCol="0"/>
          <a:lstStyle>
            <a:lvl1pPr>
              <a:defRPr>
                <a:solidFill>
                  <a:schemeClr val="tx1"/>
                </a:solidFill>
              </a:defRPr>
            </a:lvl1pPr>
          </a:lstStyle>
          <a:p>
            <a:pPr rtl="0"/>
            <a:r>
              <a:rPr lang="ja-JP" altLang="en-US" noProof="0"/>
              <a:t>フッターを追加</a:t>
            </a:r>
          </a:p>
        </p:txBody>
      </p:sp>
      <p:sp>
        <p:nvSpPr>
          <p:cNvPr id="4" name="日付プレースホルダー 3"/>
          <p:cNvSpPr>
            <a:spLocks noGrp="1"/>
          </p:cNvSpPr>
          <p:nvPr>
            <p:ph type="dt" sz="half" idx="10"/>
          </p:nvPr>
        </p:nvSpPr>
        <p:spPr bwMode="black"/>
        <p:txBody>
          <a:bodyPr rtlCol="0"/>
          <a:lstStyle>
            <a:lvl1pPr>
              <a:defRPr>
                <a:solidFill>
                  <a:schemeClr val="tx1"/>
                </a:solidFill>
              </a:defRPr>
            </a:lvl1pPr>
          </a:lstStyle>
          <a:p>
            <a:pPr rtl="0"/>
            <a:fld id="{C2203158-CDD1-4D9B-887E-E288E1175D96}" type="datetime1">
              <a:rPr lang="en-US" altLang="ja-JP" noProof="0" smtClean="0"/>
              <a:t>4/15/2022</a:t>
            </a:fld>
            <a:endParaRPr lang="ja-JP" altLang="en-US" noProof="0"/>
          </a:p>
        </p:txBody>
      </p:sp>
      <p:sp>
        <p:nvSpPr>
          <p:cNvPr id="6" name="スライド番号プレースホルダー 5"/>
          <p:cNvSpPr>
            <a:spLocks noGrp="1"/>
          </p:cNvSpPr>
          <p:nvPr>
            <p:ph type="sldNum" sz="quarter" idx="12"/>
          </p:nvPr>
        </p:nvSpPr>
        <p:spPr bwMode="black"/>
        <p:txBody>
          <a:bodyPr rtlCol="0"/>
          <a:lstStyle>
            <a:lvl1pPr>
              <a:defRPr>
                <a:solidFill>
                  <a:schemeClr val="tx1"/>
                </a:solidFill>
              </a:defRPr>
            </a:lvl1pPr>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55872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1522413" y="1904999"/>
            <a:ext cx="4435564" cy="408892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230849" y="1904999"/>
            <a:ext cx="4435564" cy="408892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282B8117-7D59-46BB-B1B2-BC6814A925F8}" type="datetime1">
              <a:rPr lang="en-US" altLang="ja-JP" noProof="0" smtClean="0"/>
              <a:t>4/15/2022</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123606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522413" y="1828800"/>
            <a:ext cx="4419599" cy="685801"/>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522413" y="2590801"/>
            <a:ext cx="4419599"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246814" y="1828800"/>
            <a:ext cx="4419599" cy="685801"/>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246814" y="2590801"/>
            <a:ext cx="4419599"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p>
            <a:pPr rtl="0"/>
            <a:fld id="{226CACC8-B284-475A-AF7D-8011F0FA8679}" type="datetime1">
              <a:rPr lang="en-US" altLang="ja-JP" noProof="0" smtClean="0"/>
              <a:t>4/15/2022</a:t>
            </a:fld>
            <a:endParaRPr lang="ja-JP" altLang="en-US" noProof="0"/>
          </a:p>
        </p:txBody>
      </p:sp>
      <p:sp>
        <p:nvSpPr>
          <p:cNvPr id="9" name="スライド番号プレースホルダー 8"/>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143676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3" name="日付プレースホルダー 2"/>
          <p:cNvSpPr>
            <a:spLocks noGrp="1"/>
          </p:cNvSpPr>
          <p:nvPr>
            <p:ph type="dt" sz="half" idx="10"/>
          </p:nvPr>
        </p:nvSpPr>
        <p:spPr/>
        <p:txBody>
          <a:bodyPr rtlCol="0"/>
          <a:lstStyle/>
          <a:p>
            <a:pPr rtl="0"/>
            <a:fld id="{44EFC26A-8D91-48B5-B484-F4D86AEAD4DB}" type="datetime1">
              <a:rPr lang="en-US" altLang="ja-JP" noProof="0" smtClean="0"/>
              <a:t>4/15/2022</a:t>
            </a:fld>
            <a:endParaRPr lang="ja-JP" altLang="en-US" noProof="0"/>
          </a:p>
        </p:txBody>
      </p:sp>
      <p:sp>
        <p:nvSpPr>
          <p:cNvPr id="5" name="スライド番号プレースホルダー 4"/>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30231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6" name="下のグラフィック"/>
          <p:cNvGrpSpPr/>
          <p:nvPr userDrawn="1"/>
        </p:nvGrpSpPr>
        <p:grpSpPr>
          <a:xfrm>
            <a:off x="0" y="6309360"/>
            <a:ext cx="12190231" cy="548640"/>
            <a:chOff x="0" y="6309360"/>
            <a:chExt cx="12190231" cy="548640"/>
          </a:xfrm>
        </p:grpSpPr>
        <p:sp>
          <p:nvSpPr>
            <p:cNvPr id="7" name="長方形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8" name="長方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9" name="長方形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grpSp>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2" name="日付プレースホルダー 1"/>
          <p:cNvSpPr>
            <a:spLocks noGrp="1"/>
          </p:cNvSpPr>
          <p:nvPr>
            <p:ph type="dt" sz="half" idx="10"/>
          </p:nvPr>
        </p:nvSpPr>
        <p:spPr/>
        <p:txBody>
          <a:bodyPr rtlCol="0"/>
          <a:lstStyle/>
          <a:p>
            <a:pPr rtl="0"/>
            <a:fld id="{3CA32E55-A252-482B-8E0E-670EE3596349}" type="datetime1">
              <a:rPr lang="en-US" altLang="ja-JP" noProof="0" smtClean="0"/>
              <a:t>4/15/2022</a:t>
            </a:fld>
            <a:endParaRPr lang="ja-JP" altLang="en-US" noProof="0"/>
          </a:p>
        </p:txBody>
      </p:sp>
      <p:sp>
        <p:nvSpPr>
          <p:cNvPr id="4" name="スライド番号プレースホルダー 3"/>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70961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8" name="フレーム" descr="罫線デザイン"/>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latin typeface="Meiryo UI" panose="020B0604030504040204" pitchFamily="50" charset="-128"/>
            </a:endParaRPr>
          </a:p>
        </p:txBody>
      </p:sp>
      <p:sp>
        <p:nvSpPr>
          <p:cNvPr id="2" name="タイトル 1"/>
          <p:cNvSpPr>
            <a:spLocks noGrp="1"/>
          </p:cNvSpPr>
          <p:nvPr>
            <p:ph type="title"/>
          </p:nvPr>
        </p:nvSpPr>
        <p:spPr>
          <a:xfrm>
            <a:off x="7923214" y="1371600"/>
            <a:ext cx="3124200" cy="2057400"/>
          </a:xfrm>
        </p:spPr>
        <p:txBody>
          <a:bodyPr rtlCol="0" anchor="b">
            <a:normAutofit/>
          </a:bodyPr>
          <a:lstStyle>
            <a:lvl1pPr algn="l">
              <a:defRPr sz="3200" b="1"/>
            </a:lvl1pPr>
          </a:lstStyle>
          <a:p>
            <a:pPr rtl="0"/>
            <a:r>
              <a:rPr lang="ja-JP" altLang="en-US"/>
              <a:t>マスター タイトルの書式設定</a:t>
            </a:r>
            <a:endParaRPr/>
          </a:p>
        </p:txBody>
      </p:sp>
      <p:sp>
        <p:nvSpPr>
          <p:cNvPr id="3" name="コンテンツ プレースホルダー 2"/>
          <p:cNvSpPr>
            <a:spLocks noGrp="1"/>
          </p:cNvSpPr>
          <p:nvPr>
            <p:ph idx="1"/>
          </p:nvPr>
        </p:nvSpPr>
        <p:spPr>
          <a:xfrm>
            <a:off x="1491930" y="1293495"/>
            <a:ext cx="5577840" cy="402336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a:p>
        </p:txBody>
      </p:sp>
      <p:sp>
        <p:nvSpPr>
          <p:cNvPr id="4" name="テキスト プレースホルダー 3"/>
          <p:cNvSpPr>
            <a:spLocks noGrp="1"/>
          </p:cNvSpPr>
          <p:nvPr>
            <p:ph type="body" sz="half" idx="2"/>
          </p:nvPr>
        </p:nvSpPr>
        <p:spPr>
          <a:xfrm>
            <a:off x="7923214" y="3536829"/>
            <a:ext cx="3124200" cy="1797169"/>
          </a:xfrm>
        </p:spPr>
        <p:txBody>
          <a:bodyPr rtlCol="0">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
              <a:t>フッターを追加</a:t>
            </a:r>
          </a:p>
        </p:txBody>
      </p:sp>
      <p:sp>
        <p:nvSpPr>
          <p:cNvPr id="5" name="日付プレースホルダー 4"/>
          <p:cNvSpPr>
            <a:spLocks noGrp="1"/>
          </p:cNvSpPr>
          <p:nvPr>
            <p:ph type="dt" sz="half" idx="10"/>
          </p:nvPr>
        </p:nvSpPr>
        <p:spPr/>
        <p:txBody>
          <a:bodyPr rtlCol="0"/>
          <a:lstStyle/>
          <a:p>
            <a:pPr rtl="0"/>
            <a:fld id="{E5F727DB-7D01-4AF4-ADE4-4182308A3FB0}" type="datetime1">
              <a:rPr lang="en-US" altLang="ja-JP" smtClean="0"/>
              <a:t>4/15/2022</a:t>
            </a:fld>
            <a:endParaRPr/>
          </a:p>
        </p:txBody>
      </p:sp>
      <p:sp>
        <p:nvSpPr>
          <p:cNvPr id="7" name="スライド番号プレースホルダー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フレーム" descr="罫線デザイン"/>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ndParaRPr>
          </a:p>
        </p:txBody>
      </p:sp>
      <p:sp>
        <p:nvSpPr>
          <p:cNvPr id="2" name="タイトル 1"/>
          <p:cNvSpPr>
            <a:spLocks noGrp="1"/>
          </p:cNvSpPr>
          <p:nvPr>
            <p:ph type="title"/>
          </p:nvPr>
        </p:nvSpPr>
        <p:spPr>
          <a:xfrm>
            <a:off x="7923214" y="1371600"/>
            <a:ext cx="3124200" cy="2057400"/>
          </a:xfrm>
        </p:spPr>
        <p:txBody>
          <a:bodyPr rtlCol="0" anchor="b">
            <a:normAutofit/>
          </a:bodyPr>
          <a:lstStyle>
            <a:lvl1pPr algn="l">
              <a:defRPr sz="3200" b="0"/>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1400490" y="1202055"/>
            <a:ext cx="5760720" cy="4206240"/>
          </a:xfrm>
          <a:solidFill>
            <a:schemeClr val="bg1">
              <a:lumMod val="95000"/>
            </a:schemeClr>
          </a:solidFill>
        </p:spPr>
        <p:txBody>
          <a:bodyPr tIns="914400" rtlCol="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7923214" y="3536829"/>
            <a:ext cx="3124200" cy="1797171"/>
          </a:xfrm>
        </p:spPr>
        <p:txBody>
          <a:bodyPr rtlCol="0">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22D2847B-0543-475B-B780-BF330ED49CFF}" type="datetime1">
              <a:rPr lang="en-US" altLang="ja-JP" noProof="0" smtClean="0"/>
              <a:t>4/15/2022</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DF28FB93-0A08-4E7D-8E63-9EFA29F1E093}" type="slidenum">
              <a:rPr lang="en-US" altLang="ja-JP" noProof="0" smtClean="0"/>
              <a:pPr/>
              <a:t>‹#›</a:t>
            </a:fld>
            <a:endParaRPr lang="ja-JP" altLang="en-US" noProof="0"/>
          </a:p>
        </p:txBody>
      </p:sp>
    </p:spTree>
    <p:extLst>
      <p:ext uri="{BB962C8B-B14F-4D97-AF65-F5344CB8AC3E}">
        <p14:creationId xmlns:p14="http://schemas.microsoft.com/office/powerpoint/2010/main" val="189684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下のグラフィック" descr="下罫線デザイン"/>
          <p:cNvGrpSpPr/>
          <p:nvPr/>
        </p:nvGrpSpPr>
        <p:grpSpPr>
          <a:xfrm>
            <a:off x="0" y="6309360"/>
            <a:ext cx="12190231" cy="548640"/>
            <a:chOff x="0" y="6309360"/>
            <a:chExt cx="12190231" cy="548640"/>
          </a:xfrm>
        </p:grpSpPr>
        <p:sp>
          <p:nvSpPr>
            <p:cNvPr id="7" name="長方形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grpSp>
        <p:nvGrpSpPr>
          <p:cNvPr id="10" name="上部のグラフィック" descr="上罫線デザイン"/>
          <p:cNvGrpSpPr/>
          <p:nvPr/>
        </p:nvGrpSpPr>
        <p:grpSpPr>
          <a:xfrm>
            <a:off x="1279" y="0"/>
            <a:ext cx="12188952" cy="320040"/>
            <a:chOff x="1279" y="0"/>
            <a:chExt cx="12188952" cy="320040"/>
          </a:xfrm>
        </p:grpSpPr>
        <p:sp>
          <p:nvSpPr>
            <p:cNvPr id="11" name="長方形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3" name="長方形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2" name="タイトル プレースホルダー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bwMode="white">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latin typeface="Meiryo UI" panose="020B0604030504040204" pitchFamily="50" charset="-128"/>
                <a:ea typeface="Meiryo UI" panose="020B0604030504040204" pitchFamily="50" charset="-128"/>
              </a:defRPr>
            </a:lvl1pPr>
          </a:lstStyle>
          <a:p>
            <a:r>
              <a:rPr lang="ja-JP" altLang="en-US"/>
              <a:t>フッターを追加</a:t>
            </a:r>
          </a:p>
        </p:txBody>
      </p:sp>
      <p:sp>
        <p:nvSpPr>
          <p:cNvPr id="4" name="日付プレースホルダー 3"/>
          <p:cNvSpPr>
            <a:spLocks noGrp="1"/>
          </p:cNvSpPr>
          <p:nvPr>
            <p:ph type="dt" sz="half" idx="2"/>
          </p:nvPr>
        </p:nvSpPr>
        <p:spPr bwMode="white">
          <a:xfrm>
            <a:off x="7994363" y="6516865"/>
            <a:ext cx="1327622" cy="228600"/>
          </a:xfrm>
          <a:prstGeom prst="rect">
            <a:avLst/>
          </a:prstGeom>
        </p:spPr>
        <p:txBody>
          <a:bodyPr vert="horz" lIns="91440" tIns="45720" rIns="91440" bIns="45720" rtlCol="0" anchor="ctr"/>
          <a:lstStyle>
            <a:lvl1pPr algn="r">
              <a:defRPr sz="1100">
                <a:solidFill>
                  <a:schemeClr val="bg1"/>
                </a:solidFill>
                <a:latin typeface="Meiryo UI" panose="020B0604030504040204" pitchFamily="50" charset="-128"/>
                <a:ea typeface="Meiryo UI" panose="020B0604030504040204" pitchFamily="50" charset="-128"/>
              </a:defRPr>
            </a:lvl1pPr>
          </a:lstStyle>
          <a:p>
            <a:fld id="{0214CAF8-A801-4667-A6C8-98387A394CC1}" type="datetime1">
              <a:rPr lang="en-US" altLang="ja-JP" smtClean="0"/>
              <a:t>4/15/2022</a:t>
            </a:fld>
            <a:endParaRPr lang="ja-JP" altLang="en-US"/>
          </a:p>
        </p:txBody>
      </p:sp>
      <p:sp>
        <p:nvSpPr>
          <p:cNvPr id="6" name="スライド番号プレースホルダー 5"/>
          <p:cNvSpPr>
            <a:spLocks noGrp="1"/>
          </p:cNvSpPr>
          <p:nvPr>
            <p:ph type="sldNum" sz="quarter" idx="4"/>
          </p:nvPr>
        </p:nvSpPr>
        <p:spPr bwMode="white">
          <a:xfrm>
            <a:off x="9730094" y="6516865"/>
            <a:ext cx="936319" cy="228600"/>
          </a:xfrm>
          <a:prstGeom prst="rect">
            <a:avLst/>
          </a:prstGeom>
        </p:spPr>
        <p:txBody>
          <a:bodyPr vert="horz" lIns="91440" tIns="45720" rIns="91440" bIns="45720" rtlCol="0" anchor="ctr"/>
          <a:lstStyle>
            <a:lvl1pPr algn="r">
              <a:defRPr sz="1100">
                <a:solidFill>
                  <a:schemeClr val="bg1"/>
                </a:solidFill>
                <a:latin typeface="Meiryo UI" panose="020B0604030504040204" pitchFamily="50" charset="-128"/>
                <a:ea typeface="Meiryo UI" panose="020B0604030504040204" pitchFamily="50" charset="-128"/>
              </a:defRPr>
            </a:lvl1pPr>
          </a:lstStyle>
          <a:p>
            <a:fld id="{DF28FB93-0A08-4E7D-8E63-9EFA29F1E093}" type="slidenum">
              <a:rPr lang="en-US" altLang="ja-JP" smtClean="0"/>
              <a:pPr/>
              <a:t>‹#›</a:t>
            </a:fld>
            <a:endParaRPr lang="ja-JP" alt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90000"/>
        </a:lnSpc>
        <a:spcBef>
          <a:spcPct val="0"/>
        </a:spcBef>
        <a:buNone/>
        <a:defRPr kumimoji="1" sz="3200" kern="1200">
          <a:solidFill>
            <a:schemeClr val="accent1">
              <a:lumMod val="50000"/>
            </a:schemeClr>
          </a:solidFill>
          <a:latin typeface="Meiryo UI" panose="020B0604030504040204" pitchFamily="50" charset="-128"/>
          <a:ea typeface="Meiryo UI" panose="020B0604030504040204" pitchFamily="50" charset="-128"/>
          <a:cs typeface="+mj-cs"/>
        </a:defRPr>
      </a:lvl1pPr>
    </p:titleStyle>
    <p:body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66.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0.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29.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3.png"/><Relationship Id="rId7" Type="http://schemas.openxmlformats.org/officeDocument/2006/relationships/image" Target="../media/image126.png"/><Relationship Id="rId2" Type="http://schemas.openxmlformats.org/officeDocument/2006/relationships/image" Target="../media/image1170.png"/><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image" Target="../media/image125.png"/><Relationship Id="rId4" Type="http://schemas.openxmlformats.org/officeDocument/2006/relationships/image" Target="../media/image67.emf"/></Relationships>
</file>

<file path=ppt/slides/_rels/slide1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590.png"/><Relationship Id="rId18" Type="http://schemas.openxmlformats.org/officeDocument/2006/relationships/image" Target="../media/image640.png"/><Relationship Id="rId26" Type="http://schemas.openxmlformats.org/officeDocument/2006/relationships/image" Target="../media/image730.png"/><Relationship Id="rId3" Type="http://schemas.openxmlformats.org/officeDocument/2006/relationships/image" Target="../media/image500.png"/><Relationship Id="rId7" Type="http://schemas.openxmlformats.org/officeDocument/2006/relationships/image" Target="../media/image540.png"/><Relationship Id="rId12" Type="http://schemas.openxmlformats.org/officeDocument/2006/relationships/image" Target="../media/image1230.png"/><Relationship Id="rId17" Type="http://schemas.openxmlformats.org/officeDocument/2006/relationships/image" Target="../media/image971.png"/><Relationship Id="rId25" Type="http://schemas.openxmlformats.org/officeDocument/2006/relationships/image" Target="../media/image720.png"/><Relationship Id="rId2" Type="http://schemas.openxmlformats.org/officeDocument/2006/relationships/image" Target="../media/image490.png"/><Relationship Id="rId16" Type="http://schemas.openxmlformats.org/officeDocument/2006/relationships/image" Target="../media/image1250.png"/><Relationship Id="rId29" Type="http://schemas.openxmlformats.org/officeDocument/2006/relationships/image" Target="../media/image760.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80.png"/><Relationship Id="rId24" Type="http://schemas.openxmlformats.org/officeDocument/2006/relationships/image" Target="../media/image710.png"/><Relationship Id="rId5" Type="http://schemas.openxmlformats.org/officeDocument/2006/relationships/image" Target="../media/image520.png"/><Relationship Id="rId15" Type="http://schemas.openxmlformats.org/officeDocument/2006/relationships/image" Target="../media/image124.png"/><Relationship Id="rId28" Type="http://schemas.openxmlformats.org/officeDocument/2006/relationships/image" Target="../media/image750.png"/><Relationship Id="rId10" Type="http://schemas.openxmlformats.org/officeDocument/2006/relationships/image" Target="../media/image570.png"/><Relationship Id="rId31" Type="http://schemas.openxmlformats.org/officeDocument/2006/relationships/image" Target="../media/image98.png"/><Relationship Id="rId4" Type="http://schemas.openxmlformats.org/officeDocument/2006/relationships/image" Target="../media/image1220.png"/><Relationship Id="rId9" Type="http://schemas.openxmlformats.org/officeDocument/2006/relationships/image" Target="../media/image560.png"/><Relationship Id="rId14" Type="http://schemas.openxmlformats.org/officeDocument/2006/relationships/image" Target="../media/image600.png"/><Relationship Id="rId27" Type="http://schemas.openxmlformats.org/officeDocument/2006/relationships/image" Target="../media/image740.png"/><Relationship Id="rId30" Type="http://schemas.openxmlformats.org/officeDocument/2006/relationships/image" Target="../media/image770.png"/></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5.png"/><Relationship Id="rId3" Type="http://schemas.openxmlformats.org/officeDocument/2006/relationships/image" Target="../media/image128.png"/><Relationship Id="rId21" Type="http://schemas.openxmlformats.org/officeDocument/2006/relationships/image" Target="../media/image148.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4.png"/><Relationship Id="rId25" Type="http://schemas.openxmlformats.org/officeDocument/2006/relationships/image" Target="../media/image152.png"/><Relationship Id="rId2" Type="http://schemas.openxmlformats.org/officeDocument/2006/relationships/image" Target="../media/image1270.png"/><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20.png"/><Relationship Id="rId11" Type="http://schemas.openxmlformats.org/officeDocument/2006/relationships/image" Target="../media/image137.png"/><Relationship Id="rId24" Type="http://schemas.openxmlformats.org/officeDocument/2006/relationships/image" Target="../media/image151.png"/><Relationship Id="rId5" Type="http://schemas.openxmlformats.org/officeDocument/2006/relationships/image" Target="../media/image1310.png"/><Relationship Id="rId15" Type="http://schemas.openxmlformats.org/officeDocument/2006/relationships/image" Target="../media/image142.png"/><Relationship Id="rId23" Type="http://schemas.openxmlformats.org/officeDocument/2006/relationships/image" Target="../media/image150.png"/><Relationship Id="rId10" Type="http://schemas.openxmlformats.org/officeDocument/2006/relationships/image" Target="../media/image136.png"/><Relationship Id="rId19" Type="http://schemas.openxmlformats.org/officeDocument/2006/relationships/image" Target="../media/image146.png"/><Relationship Id="rId4" Type="http://schemas.openxmlformats.org/officeDocument/2006/relationships/image" Target="../media/image129.png"/><Relationship Id="rId9" Type="http://schemas.openxmlformats.org/officeDocument/2006/relationships/image" Target="../media/image135.png"/><Relationship Id="rId14" Type="http://schemas.openxmlformats.org/officeDocument/2006/relationships/image" Target="../media/image141.png"/><Relationship Id="rId22" Type="http://schemas.openxmlformats.org/officeDocument/2006/relationships/image" Target="../media/image149.png"/></Relationships>
</file>

<file path=ppt/slides/_rels/slide25.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3.png"/><Relationship Id="rId18" Type="http://schemas.openxmlformats.org/officeDocument/2006/relationships/image" Target="../media/image178.png"/><Relationship Id="rId26" Type="http://schemas.openxmlformats.org/officeDocument/2006/relationships/image" Target="../media/image184.png"/><Relationship Id="rId3" Type="http://schemas.openxmlformats.org/officeDocument/2006/relationships/image" Target="../media/image154.png"/><Relationship Id="rId21" Type="http://schemas.openxmlformats.org/officeDocument/2006/relationships/image" Target="../media/image181.png"/><Relationship Id="rId7" Type="http://schemas.openxmlformats.org/officeDocument/2006/relationships/image" Target="../media/image158.png"/><Relationship Id="rId12" Type="http://schemas.openxmlformats.org/officeDocument/2006/relationships/image" Target="../media/image162.png"/><Relationship Id="rId17" Type="http://schemas.openxmlformats.org/officeDocument/2006/relationships/image" Target="../media/image177.png"/><Relationship Id="rId25" Type="http://schemas.openxmlformats.org/officeDocument/2006/relationships/image" Target="../media/image183.png"/><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1.png"/><Relationship Id="rId24" Type="http://schemas.openxmlformats.org/officeDocument/2006/relationships/image" Target="../media/image182.png"/><Relationship Id="rId5" Type="http://schemas.openxmlformats.org/officeDocument/2006/relationships/image" Target="../media/image156.png"/><Relationship Id="rId15" Type="http://schemas.openxmlformats.org/officeDocument/2006/relationships/image" Target="../media/image175.png"/><Relationship Id="rId23" Type="http://schemas.openxmlformats.org/officeDocument/2006/relationships/image" Target="../media/image1210.png"/><Relationship Id="rId28" Type="http://schemas.openxmlformats.org/officeDocument/2006/relationships/image" Target="../media/image186.png"/><Relationship Id="rId10" Type="http://schemas.openxmlformats.org/officeDocument/2006/relationships/image" Target="../media/image136.png"/><Relationship Id="rId19" Type="http://schemas.openxmlformats.org/officeDocument/2006/relationships/image" Target="../media/image179.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74.png"/><Relationship Id="rId22" Type="http://schemas.openxmlformats.org/officeDocument/2006/relationships/image" Target="../media/image1180.png"/><Relationship Id="rId27" Type="http://schemas.openxmlformats.org/officeDocument/2006/relationships/image" Target="../media/image185.png"/></Relationships>
</file>

<file path=ppt/slides/_rels/slide26.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18" Type="http://schemas.openxmlformats.org/officeDocument/2006/relationships/image" Target="../media/image204.png"/><Relationship Id="rId3" Type="http://schemas.openxmlformats.org/officeDocument/2006/relationships/image" Target="../media/image128.png"/><Relationship Id="rId7" Type="http://schemas.openxmlformats.org/officeDocument/2006/relationships/image" Target="../media/image193.png"/><Relationship Id="rId12" Type="http://schemas.openxmlformats.org/officeDocument/2006/relationships/image" Target="../media/image198.png"/><Relationship Id="rId17" Type="http://schemas.openxmlformats.org/officeDocument/2006/relationships/image" Target="../media/image203.png"/><Relationship Id="rId2" Type="http://schemas.openxmlformats.org/officeDocument/2006/relationships/image" Target="../media/image189.png"/><Relationship Id="rId16"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5" Type="http://schemas.openxmlformats.org/officeDocument/2006/relationships/image" Target="../media/image201.png"/><Relationship Id="rId10" Type="http://schemas.openxmlformats.org/officeDocument/2006/relationships/image" Target="../media/image196.png"/><Relationship Id="rId19" Type="http://schemas.openxmlformats.org/officeDocument/2006/relationships/image" Target="../media/image205.png"/><Relationship Id="rId4" Type="http://schemas.openxmlformats.org/officeDocument/2006/relationships/image" Target="../media/image190.png"/><Relationship Id="rId9" Type="http://schemas.openxmlformats.org/officeDocument/2006/relationships/image" Target="../media/image195.png"/><Relationship Id="rId14" Type="http://schemas.openxmlformats.org/officeDocument/2006/relationships/image" Target="../media/image200.png"/></Relationships>
</file>

<file path=ppt/slides/_rels/slide27.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18" Type="http://schemas.openxmlformats.org/officeDocument/2006/relationships/image" Target="../media/image222.png"/><Relationship Id="rId3" Type="http://schemas.openxmlformats.org/officeDocument/2006/relationships/image" Target="../media/image207.png"/><Relationship Id="rId7" Type="http://schemas.openxmlformats.org/officeDocument/2006/relationships/image" Target="../media/image211.png"/><Relationship Id="rId17" Type="http://schemas.openxmlformats.org/officeDocument/2006/relationships/image" Target="../media/image221.png"/><Relationship Id="rId2" Type="http://schemas.openxmlformats.org/officeDocument/2006/relationships/image" Target="../media/image206.png"/><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5.png"/><Relationship Id="rId5" Type="http://schemas.openxmlformats.org/officeDocument/2006/relationships/image" Target="../media/image209.png"/><Relationship Id="rId15" Type="http://schemas.openxmlformats.org/officeDocument/2006/relationships/image" Target="../media/image219.png"/><Relationship Id="rId10" Type="http://schemas.openxmlformats.org/officeDocument/2006/relationships/image" Target="../media/image214.png"/><Relationship Id="rId19" Type="http://schemas.openxmlformats.org/officeDocument/2006/relationships/image" Target="../media/image223.png"/><Relationship Id="rId4" Type="http://schemas.openxmlformats.org/officeDocument/2006/relationships/image" Target="../media/image208.png"/><Relationship Id="rId9" Type="http://schemas.openxmlformats.org/officeDocument/2006/relationships/image" Target="../media/image213.png"/><Relationship Id="rId14" Type="http://schemas.openxmlformats.org/officeDocument/2006/relationships/image" Target="../media/image218.png"/></Relationships>
</file>

<file path=ppt/slides/_rels/slide28.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6.png"/><Relationship Id="rId18" Type="http://schemas.openxmlformats.org/officeDocument/2006/relationships/image" Target="../media/image231.png"/><Relationship Id="rId3" Type="http://schemas.openxmlformats.org/officeDocument/2006/relationships/image" Target="../media/image209.png"/><Relationship Id="rId7" Type="http://schemas.openxmlformats.org/officeDocument/2006/relationships/image" Target="../media/image224.png"/><Relationship Id="rId12" Type="http://schemas.openxmlformats.org/officeDocument/2006/relationships/image" Target="../media/image225.png"/><Relationship Id="rId17" Type="http://schemas.openxmlformats.org/officeDocument/2006/relationships/image" Target="../media/image230.png"/><Relationship Id="rId2" Type="http://schemas.openxmlformats.org/officeDocument/2006/relationships/image" Target="../media/image208.png"/><Relationship Id="rId16"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88.png"/><Relationship Id="rId11" Type="http://schemas.openxmlformats.org/officeDocument/2006/relationships/image" Target="../media/image221.png"/><Relationship Id="rId5" Type="http://schemas.openxmlformats.org/officeDocument/2006/relationships/image" Target="../media/image187.png"/><Relationship Id="rId15" Type="http://schemas.openxmlformats.org/officeDocument/2006/relationships/image" Target="../media/image99.png"/><Relationship Id="rId10" Type="http://schemas.openxmlformats.org/officeDocument/2006/relationships/image" Target="../media/image220.png"/><Relationship Id="rId19" Type="http://schemas.openxmlformats.org/officeDocument/2006/relationships/image" Target="../media/image232.png"/><Relationship Id="rId4" Type="http://schemas.openxmlformats.org/officeDocument/2006/relationships/image" Target="../media/image210.png"/><Relationship Id="rId9" Type="http://schemas.openxmlformats.org/officeDocument/2006/relationships/image" Target="../media/image219.png"/><Relationship Id="rId14" Type="http://schemas.openxmlformats.org/officeDocument/2006/relationships/image" Target="../media/image981.png"/></Relationships>
</file>

<file path=ppt/slides/_rels/slide29.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400.png"/><Relationship Id="rId3" Type="http://schemas.openxmlformats.org/officeDocument/2006/relationships/image" Target="../media/image2350.png"/><Relationship Id="rId7" Type="http://schemas.openxmlformats.org/officeDocument/2006/relationships/image" Target="../media/image2390.png"/><Relationship Id="rId2" Type="http://schemas.openxmlformats.org/officeDocument/2006/relationships/image" Target="../media/image2340.png"/><Relationship Id="rId1" Type="http://schemas.openxmlformats.org/officeDocument/2006/relationships/slideLayout" Target="../slideLayouts/slideLayout2.xml"/><Relationship Id="rId6" Type="http://schemas.openxmlformats.org/officeDocument/2006/relationships/image" Target="../media/image2380.png"/><Relationship Id="rId11" Type="http://schemas.openxmlformats.org/officeDocument/2006/relationships/image" Target="../media/image2430.png"/><Relationship Id="rId5" Type="http://schemas.openxmlformats.org/officeDocument/2006/relationships/image" Target="../media/image2440.png"/><Relationship Id="rId10" Type="http://schemas.openxmlformats.org/officeDocument/2006/relationships/image" Target="../media/image2420.png"/><Relationship Id="rId4" Type="http://schemas.openxmlformats.org/officeDocument/2006/relationships/image" Target="../media/image2360.png"/><Relationship Id="rId9" Type="http://schemas.openxmlformats.org/officeDocument/2006/relationships/image" Target="../media/image24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346.png"/><Relationship Id="rId7" Type="http://schemas.openxmlformats.org/officeDocument/2006/relationships/image" Target="../media/image350.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49.png"/><Relationship Id="rId11" Type="http://schemas.openxmlformats.org/officeDocument/2006/relationships/image" Target="../media/image121.png"/><Relationship Id="rId5" Type="http://schemas.openxmlformats.org/officeDocument/2006/relationships/image" Target="../media/image348.png"/><Relationship Id="rId10" Type="http://schemas.openxmlformats.org/officeDocument/2006/relationships/image" Target="../media/image120.png"/><Relationship Id="rId4" Type="http://schemas.openxmlformats.org/officeDocument/2006/relationships/image" Target="../media/image347.png"/><Relationship Id="rId9" Type="http://schemas.openxmlformats.org/officeDocument/2006/relationships/image" Target="../media/image352.png"/></Relationships>
</file>

<file path=ppt/slides/_rels/slide3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65.png"/><Relationship Id="rId4" Type="http://schemas.openxmlformats.org/officeDocument/2006/relationships/image" Target="../media/image164.png"/></Relationships>
</file>

<file path=ppt/slides/_rels/slide3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3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51" Type="http://schemas.openxmlformats.org/officeDocument/2006/relationships/image" Target="../media/image288.png"/><Relationship Id="rId42" Type="http://schemas.openxmlformats.org/officeDocument/2006/relationships/image" Target="../media/image373.png"/><Relationship Id="rId47" Type="http://schemas.openxmlformats.org/officeDocument/2006/relationships/image" Target="../media/image378.png"/><Relationship Id="rId50" Type="http://schemas.openxmlformats.org/officeDocument/2006/relationships/image" Target="../media/image287.png"/><Relationship Id="rId55" Type="http://schemas.openxmlformats.org/officeDocument/2006/relationships/image" Target="../media/image294.png"/><Relationship Id="rId46" Type="http://schemas.openxmlformats.org/officeDocument/2006/relationships/image" Target="../media/image377.png"/><Relationship Id="rId59" Type="http://schemas.openxmlformats.org/officeDocument/2006/relationships/image" Target="../media/image298.png"/><Relationship Id="rId2" Type="http://schemas.openxmlformats.org/officeDocument/2006/relationships/image" Target="../media/image104.png"/><Relationship Id="rId41" Type="http://schemas.openxmlformats.org/officeDocument/2006/relationships/image" Target="../media/image372.png"/><Relationship Id="rId54" Type="http://schemas.openxmlformats.org/officeDocument/2006/relationships/image" Target="../media/image293.png"/><Relationship Id="rId62" Type="http://schemas.openxmlformats.org/officeDocument/2006/relationships/image" Target="../media/image106.png"/><Relationship Id="rId1" Type="http://schemas.openxmlformats.org/officeDocument/2006/relationships/slideLayout" Target="../slideLayouts/slideLayout2.xml"/><Relationship Id="rId40" Type="http://schemas.openxmlformats.org/officeDocument/2006/relationships/image" Target="../media/image371.png"/><Relationship Id="rId45" Type="http://schemas.openxmlformats.org/officeDocument/2006/relationships/image" Target="../media/image376.png"/><Relationship Id="rId53" Type="http://schemas.openxmlformats.org/officeDocument/2006/relationships/image" Target="../media/image292.png"/><Relationship Id="rId58" Type="http://schemas.openxmlformats.org/officeDocument/2006/relationships/image" Target="../media/image297.png"/><Relationship Id="rId49" Type="http://schemas.openxmlformats.org/officeDocument/2006/relationships/image" Target="../media/image286.png"/><Relationship Id="rId57" Type="http://schemas.openxmlformats.org/officeDocument/2006/relationships/image" Target="../media/image296.png"/><Relationship Id="rId61" Type="http://schemas.openxmlformats.org/officeDocument/2006/relationships/image" Target="../media/image105.png"/><Relationship Id="rId44" Type="http://schemas.openxmlformats.org/officeDocument/2006/relationships/image" Target="../media/image375.png"/><Relationship Id="rId52" Type="http://schemas.openxmlformats.org/officeDocument/2006/relationships/image" Target="../media/image289.png"/><Relationship Id="rId60" Type="http://schemas.openxmlformats.org/officeDocument/2006/relationships/image" Target="../media/image299.png"/><Relationship Id="rId43" Type="http://schemas.openxmlformats.org/officeDocument/2006/relationships/image" Target="../media/image374.png"/><Relationship Id="rId48" Type="http://schemas.openxmlformats.org/officeDocument/2006/relationships/image" Target="../media/image140.png"/><Relationship Id="rId56" Type="http://schemas.openxmlformats.org/officeDocument/2006/relationships/image" Target="../media/image29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940.png"/><Relationship Id="rId13" Type="http://schemas.openxmlformats.org/officeDocument/2006/relationships/image" Target="../media/image2990.png"/><Relationship Id="rId18" Type="http://schemas.openxmlformats.org/officeDocument/2006/relationships/image" Target="../media/image304.png"/><Relationship Id="rId3" Type="http://schemas.openxmlformats.org/officeDocument/2006/relationships/image" Target="../media/image2870.png"/><Relationship Id="rId21" Type="http://schemas.openxmlformats.org/officeDocument/2006/relationships/image" Target="../media/image307.png"/><Relationship Id="rId7" Type="http://schemas.openxmlformats.org/officeDocument/2006/relationships/image" Target="../media/image2930.png"/><Relationship Id="rId12" Type="http://schemas.openxmlformats.org/officeDocument/2006/relationships/image" Target="../media/image2980.png"/><Relationship Id="rId17" Type="http://schemas.openxmlformats.org/officeDocument/2006/relationships/image" Target="../media/image303.png"/><Relationship Id="rId25" Type="http://schemas.openxmlformats.org/officeDocument/2006/relationships/image" Target="../media/image311.png"/><Relationship Id="rId2" Type="http://schemas.openxmlformats.org/officeDocument/2006/relationships/image" Target="../media/image2860.png"/><Relationship Id="rId16" Type="http://schemas.openxmlformats.org/officeDocument/2006/relationships/image" Target="../media/image109.png"/><Relationship Id="rId20" Type="http://schemas.openxmlformats.org/officeDocument/2006/relationships/image" Target="../media/image306.png"/><Relationship Id="rId1" Type="http://schemas.openxmlformats.org/officeDocument/2006/relationships/slideLayout" Target="../slideLayouts/slideLayout2.xml"/><Relationship Id="rId6" Type="http://schemas.openxmlformats.org/officeDocument/2006/relationships/image" Target="../media/image2920.png"/><Relationship Id="rId11" Type="http://schemas.openxmlformats.org/officeDocument/2006/relationships/image" Target="../media/image2970.png"/><Relationship Id="rId24" Type="http://schemas.openxmlformats.org/officeDocument/2006/relationships/image" Target="../media/image310.png"/><Relationship Id="rId5" Type="http://schemas.openxmlformats.org/officeDocument/2006/relationships/image" Target="../media/image2890.png"/><Relationship Id="rId15" Type="http://schemas.openxmlformats.org/officeDocument/2006/relationships/image" Target="../media/image108.png"/><Relationship Id="rId23" Type="http://schemas.openxmlformats.org/officeDocument/2006/relationships/image" Target="../media/image309.png"/><Relationship Id="rId10" Type="http://schemas.openxmlformats.org/officeDocument/2006/relationships/image" Target="../media/image107.png"/><Relationship Id="rId19" Type="http://schemas.openxmlformats.org/officeDocument/2006/relationships/image" Target="../media/image305.png"/><Relationship Id="rId4" Type="http://schemas.openxmlformats.org/officeDocument/2006/relationships/image" Target="../media/image2880.png"/><Relationship Id="rId9" Type="http://schemas.openxmlformats.org/officeDocument/2006/relationships/image" Target="../media/image2950.png"/><Relationship Id="rId14" Type="http://schemas.openxmlformats.org/officeDocument/2006/relationships/image" Target="../media/image300.png"/><Relationship Id="rId22" Type="http://schemas.openxmlformats.org/officeDocument/2006/relationships/image" Target="../media/image308.png"/></Relationships>
</file>

<file path=ppt/slides/_rels/slide41.xml.rels><?xml version="1.0" encoding="UTF-8" standalone="yes"?>
<Relationships xmlns="http://schemas.openxmlformats.org/package/2006/relationships"><Relationship Id="rId8" Type="http://schemas.openxmlformats.org/officeDocument/2006/relationships/image" Target="../media/image318.png"/><Relationship Id="rId13" Type="http://schemas.openxmlformats.org/officeDocument/2006/relationships/image" Target="../media/image323.png"/><Relationship Id="rId18" Type="http://schemas.openxmlformats.org/officeDocument/2006/relationships/image" Target="../media/image328.png"/><Relationship Id="rId3" Type="http://schemas.openxmlformats.org/officeDocument/2006/relationships/image" Target="../media/image313.png"/><Relationship Id="rId7" Type="http://schemas.openxmlformats.org/officeDocument/2006/relationships/image" Target="../media/image317.png"/><Relationship Id="rId12" Type="http://schemas.openxmlformats.org/officeDocument/2006/relationships/image" Target="../media/image109.png"/><Relationship Id="rId17" Type="http://schemas.openxmlformats.org/officeDocument/2006/relationships/image" Target="../media/image327.png"/><Relationship Id="rId2" Type="http://schemas.openxmlformats.org/officeDocument/2006/relationships/image" Target="../media/image312.png"/><Relationship Id="rId16" Type="http://schemas.openxmlformats.org/officeDocument/2006/relationships/image" Target="../media/image326.png"/><Relationship Id="rId20"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08.png"/><Relationship Id="rId5" Type="http://schemas.openxmlformats.org/officeDocument/2006/relationships/image" Target="../media/image315.png"/><Relationship Id="rId15" Type="http://schemas.openxmlformats.org/officeDocument/2006/relationships/image" Target="../media/image325.png"/><Relationship Id="rId10" Type="http://schemas.openxmlformats.org/officeDocument/2006/relationships/image" Target="../media/image320.png"/><Relationship Id="rId19" Type="http://schemas.openxmlformats.org/officeDocument/2006/relationships/image" Target="../media/image329.png"/><Relationship Id="rId4" Type="http://schemas.openxmlformats.org/officeDocument/2006/relationships/image" Target="../media/image314.png"/><Relationship Id="rId9" Type="http://schemas.openxmlformats.org/officeDocument/2006/relationships/image" Target="../media/image319.png"/><Relationship Id="rId14" Type="http://schemas.openxmlformats.org/officeDocument/2006/relationships/image" Target="../media/image324.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31.png"/><Relationship Id="rId1" Type="http://schemas.openxmlformats.org/officeDocument/2006/relationships/slideLayout" Target="../slideLayouts/slideLayout2.xml"/><Relationship Id="rId5" Type="http://schemas.openxmlformats.org/officeDocument/2006/relationships/image" Target="../media/image1041.png"/><Relationship Id="rId4" Type="http://schemas.openxmlformats.org/officeDocument/2006/relationships/image" Target="../media/image333.png"/></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3.png"/><Relationship Id="rId18" Type="http://schemas.openxmlformats.org/officeDocument/2006/relationships/image" Target="../media/image1680.png"/><Relationship Id="rId26" Type="http://schemas.openxmlformats.org/officeDocument/2006/relationships/image" Target="../media/image176.png"/><Relationship Id="rId3" Type="http://schemas.openxmlformats.org/officeDocument/2006/relationships/image" Target="../media/image154.png"/><Relationship Id="rId21" Type="http://schemas.openxmlformats.org/officeDocument/2006/relationships/image" Target="../media/image1710.png"/><Relationship Id="rId7" Type="http://schemas.openxmlformats.org/officeDocument/2006/relationships/image" Target="../media/image158.png"/><Relationship Id="rId12" Type="http://schemas.openxmlformats.org/officeDocument/2006/relationships/image" Target="../media/image162.png"/><Relationship Id="rId17" Type="http://schemas.openxmlformats.org/officeDocument/2006/relationships/image" Target="../media/image1670.png"/><Relationship Id="rId25" Type="http://schemas.openxmlformats.org/officeDocument/2006/relationships/image" Target="../media/image175.png"/><Relationship Id="rId2" Type="http://schemas.openxmlformats.org/officeDocument/2006/relationships/image" Target="../media/image1530.png"/><Relationship Id="rId16" Type="http://schemas.openxmlformats.org/officeDocument/2006/relationships/image" Target="../media/image1660.png"/><Relationship Id="rId20" Type="http://schemas.openxmlformats.org/officeDocument/2006/relationships/image" Target="../media/image1700.png"/><Relationship Id="rId29"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1.png"/><Relationship Id="rId24" Type="http://schemas.openxmlformats.org/officeDocument/2006/relationships/image" Target="../media/image174.png"/><Relationship Id="rId5" Type="http://schemas.openxmlformats.org/officeDocument/2006/relationships/image" Target="../media/image156.png"/><Relationship Id="rId15" Type="http://schemas.openxmlformats.org/officeDocument/2006/relationships/image" Target="../media/image1650.png"/><Relationship Id="rId23" Type="http://schemas.openxmlformats.org/officeDocument/2006/relationships/image" Target="../media/image1730.png"/><Relationship Id="rId28" Type="http://schemas.openxmlformats.org/officeDocument/2006/relationships/image" Target="../media/image178.png"/><Relationship Id="rId10" Type="http://schemas.openxmlformats.org/officeDocument/2006/relationships/image" Target="../media/image136.png"/><Relationship Id="rId19" Type="http://schemas.openxmlformats.org/officeDocument/2006/relationships/image" Target="../media/image1690.png"/><Relationship Id="rId31" Type="http://schemas.openxmlformats.org/officeDocument/2006/relationships/image" Target="../media/image18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40.png"/><Relationship Id="rId22" Type="http://schemas.openxmlformats.org/officeDocument/2006/relationships/image" Target="../media/image1720.png"/><Relationship Id="rId27" Type="http://schemas.openxmlformats.org/officeDocument/2006/relationships/image" Target="../media/image177.png"/><Relationship Id="rId30" Type="http://schemas.openxmlformats.org/officeDocument/2006/relationships/image" Target="../media/image180.png"/></Relationships>
</file>

<file path=ppt/slides/_rels/slide47.xml.rels><?xml version="1.0" encoding="UTF-8" standalone="yes"?>
<Relationships xmlns="http://schemas.openxmlformats.org/package/2006/relationships"><Relationship Id="rId8" Type="http://schemas.openxmlformats.org/officeDocument/2006/relationships/image" Target="../media/image2370.png"/><Relationship Id="rId3" Type="http://schemas.openxmlformats.org/officeDocument/2006/relationships/image" Target="../media/image2341.png"/><Relationship Id="rId7" Type="http://schemas.openxmlformats.org/officeDocument/2006/relationships/image" Target="../media/image291.png"/><Relationship Id="rId2" Type="http://schemas.openxmlformats.org/officeDocument/2006/relationships/image" Target="../media/image2330.pn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2401.png"/><Relationship Id="rId5" Type="http://schemas.openxmlformats.org/officeDocument/2006/relationships/image" Target="../media/image2361.png"/><Relationship Id="rId10" Type="http://schemas.openxmlformats.org/officeDocument/2006/relationships/image" Target="../media/image2391.png"/><Relationship Id="rId4" Type="http://schemas.openxmlformats.org/officeDocument/2006/relationships/image" Target="../media/image2351.png"/><Relationship Id="rId9" Type="http://schemas.openxmlformats.org/officeDocument/2006/relationships/image" Target="../media/image2381.png"/></Relationships>
</file>

<file path=ppt/slides/_rels/slide48.xml.rels><?xml version="1.0" encoding="UTF-8" standalone="yes"?>
<Relationships xmlns="http://schemas.openxmlformats.org/package/2006/relationships"><Relationship Id="rId8" Type="http://schemas.openxmlformats.org/officeDocument/2006/relationships/image" Target="../media/image2470.png"/><Relationship Id="rId13" Type="http://schemas.openxmlformats.org/officeDocument/2006/relationships/image" Target="../media/image2520.png"/><Relationship Id="rId3" Type="http://schemas.openxmlformats.org/officeDocument/2006/relationships/image" Target="../media/image2421.png"/><Relationship Id="rId7" Type="http://schemas.openxmlformats.org/officeDocument/2006/relationships/image" Target="../media/image2460.png"/><Relationship Id="rId12" Type="http://schemas.openxmlformats.org/officeDocument/2006/relationships/image" Target="../media/image2510.png"/><Relationship Id="rId2" Type="http://schemas.openxmlformats.org/officeDocument/2006/relationships/image" Target="../media/image2411.png"/><Relationship Id="rId16" Type="http://schemas.openxmlformats.org/officeDocument/2006/relationships/image" Target="../media/image2550.png"/><Relationship Id="rId1" Type="http://schemas.openxmlformats.org/officeDocument/2006/relationships/slideLayout" Target="../slideLayouts/slideLayout2.xml"/><Relationship Id="rId6" Type="http://schemas.openxmlformats.org/officeDocument/2006/relationships/image" Target="../media/image2450.png"/><Relationship Id="rId11" Type="http://schemas.openxmlformats.org/officeDocument/2006/relationships/image" Target="../media/image2500.png"/><Relationship Id="rId5" Type="http://schemas.openxmlformats.org/officeDocument/2006/relationships/image" Target="../media/image2441.png"/><Relationship Id="rId15" Type="http://schemas.openxmlformats.org/officeDocument/2006/relationships/image" Target="../media/image2540.png"/><Relationship Id="rId10" Type="http://schemas.openxmlformats.org/officeDocument/2006/relationships/image" Target="../media/image2490.png"/><Relationship Id="rId4" Type="http://schemas.openxmlformats.org/officeDocument/2006/relationships/image" Target="../media/image2431.png"/><Relationship Id="rId9" Type="http://schemas.openxmlformats.org/officeDocument/2006/relationships/image" Target="../media/image2480.png"/><Relationship Id="rId14" Type="http://schemas.openxmlformats.org/officeDocument/2006/relationships/image" Target="../media/image2530.png"/></Relationships>
</file>

<file path=ppt/slides/_rels/slide49.xml.rels><?xml version="1.0" encoding="UTF-8" standalone="yes"?>
<Relationships xmlns="http://schemas.openxmlformats.org/package/2006/relationships"><Relationship Id="rId8" Type="http://schemas.openxmlformats.org/officeDocument/2006/relationships/image" Target="../media/image261.png"/><Relationship Id="rId13" Type="http://schemas.openxmlformats.org/officeDocument/2006/relationships/image" Target="../media/image266.png"/><Relationship Id="rId3" Type="http://schemas.openxmlformats.org/officeDocument/2006/relationships/image" Target="../media/image2560.png"/><Relationship Id="rId7" Type="http://schemas.openxmlformats.org/officeDocument/2006/relationships/image" Target="../media/image260.png"/><Relationship Id="rId12" Type="http://schemas.openxmlformats.org/officeDocument/2006/relationships/image" Target="../media/image265.png"/><Relationship Id="rId2" Type="http://schemas.openxmlformats.org/officeDocument/2006/relationships/image" Target="../media/image2411.png"/><Relationship Id="rId1" Type="http://schemas.openxmlformats.org/officeDocument/2006/relationships/slideLayout" Target="../slideLayouts/slideLayout2.xml"/><Relationship Id="rId6" Type="http://schemas.openxmlformats.org/officeDocument/2006/relationships/image" Target="../media/image2590.png"/><Relationship Id="rId11" Type="http://schemas.openxmlformats.org/officeDocument/2006/relationships/image" Target="../media/image264.png"/><Relationship Id="rId5" Type="http://schemas.openxmlformats.org/officeDocument/2006/relationships/image" Target="../media/image2580.png"/><Relationship Id="rId10" Type="http://schemas.openxmlformats.org/officeDocument/2006/relationships/image" Target="../media/image263.png"/><Relationship Id="rId4" Type="http://schemas.openxmlformats.org/officeDocument/2006/relationships/image" Target="../media/image2570.png"/><Relationship Id="rId9" Type="http://schemas.openxmlformats.org/officeDocument/2006/relationships/image" Target="../media/image262.png"/><Relationship Id="rId14" Type="http://schemas.openxmlformats.org/officeDocument/2006/relationships/image" Target="../media/image26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image" Target="../media/image269.png"/><Relationship Id="rId7" Type="http://schemas.openxmlformats.org/officeDocument/2006/relationships/image" Target="../media/image273.png"/><Relationship Id="rId2" Type="http://schemas.openxmlformats.org/officeDocument/2006/relationships/image" Target="../media/image268.png"/><Relationship Id="rId1" Type="http://schemas.openxmlformats.org/officeDocument/2006/relationships/slideLayout" Target="../slideLayouts/slideLayout2.xml"/><Relationship Id="rId6" Type="http://schemas.openxmlformats.org/officeDocument/2006/relationships/image" Target="../media/image272.png"/><Relationship Id="rId5" Type="http://schemas.openxmlformats.org/officeDocument/2006/relationships/image" Target="../media/image271.png"/><Relationship Id="rId10" Type="http://schemas.openxmlformats.org/officeDocument/2006/relationships/image" Target="../media/image276.png"/><Relationship Id="rId4" Type="http://schemas.openxmlformats.org/officeDocument/2006/relationships/image" Target="../media/image270.png"/><Relationship Id="rId9" Type="http://schemas.openxmlformats.org/officeDocument/2006/relationships/image" Target="../media/image275.png"/></Relationships>
</file>

<file path=ppt/slides/_rels/slide51.xml.rels><?xml version="1.0" encoding="UTF-8" standalone="yes"?>
<Relationships xmlns="http://schemas.openxmlformats.org/package/2006/relationships"><Relationship Id="rId3" Type="http://schemas.openxmlformats.org/officeDocument/2006/relationships/image" Target="../media/image277.png"/><Relationship Id="rId7" Type="http://schemas.openxmlformats.org/officeDocument/2006/relationships/image" Target="../media/image283.png"/><Relationship Id="rId2" Type="http://schemas.openxmlformats.org/officeDocument/2006/relationships/image" Target="../media/image268.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52.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3.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284.png"/><Relationship Id="rId7" Type="http://schemas.openxmlformats.org/officeDocument/2006/relationships/image" Target="../media/image316.png"/><Relationship Id="rId2" Type="http://schemas.openxmlformats.org/officeDocument/2006/relationships/image" Target="../media/image2830.png"/><Relationship Id="rId1" Type="http://schemas.openxmlformats.org/officeDocument/2006/relationships/slideLayout" Target="../slideLayouts/slideLayout2.xml"/><Relationship Id="rId6" Type="http://schemas.openxmlformats.org/officeDocument/2006/relationships/image" Target="../media/image302.png"/><Relationship Id="rId5" Type="http://schemas.openxmlformats.org/officeDocument/2006/relationships/image" Target="../media/image301.png"/><Relationship Id="rId10" Type="http://schemas.openxmlformats.org/officeDocument/2006/relationships/image" Target="../media/image332.png"/><Relationship Id="rId4" Type="http://schemas.openxmlformats.org/officeDocument/2006/relationships/image" Target="../media/image285.png"/><Relationship Id="rId9" Type="http://schemas.openxmlformats.org/officeDocument/2006/relationships/image" Target="../media/image322.png"/></Relationships>
</file>

<file path=ppt/slides/_rels/slide54.xml.rels><?xml version="1.0" encoding="UTF-8" standalone="yes"?>
<Relationships xmlns="http://schemas.openxmlformats.org/package/2006/relationships"><Relationship Id="rId8" Type="http://schemas.openxmlformats.org/officeDocument/2006/relationships/image" Target="../media/image345.png"/><Relationship Id="rId13" Type="http://schemas.openxmlformats.org/officeDocument/2006/relationships/image" Target="../media/image360.png"/><Relationship Id="rId3" Type="http://schemas.openxmlformats.org/officeDocument/2006/relationships/image" Target="../media/image335.png"/><Relationship Id="rId7" Type="http://schemas.openxmlformats.org/officeDocument/2006/relationships/image" Target="../media/image344.png"/><Relationship Id="rId12" Type="http://schemas.openxmlformats.org/officeDocument/2006/relationships/image" Target="../media/image359.png"/><Relationship Id="rId2" Type="http://schemas.openxmlformats.org/officeDocument/2006/relationships/image" Target="../media/image334.png"/><Relationship Id="rId1" Type="http://schemas.openxmlformats.org/officeDocument/2006/relationships/slideLayout" Target="../slideLayouts/slideLayout2.xml"/><Relationship Id="rId6" Type="http://schemas.openxmlformats.org/officeDocument/2006/relationships/image" Target="../media/image343.png"/><Relationship Id="rId11" Type="http://schemas.openxmlformats.org/officeDocument/2006/relationships/image" Target="../media/image355.png"/><Relationship Id="rId5" Type="http://schemas.openxmlformats.org/officeDocument/2006/relationships/image" Target="../media/image342.png"/><Relationship Id="rId10" Type="http://schemas.openxmlformats.org/officeDocument/2006/relationships/image" Target="../media/image354.png"/><Relationship Id="rId4" Type="http://schemas.openxmlformats.org/officeDocument/2006/relationships/image" Target="../media/image341.png"/><Relationship Id="rId9" Type="http://schemas.openxmlformats.org/officeDocument/2006/relationships/image" Target="../media/image353.png"/><Relationship Id="rId14" Type="http://schemas.openxmlformats.org/officeDocument/2006/relationships/image" Target="../media/image361.png"/></Relationships>
</file>

<file path=ppt/slides/_rels/slide55.xml.rels><?xml version="1.0" encoding="UTF-8" standalone="yes"?>
<Relationships xmlns="http://schemas.openxmlformats.org/package/2006/relationships"><Relationship Id="rId8" Type="http://schemas.openxmlformats.org/officeDocument/2006/relationships/image" Target="../media/image840.png"/><Relationship Id="rId13" Type="http://schemas.openxmlformats.org/officeDocument/2006/relationships/image" Target="../media/image890.png"/><Relationship Id="rId18" Type="http://schemas.openxmlformats.org/officeDocument/2006/relationships/image" Target="../media/image940.png"/><Relationship Id="rId3" Type="http://schemas.openxmlformats.org/officeDocument/2006/relationships/image" Target="../media/image790.png"/><Relationship Id="rId21" Type="http://schemas.openxmlformats.org/officeDocument/2006/relationships/image" Target="../media/image970.png"/><Relationship Id="rId7" Type="http://schemas.openxmlformats.org/officeDocument/2006/relationships/image" Target="../media/image830.png"/><Relationship Id="rId12" Type="http://schemas.openxmlformats.org/officeDocument/2006/relationships/image" Target="../media/image880.png"/><Relationship Id="rId17" Type="http://schemas.openxmlformats.org/officeDocument/2006/relationships/image" Target="../media/image930.png"/><Relationship Id="rId2" Type="http://schemas.openxmlformats.org/officeDocument/2006/relationships/image" Target="../media/image780.png"/><Relationship Id="rId16" Type="http://schemas.openxmlformats.org/officeDocument/2006/relationships/image" Target="../media/image920.png"/><Relationship Id="rId20" Type="http://schemas.openxmlformats.org/officeDocument/2006/relationships/image" Target="../media/image960.png"/><Relationship Id="rId1" Type="http://schemas.openxmlformats.org/officeDocument/2006/relationships/slideLayout" Target="../slideLayouts/slideLayout2.xml"/><Relationship Id="rId6" Type="http://schemas.openxmlformats.org/officeDocument/2006/relationships/image" Target="../media/image820.png"/><Relationship Id="rId11" Type="http://schemas.openxmlformats.org/officeDocument/2006/relationships/image" Target="../media/image870.png"/><Relationship Id="rId5" Type="http://schemas.openxmlformats.org/officeDocument/2006/relationships/image" Target="../media/image810.png"/><Relationship Id="rId15" Type="http://schemas.openxmlformats.org/officeDocument/2006/relationships/image" Target="../media/image910.png"/><Relationship Id="rId23" Type="http://schemas.openxmlformats.org/officeDocument/2006/relationships/image" Target="../media/image990.png"/><Relationship Id="rId10" Type="http://schemas.openxmlformats.org/officeDocument/2006/relationships/image" Target="../media/image860.png"/><Relationship Id="rId19" Type="http://schemas.openxmlformats.org/officeDocument/2006/relationships/image" Target="../media/image950.png"/><Relationship Id="rId4" Type="http://schemas.openxmlformats.org/officeDocument/2006/relationships/image" Target="../media/image800.png"/><Relationship Id="rId9" Type="http://schemas.openxmlformats.org/officeDocument/2006/relationships/image" Target="../media/image850.png"/><Relationship Id="rId14" Type="http://schemas.openxmlformats.org/officeDocument/2006/relationships/image" Target="../media/image900.png"/><Relationship Id="rId22" Type="http://schemas.openxmlformats.org/officeDocument/2006/relationships/image" Target="../media/image980.png"/></Relationships>
</file>

<file path=ppt/slides/_rels/slide56.xml.rels><?xml version="1.0" encoding="UTF-8" standalone="yes"?>
<Relationships xmlns="http://schemas.openxmlformats.org/package/2006/relationships"><Relationship Id="rId8" Type="http://schemas.openxmlformats.org/officeDocument/2006/relationships/image" Target="../media/image368.png"/><Relationship Id="rId13" Type="http://schemas.openxmlformats.org/officeDocument/2006/relationships/image" Target="../media/image381.png"/><Relationship Id="rId3" Type="http://schemas.openxmlformats.org/officeDocument/2006/relationships/image" Target="../media/image363.png"/><Relationship Id="rId7" Type="http://schemas.openxmlformats.org/officeDocument/2006/relationships/image" Target="../media/image367.png"/><Relationship Id="rId12" Type="http://schemas.openxmlformats.org/officeDocument/2006/relationships/image" Target="../media/image380.png"/><Relationship Id="rId2" Type="http://schemas.openxmlformats.org/officeDocument/2006/relationships/image" Target="../media/image362.png"/><Relationship Id="rId1" Type="http://schemas.openxmlformats.org/officeDocument/2006/relationships/slideLayout" Target="../slideLayouts/slideLayout2.xml"/><Relationship Id="rId6" Type="http://schemas.openxmlformats.org/officeDocument/2006/relationships/image" Target="../media/image366.png"/><Relationship Id="rId11" Type="http://schemas.openxmlformats.org/officeDocument/2006/relationships/image" Target="../media/image379.png"/><Relationship Id="rId5" Type="http://schemas.openxmlformats.org/officeDocument/2006/relationships/image" Target="../media/image365.png"/><Relationship Id="rId10" Type="http://schemas.openxmlformats.org/officeDocument/2006/relationships/image" Target="../media/image370.png"/><Relationship Id="rId4" Type="http://schemas.openxmlformats.org/officeDocument/2006/relationships/image" Target="../media/image364.png"/><Relationship Id="rId9" Type="http://schemas.openxmlformats.org/officeDocument/2006/relationships/image" Target="../media/image3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83.png"/><Relationship Id="rId7" Type="http://schemas.openxmlformats.org/officeDocument/2006/relationships/chart" Target="../charts/chart6.xml"/><Relationship Id="rId2" Type="http://schemas.openxmlformats.org/officeDocument/2006/relationships/image" Target="../media/image382.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image" Target="../media/image386.png"/><Relationship Id="rId4" Type="http://schemas.openxmlformats.org/officeDocument/2006/relationships/image" Target="../media/image384.png"/><Relationship Id="rId9" Type="http://schemas.openxmlformats.org/officeDocument/2006/relationships/image" Target="../media/image385.png"/></Relationships>
</file>

<file path=ppt/slides/_rels/slide59.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image" Target="../media/image3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36.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16.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10.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10.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8.png"/><Relationship Id="rId4" Type="http://schemas.openxmlformats.org/officeDocument/2006/relationships/image" Target="../media/image3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3AE45-BF2A-4F9B-96F9-35144F16B7EF}"/>
              </a:ext>
            </a:extLst>
          </p:cNvPr>
          <p:cNvSpPr>
            <a:spLocks noGrp="1"/>
          </p:cNvSpPr>
          <p:nvPr>
            <p:ph type="title"/>
          </p:nvPr>
        </p:nvSpPr>
        <p:spPr>
          <a:xfrm>
            <a:off x="1791933" y="1412776"/>
            <a:ext cx="8604957" cy="3107432"/>
          </a:xfrm>
        </p:spPr>
        <p:txBody>
          <a:bodyPr anchor="ctr">
            <a:normAutofit/>
          </a:bodyPr>
          <a:lstStyle/>
          <a:p>
            <a:pPr>
              <a:lnSpc>
                <a:spcPct val="100000"/>
              </a:lnSpc>
            </a:pPr>
            <a:r>
              <a:rPr lang="ja-JP" altLang="en-US" sz="2400" dirty="0"/>
              <a:t>研究紹介：</a:t>
            </a:r>
            <a:br>
              <a:rPr lang="en-US" altLang="ja-JP" sz="2400" dirty="0"/>
            </a:br>
            <a:br>
              <a:rPr kumimoji="1" lang="en-US" altLang="ja-JP" sz="2400" b="1" dirty="0"/>
            </a:br>
            <a:r>
              <a:rPr kumimoji="1" lang="en-US" altLang="ja-JP" sz="2400" b="1" dirty="0"/>
              <a:t>Bayesian approaches for handling and identifying endogeneity in discrete choice modeling</a:t>
            </a:r>
            <a:br>
              <a:rPr lang="en-US" altLang="ja-JP" sz="2400" dirty="0"/>
            </a:br>
            <a:br>
              <a:rPr kumimoji="1" lang="en-US" altLang="ja-JP" sz="2400" b="1" dirty="0"/>
            </a:br>
            <a:r>
              <a:rPr kumimoji="1" lang="en-US" altLang="ja-JP" sz="2000" b="1" dirty="0"/>
              <a:t>(</a:t>
            </a:r>
            <a:r>
              <a:rPr kumimoji="1" lang="ja-JP" altLang="en-US" sz="2000" b="1" dirty="0"/>
              <a:t>離散選択モデルにおける内生性とその識別のためのベイズアプローチ</a:t>
            </a:r>
            <a:r>
              <a:rPr kumimoji="1" lang="en-US" altLang="ja-JP" sz="2000" b="1" dirty="0"/>
              <a:t>)</a:t>
            </a:r>
            <a:endParaRPr kumimoji="1" lang="ja-JP" altLang="en-US" sz="2400" b="1" dirty="0"/>
          </a:p>
        </p:txBody>
      </p:sp>
      <p:sp>
        <p:nvSpPr>
          <p:cNvPr id="6" name="サブタイトル 2">
            <a:extLst>
              <a:ext uri="{FF2B5EF4-FFF2-40B4-BE49-F238E27FC236}">
                <a16:creationId xmlns:a16="http://schemas.microsoft.com/office/drawing/2014/main" id="{00A8F1EB-A224-47BB-B40F-F903345A40FA}"/>
              </a:ext>
            </a:extLst>
          </p:cNvPr>
          <p:cNvSpPr txBox="1">
            <a:spLocks/>
          </p:cNvSpPr>
          <p:nvPr/>
        </p:nvSpPr>
        <p:spPr>
          <a:xfrm>
            <a:off x="-1" y="4653136"/>
            <a:ext cx="12188825" cy="1396599"/>
          </a:xfrm>
          <a:prstGeom prst="rect">
            <a:avLst/>
          </a:prstGeom>
          <a:solidFill>
            <a:schemeClr val="bg1"/>
          </a:solidFill>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gn="ctr">
              <a:buNone/>
            </a:pPr>
            <a:r>
              <a:rPr lang="ja-JP" altLang="en-US" sz="2000" b="1" dirty="0"/>
              <a:t>学術振興会特別研究員 </a:t>
            </a:r>
            <a:r>
              <a:rPr lang="en-US" altLang="ja-JP" sz="2000" b="1" dirty="0"/>
              <a:t>(PD)</a:t>
            </a:r>
            <a:r>
              <a:rPr lang="ja-JP" altLang="en-US" sz="2000" b="1" dirty="0"/>
              <a:t>　　　　　渡邉　 萌</a:t>
            </a:r>
            <a:endParaRPr lang="en-US" altLang="ja-JP" sz="2000" b="1" dirty="0"/>
          </a:p>
        </p:txBody>
      </p:sp>
      <p:sp>
        <p:nvSpPr>
          <p:cNvPr id="7" name="テキスト ボックス 6">
            <a:extLst>
              <a:ext uri="{FF2B5EF4-FFF2-40B4-BE49-F238E27FC236}">
                <a16:creationId xmlns:a16="http://schemas.microsoft.com/office/drawing/2014/main" id="{7362D087-0236-47C8-8DCE-D2562B1D94FA}"/>
              </a:ext>
            </a:extLst>
          </p:cNvPr>
          <p:cNvSpPr txBox="1"/>
          <p:nvPr/>
        </p:nvSpPr>
        <p:spPr>
          <a:xfrm>
            <a:off x="0" y="551591"/>
            <a:ext cx="91943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4</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a:t>
            </a:r>
            <a:r>
              <a:rPr kumimoji="1" lang="en-US" altLang="ja-JP" b="1" dirty="0">
                <a:latin typeface="Meiryo UI" panose="020B0604030504040204" pitchFamily="50" charset="-128"/>
                <a:ea typeface="Meiryo UI" panose="020B0604030504040204" pitchFamily="50" charset="-128"/>
              </a:rPr>
              <a:t>15</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日 </a:t>
            </a:r>
            <a:r>
              <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b="1" dirty="0">
                <a:latin typeface="Meiryo UI" panose="020B0604030504040204" pitchFamily="50" charset="-128"/>
                <a:ea typeface="Meiryo UI" panose="020B0604030504040204" pitchFamily="50" charset="-128"/>
              </a:rPr>
              <a:t>金</a:t>
            </a:r>
            <a:r>
              <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理論談話会</a:t>
            </a: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1286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737E06E9-3923-460A-AE1A-EE8F1E970588}"/>
              </a:ext>
            </a:extLst>
          </p:cNvPr>
          <p:cNvSpPr/>
          <p:nvPr/>
        </p:nvSpPr>
        <p:spPr>
          <a:xfrm>
            <a:off x="351023" y="5157192"/>
            <a:ext cx="11315599" cy="10201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24" name="四角形: 角を丸くする 23">
            <a:extLst>
              <a:ext uri="{FF2B5EF4-FFF2-40B4-BE49-F238E27FC236}">
                <a16:creationId xmlns:a16="http://schemas.microsoft.com/office/drawing/2014/main" id="{176334F7-DA12-4A8C-923C-B3FF387CAAE3}"/>
              </a:ext>
            </a:extLst>
          </p:cNvPr>
          <p:cNvSpPr/>
          <p:nvPr/>
        </p:nvSpPr>
        <p:spPr>
          <a:xfrm>
            <a:off x="351023" y="2677707"/>
            <a:ext cx="7754002" cy="10201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17" name="四角形: 角を丸くする 16">
            <a:extLst>
              <a:ext uri="{FF2B5EF4-FFF2-40B4-BE49-F238E27FC236}">
                <a16:creationId xmlns:a16="http://schemas.microsoft.com/office/drawing/2014/main" id="{D5BEEE30-034D-4866-B889-511D1A7B8B70}"/>
              </a:ext>
            </a:extLst>
          </p:cNvPr>
          <p:cNvSpPr/>
          <p:nvPr/>
        </p:nvSpPr>
        <p:spPr>
          <a:xfrm>
            <a:off x="8609556" y="2197042"/>
            <a:ext cx="2968107" cy="14576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9540C866-E185-47AA-B948-D584FAF10A36}"/>
              </a:ext>
            </a:extLst>
          </p:cNvPr>
          <p:cNvSpPr>
            <a:spLocks noGrp="1"/>
          </p:cNvSpPr>
          <p:nvPr>
            <p:ph type="title"/>
          </p:nvPr>
        </p:nvSpPr>
        <p:spPr>
          <a:xfrm>
            <a:off x="560439" y="363868"/>
            <a:ext cx="11017224" cy="882001"/>
          </a:xfrm>
        </p:spPr>
        <p:txBody>
          <a:bodyPr>
            <a:normAutofit/>
          </a:bodyPr>
          <a:lstStyle/>
          <a:p>
            <a:r>
              <a:rPr kumimoji="1" lang="ja-JP" altLang="en-US" sz="2400" dirty="0"/>
              <a:t>居住地選択と交通行動の間に生じる</a:t>
            </a:r>
            <a:r>
              <a:rPr lang="ja-JP" altLang="en-US" sz="2400" dirty="0"/>
              <a:t>内生性へ</a:t>
            </a:r>
            <a:r>
              <a:rPr kumimoji="1" lang="ja-JP" altLang="en-US" sz="2400" dirty="0"/>
              <a:t>の対処法</a:t>
            </a:r>
          </a:p>
        </p:txBody>
      </p:sp>
      <p:sp>
        <p:nvSpPr>
          <p:cNvPr id="4" name="スライド番号プレースホルダー 3">
            <a:extLst>
              <a:ext uri="{FF2B5EF4-FFF2-40B4-BE49-F238E27FC236}">
                <a16:creationId xmlns:a16="http://schemas.microsoft.com/office/drawing/2014/main" id="{8FFB3BB1-7C23-406C-868C-6E81E01DD65B}"/>
              </a:ext>
            </a:extLst>
          </p:cNvPr>
          <p:cNvSpPr>
            <a:spLocks noGrp="1"/>
          </p:cNvSpPr>
          <p:nvPr>
            <p:ph type="sldNum" sz="quarter" idx="12"/>
          </p:nvPr>
        </p:nvSpPr>
        <p:spPr/>
        <p:txBody>
          <a:bodyPr/>
          <a:lstStyle/>
          <a:p>
            <a:fld id="{DF28FB93-0A08-4E7D-8E63-9EFA29F1E093}" type="slidenum">
              <a:rPr lang="en-US" altLang="ja-JP" smtClean="0"/>
              <a:pPr/>
              <a:t>10</a:t>
            </a:fld>
            <a:endParaRPr lang="ja-JP" altLang="en-US" dirty="0"/>
          </a:p>
        </p:txBody>
      </p:sp>
      <p:sp>
        <p:nvSpPr>
          <p:cNvPr id="8" name="コンテンツ プレースホルダー 2">
            <a:extLst>
              <a:ext uri="{FF2B5EF4-FFF2-40B4-BE49-F238E27FC236}">
                <a16:creationId xmlns:a16="http://schemas.microsoft.com/office/drawing/2014/main" id="{4CBDB138-F94A-4302-9B96-981AAD9CAA94}"/>
              </a:ext>
            </a:extLst>
          </p:cNvPr>
          <p:cNvSpPr txBox="1">
            <a:spLocks/>
          </p:cNvSpPr>
          <p:nvPr/>
        </p:nvSpPr>
        <p:spPr>
          <a:xfrm>
            <a:off x="351025" y="1716937"/>
            <a:ext cx="7754002" cy="563200"/>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r>
              <a:rPr lang="ja-JP" altLang="en-US" sz="1600" dirty="0"/>
              <a:t>内生性バイアスの原因を観測 </a:t>
            </a:r>
            <a:r>
              <a:rPr lang="en-US" altLang="ja-JP" sz="1600" dirty="0"/>
              <a:t>(</a:t>
            </a:r>
            <a:r>
              <a:rPr lang="ja-JP" altLang="en-US" sz="1600" dirty="0"/>
              <a:t>データ取得</a:t>
            </a:r>
            <a:r>
              <a:rPr lang="en-US" altLang="ja-JP" sz="1600" dirty="0"/>
              <a:t>) </a:t>
            </a:r>
            <a:r>
              <a:rPr lang="ja-JP" altLang="en-US" sz="1600" dirty="0"/>
              <a:t>することにより，バイアスを補正する手法</a:t>
            </a:r>
          </a:p>
        </p:txBody>
      </p:sp>
      <p:sp>
        <p:nvSpPr>
          <p:cNvPr id="10" name="コンテンツ プレースホルダー 2">
            <a:extLst>
              <a:ext uri="{FF2B5EF4-FFF2-40B4-BE49-F238E27FC236}">
                <a16:creationId xmlns:a16="http://schemas.microsoft.com/office/drawing/2014/main" id="{9F9D0C0A-5967-49EC-A4CB-EA4527FACAE2}"/>
              </a:ext>
            </a:extLst>
          </p:cNvPr>
          <p:cNvSpPr txBox="1">
            <a:spLocks/>
          </p:cNvSpPr>
          <p:nvPr/>
        </p:nvSpPr>
        <p:spPr>
          <a:xfrm>
            <a:off x="356633" y="4134798"/>
            <a:ext cx="7754003" cy="563200"/>
          </a:xfrm>
          <a:prstGeom prst="rect">
            <a:avLst/>
          </a:prstGeom>
          <a:ln w="28575">
            <a:solidFill>
              <a:schemeClr val="accent1"/>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r>
              <a:rPr lang="ja-JP" altLang="en-US" sz="1600" dirty="0"/>
              <a:t>内生性バイアスの発生構造を明示的にモデル化することにより，バイアスを補正する手法</a:t>
            </a:r>
          </a:p>
        </p:txBody>
      </p:sp>
      <p:sp>
        <p:nvSpPr>
          <p:cNvPr id="11" name="テキスト ボックス 10">
            <a:extLst>
              <a:ext uri="{FF2B5EF4-FFF2-40B4-BE49-F238E27FC236}">
                <a16:creationId xmlns:a16="http://schemas.microsoft.com/office/drawing/2014/main" id="{7F84C0B3-1F44-4A1B-B60A-1C818287B341}"/>
              </a:ext>
            </a:extLst>
          </p:cNvPr>
          <p:cNvSpPr txBox="1"/>
          <p:nvPr/>
        </p:nvSpPr>
        <p:spPr>
          <a:xfrm>
            <a:off x="351024" y="2329739"/>
            <a:ext cx="7754001"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一般的な統計モデル，傾向スコア法，構造方程式モデリング 等</a:t>
            </a:r>
          </a:p>
        </p:txBody>
      </p:sp>
      <p:sp>
        <p:nvSpPr>
          <p:cNvPr id="12" name="テキスト ボックス 11">
            <a:extLst>
              <a:ext uri="{FF2B5EF4-FFF2-40B4-BE49-F238E27FC236}">
                <a16:creationId xmlns:a16="http://schemas.microsoft.com/office/drawing/2014/main" id="{C11E147E-65C4-4DAE-A517-F946BED9F1C5}"/>
              </a:ext>
            </a:extLst>
          </p:cNvPr>
          <p:cNvSpPr txBox="1"/>
          <p:nvPr/>
        </p:nvSpPr>
        <p:spPr>
          <a:xfrm>
            <a:off x="356633" y="4850930"/>
            <a:ext cx="8303646" cy="313932"/>
          </a:xfrm>
          <a:prstGeom prst="rect">
            <a:avLst/>
          </a:prstGeom>
          <a:noFill/>
        </p:spPr>
        <p:txBody>
          <a:bodyPr wrap="square" rtlCol="0">
            <a:spAutoFit/>
          </a:bodyPr>
          <a:lstStyle/>
          <a:p>
            <a:pPr>
              <a:lnSpc>
                <a:spcPct val="90000"/>
              </a:lnSpc>
            </a:pPr>
            <a:r>
              <a:rPr kumimoji="1" lang="ja-JP" altLang="en-US" sz="1600" b="1" u="sng" dirty="0">
                <a:latin typeface="Meiryo UI" panose="020B0604030504040204" pitchFamily="50" charset="-128"/>
                <a:ea typeface="Meiryo UI" panose="020B0604030504040204" pitchFamily="50" charset="-128"/>
              </a:rPr>
              <a:t>サンプルセレクションモデル，操作変数法</a:t>
            </a:r>
            <a:r>
              <a:rPr kumimoji="1" lang="en-US" altLang="ja-JP" sz="1600" b="1" u="sng" baseline="30000" dirty="0">
                <a:latin typeface="Meiryo UI" panose="020B0604030504040204" pitchFamily="50" charset="-128"/>
                <a:ea typeface="Meiryo UI" panose="020B0604030504040204" pitchFamily="50" charset="-128"/>
              </a:rPr>
              <a:t>*</a:t>
            </a:r>
            <a:r>
              <a:rPr kumimoji="1" lang="ja-JP" altLang="en-US" sz="1600" b="1" u="sng" dirty="0">
                <a:latin typeface="Meiryo UI" panose="020B0604030504040204" pitchFamily="50" charset="-128"/>
                <a:ea typeface="Meiryo UI" panose="020B0604030504040204" pitchFamily="50" charset="-128"/>
              </a:rPr>
              <a:t> </a:t>
            </a:r>
            <a:r>
              <a:rPr kumimoji="1" lang="en-US" altLang="ja-JP" sz="1600" b="1" u="sng" dirty="0">
                <a:latin typeface="Meiryo UI" panose="020B0604030504040204" pitchFamily="50" charset="-128"/>
                <a:ea typeface="Meiryo UI" panose="020B0604030504040204" pitchFamily="50" charset="-128"/>
              </a:rPr>
              <a:t>(</a:t>
            </a:r>
            <a:r>
              <a:rPr kumimoji="1" lang="ja-JP" altLang="en-US" sz="1600" b="1" u="sng" dirty="0">
                <a:latin typeface="Meiryo UI" panose="020B0604030504040204" pitchFamily="50" charset="-128"/>
                <a:ea typeface="Meiryo UI" panose="020B0604030504040204" pitchFamily="50" charset="-128"/>
              </a:rPr>
              <a:t>操作変数モデル</a:t>
            </a:r>
            <a:r>
              <a:rPr kumimoji="1" lang="en-US" altLang="ja-JP" sz="1600" b="1" u="sng" dirty="0">
                <a:latin typeface="Meiryo UI" panose="020B0604030504040204" pitchFamily="50" charset="-128"/>
                <a:ea typeface="Meiryo UI" panose="020B0604030504040204" pitchFamily="50" charset="-128"/>
              </a:rPr>
              <a:t>, BLP</a:t>
            </a:r>
            <a:r>
              <a:rPr kumimoji="1" lang="ja-JP" altLang="en-US" sz="1600" b="1" u="sng" dirty="0">
                <a:latin typeface="Meiryo UI" panose="020B0604030504040204" pitchFamily="50" charset="-128"/>
                <a:ea typeface="Meiryo UI" panose="020B0604030504040204" pitchFamily="50" charset="-128"/>
              </a:rPr>
              <a:t>法、コントロール関数法</a:t>
            </a:r>
            <a:r>
              <a:rPr kumimoji="1" lang="en-US" altLang="ja-JP" sz="1600" b="1" u="sng"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等</a:t>
            </a:r>
          </a:p>
        </p:txBody>
      </p:sp>
      <p:pic>
        <p:nvPicPr>
          <p:cNvPr id="14" name="図 13">
            <a:extLst>
              <a:ext uri="{FF2B5EF4-FFF2-40B4-BE49-F238E27FC236}">
                <a16:creationId xmlns:a16="http://schemas.microsoft.com/office/drawing/2014/main" id="{F1D6B4F8-0FB8-48C5-8C44-BDCF35A82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8547979" y="2460483"/>
            <a:ext cx="902811" cy="902811"/>
          </a:xfrm>
          <a:prstGeom prst="rect">
            <a:avLst/>
          </a:prstGeom>
        </p:spPr>
      </p:pic>
      <p:sp>
        <p:nvSpPr>
          <p:cNvPr id="15" name="吹き出し: 角を丸めた四角形 14">
            <a:extLst>
              <a:ext uri="{FF2B5EF4-FFF2-40B4-BE49-F238E27FC236}">
                <a16:creationId xmlns:a16="http://schemas.microsoft.com/office/drawing/2014/main" id="{409AF9B0-BC0E-4DE0-AD99-76A9F329AD23}"/>
              </a:ext>
            </a:extLst>
          </p:cNvPr>
          <p:cNvSpPr/>
          <p:nvPr/>
        </p:nvSpPr>
        <p:spPr>
          <a:xfrm>
            <a:off x="9450790" y="2465518"/>
            <a:ext cx="1985074" cy="903916"/>
          </a:xfrm>
          <a:prstGeom prst="wedgeRoundRectCallout">
            <a:avLst>
              <a:gd name="adj1" fmla="val -58442"/>
              <a:gd name="adj2" fmla="val -2566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公共交通利用を前提に</a:t>
            </a:r>
            <a:endParaRPr kumimoji="1" lang="en-US" altLang="ja-JP" sz="1400" b="1" dirty="0">
              <a:solidFill>
                <a:schemeClr val="tx2"/>
              </a:solidFill>
              <a:latin typeface="Meiryo UI" panose="020B0604030504040204" pitchFamily="50" charset="-128"/>
              <a:ea typeface="Meiryo UI" panose="020B0604030504040204" pitchFamily="50" charset="-128"/>
            </a:endParaRPr>
          </a:p>
          <a:p>
            <a:pPr algn="ctr"/>
            <a:r>
              <a:rPr kumimoji="1" lang="ja-JP" altLang="en-US" sz="1400" b="1" dirty="0">
                <a:solidFill>
                  <a:schemeClr val="tx2"/>
                </a:solidFill>
                <a:latin typeface="Meiryo UI" panose="020B0604030504040204" pitchFamily="50" charset="-128"/>
                <a:ea typeface="Meiryo UI" panose="020B0604030504040204" pitchFamily="50" charset="-128"/>
              </a:rPr>
              <a:t>駅近郊に居住する</a:t>
            </a:r>
            <a:endParaRPr kumimoji="1" lang="en-US" altLang="ja-JP" sz="1400" b="1" dirty="0">
              <a:solidFill>
                <a:schemeClr val="tx2"/>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4EDACD4-23A7-494B-909E-C64B87E3139D}"/>
              </a:ext>
            </a:extLst>
          </p:cNvPr>
          <p:cNvSpPr txBox="1"/>
          <p:nvPr/>
        </p:nvSpPr>
        <p:spPr>
          <a:xfrm>
            <a:off x="9000200" y="1835531"/>
            <a:ext cx="218681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例：選好を調査により観測</a:t>
            </a:r>
          </a:p>
        </p:txBody>
      </p:sp>
      <p:sp>
        <p:nvSpPr>
          <p:cNvPr id="5" name="テキスト ボックス 4">
            <a:extLst>
              <a:ext uri="{FF2B5EF4-FFF2-40B4-BE49-F238E27FC236}">
                <a16:creationId xmlns:a16="http://schemas.microsoft.com/office/drawing/2014/main" id="{FBE30815-FE21-489F-8215-8B00FCE4DED4}"/>
              </a:ext>
            </a:extLst>
          </p:cNvPr>
          <p:cNvSpPr txBox="1"/>
          <p:nvPr/>
        </p:nvSpPr>
        <p:spPr>
          <a:xfrm>
            <a:off x="6256916" y="1144730"/>
            <a:ext cx="5484935" cy="286232"/>
          </a:xfrm>
          <a:prstGeom prst="rect">
            <a:avLst/>
          </a:prstGeom>
          <a:noFill/>
        </p:spPr>
        <p:txBody>
          <a:bodyPr wrap="square" rtlCol="0">
            <a:spAutoFit/>
          </a:bodyPr>
          <a:lstStyle/>
          <a:p>
            <a:pPr algn="ctr">
              <a:lnSpc>
                <a:spcPct val="90000"/>
              </a:lnSpc>
            </a:pPr>
            <a:r>
              <a:rPr kumimoji="1" lang="en-US" altLang="ja-JP" sz="1400" b="1" dirty="0">
                <a:solidFill>
                  <a:schemeClr val="accent1">
                    <a:lumMod val="50000"/>
                  </a:schemeClr>
                </a:solidFill>
                <a:latin typeface="Meiryo UI" panose="020B0604030504040204" pitchFamily="50" charset="-128"/>
                <a:ea typeface="Meiryo UI" panose="020B0604030504040204" pitchFamily="50" charset="-128"/>
              </a:rPr>
              <a:t>※ </a:t>
            </a:r>
            <a:r>
              <a:rPr kumimoji="1" lang="ja-JP" altLang="en-US" sz="1400" b="1" u="sng" dirty="0">
                <a:solidFill>
                  <a:schemeClr val="accent1">
                    <a:lumMod val="50000"/>
                  </a:schemeClr>
                </a:solidFill>
                <a:latin typeface="Meiryo UI" panose="020B0604030504040204" pitchFamily="50" charset="-128"/>
                <a:ea typeface="Meiryo UI" panose="020B0604030504040204" pitchFamily="50" charset="-128"/>
              </a:rPr>
              <a:t>断面データ</a:t>
            </a:r>
            <a:r>
              <a:rPr kumimoji="1" lang="ja-JP" altLang="en-US" sz="1400" b="1" dirty="0">
                <a:solidFill>
                  <a:schemeClr val="accent1">
                    <a:lumMod val="50000"/>
                  </a:schemeClr>
                </a:solidFill>
                <a:latin typeface="Meiryo UI" panose="020B0604030504040204" pitchFamily="50" charset="-128"/>
                <a:ea typeface="Meiryo UI" panose="020B0604030504040204" pitchFamily="50" charset="-128"/>
              </a:rPr>
              <a:t>を用いて交通行動に生じる内生性バイアスを補正する場合</a:t>
            </a:r>
          </a:p>
        </p:txBody>
      </p:sp>
      <p:sp>
        <p:nvSpPr>
          <p:cNvPr id="6" name="テキスト ボックス 5">
            <a:extLst>
              <a:ext uri="{FF2B5EF4-FFF2-40B4-BE49-F238E27FC236}">
                <a16:creationId xmlns:a16="http://schemas.microsoft.com/office/drawing/2014/main" id="{77F51185-1C06-4E2F-B50B-F03B09A95B95}"/>
              </a:ext>
            </a:extLst>
          </p:cNvPr>
          <p:cNvSpPr txBox="1"/>
          <p:nvPr/>
        </p:nvSpPr>
        <p:spPr>
          <a:xfrm>
            <a:off x="1053853" y="6381328"/>
            <a:ext cx="10081120" cy="424732"/>
          </a:xfrm>
          <a:prstGeom prst="rect">
            <a:avLst/>
          </a:prstGeom>
          <a:solidFill>
            <a:schemeClr val="bg1"/>
          </a:solidFill>
          <a:ln>
            <a:noFill/>
          </a:ln>
        </p:spPr>
        <p:txBody>
          <a:bodyPr wrap="square" rtlCol="0">
            <a:spAutoFit/>
          </a:bodyPr>
          <a:lstStyle/>
          <a:p>
            <a:pPr>
              <a:lnSpc>
                <a:spcPct val="90000"/>
              </a:lnSpc>
            </a:pPr>
            <a:r>
              <a:rPr kumimoji="1" lang="en-US" altLang="ja-JP" sz="1200" dirty="0" err="1">
                <a:latin typeface="Meiryo UI" panose="020B0604030504040204" pitchFamily="50" charset="-128"/>
                <a:ea typeface="Meiryo UI" panose="020B0604030504040204" pitchFamily="50" charset="-128"/>
              </a:rPr>
              <a:t>Mokhtarian</a:t>
            </a:r>
            <a:r>
              <a:rPr kumimoji="1" lang="en-US" altLang="ja-JP" sz="1200" dirty="0">
                <a:latin typeface="Meiryo UI" panose="020B0604030504040204" pitchFamily="50" charset="-128"/>
                <a:ea typeface="Meiryo UI" panose="020B0604030504040204" pitchFamily="50" charset="-128"/>
              </a:rPr>
              <a:t>, P. L., &amp; Cao, X. (2008). Examining the impacts of residential self-selection on travel behavior: A focus on methodologies. Transportation Research Part B: Methodological, 42(3), 204-228.</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2C00848-1F84-4896-99FC-544A79C03C99}"/>
              </a:ext>
            </a:extLst>
          </p:cNvPr>
          <p:cNvSpPr txBox="1"/>
          <p:nvPr/>
        </p:nvSpPr>
        <p:spPr>
          <a:xfrm>
            <a:off x="522201" y="3223086"/>
            <a:ext cx="7084379" cy="341632"/>
          </a:xfrm>
          <a:prstGeom prst="rect">
            <a:avLst/>
          </a:prstGeom>
          <a:noFill/>
          <a:ln>
            <a:noFill/>
          </a:ln>
        </p:spPr>
        <p:txBody>
          <a:bodyPr wrap="square" rtlCol="0" anchor="ctr">
            <a:spAutoFit/>
          </a:bodyPr>
          <a:lstStyle/>
          <a:p>
            <a:pPr>
              <a:lnSpc>
                <a:spcPct val="90000"/>
              </a:lnSpc>
            </a:pPr>
            <a:r>
              <a:rPr kumimoji="1" lang="ja-JP" altLang="en-US" b="1" dirty="0">
                <a:latin typeface="Meiryo UI" panose="020B0604030504040204" pitchFamily="50" charset="-128"/>
                <a:ea typeface="Meiryo UI" panose="020B0604030504040204" pitchFamily="50" charset="-128"/>
              </a:rPr>
              <a:t>欠点：内生性バイアスの原因を調査により完全に観測することは困難</a:t>
            </a:r>
          </a:p>
        </p:txBody>
      </p:sp>
      <p:sp>
        <p:nvSpPr>
          <p:cNvPr id="18" name="テキスト ボックス 17">
            <a:extLst>
              <a:ext uri="{FF2B5EF4-FFF2-40B4-BE49-F238E27FC236}">
                <a16:creationId xmlns:a16="http://schemas.microsoft.com/office/drawing/2014/main" id="{E90F12D8-5329-4647-92D8-3F67866AB875}"/>
              </a:ext>
            </a:extLst>
          </p:cNvPr>
          <p:cNvSpPr txBox="1"/>
          <p:nvPr/>
        </p:nvSpPr>
        <p:spPr>
          <a:xfrm>
            <a:off x="522202" y="5754321"/>
            <a:ext cx="7627240" cy="341632"/>
          </a:xfrm>
          <a:prstGeom prst="rect">
            <a:avLst/>
          </a:prstGeom>
          <a:noFill/>
          <a:ln>
            <a:noFill/>
          </a:ln>
        </p:spPr>
        <p:txBody>
          <a:bodyPr wrap="square" rtlCol="0">
            <a:spAutoFit/>
          </a:bodyPr>
          <a:lstStyle/>
          <a:p>
            <a:pPr>
              <a:lnSpc>
                <a:spcPct val="90000"/>
              </a:lnSpc>
            </a:pPr>
            <a:r>
              <a:rPr kumimoji="1" lang="ja-JP" altLang="en-US" b="1" dirty="0">
                <a:latin typeface="Meiryo UI" panose="020B0604030504040204" pitchFamily="50" charset="-128"/>
                <a:ea typeface="Meiryo UI" panose="020B0604030504040204" pitchFamily="50" charset="-128"/>
              </a:rPr>
              <a:t>欠点：モデルの開発が不十分であり、限られたケースにしか対応できない</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AE75AF2-9B41-4AF4-B302-5A4EBF4FD8A2}"/>
              </a:ext>
            </a:extLst>
          </p:cNvPr>
          <p:cNvSpPr txBox="1"/>
          <p:nvPr/>
        </p:nvSpPr>
        <p:spPr>
          <a:xfrm>
            <a:off x="522201" y="5301711"/>
            <a:ext cx="11144421" cy="341632"/>
          </a:xfrm>
          <a:prstGeom prst="rect">
            <a:avLst/>
          </a:prstGeom>
          <a:noFill/>
          <a:ln>
            <a:noFill/>
          </a:ln>
        </p:spPr>
        <p:txBody>
          <a:bodyPr wrap="square" rtlCol="0">
            <a:spAutoFit/>
          </a:bodyPr>
          <a:lstStyle/>
          <a:p>
            <a:pPr>
              <a:lnSpc>
                <a:spcPct val="90000"/>
              </a:lnSpc>
            </a:pPr>
            <a:r>
              <a:rPr kumimoji="1" lang="ja-JP" altLang="en-US" b="1" dirty="0">
                <a:latin typeface="Meiryo UI" panose="020B0604030504040204" pitchFamily="50" charset="-128"/>
                <a:ea typeface="Meiryo UI" panose="020B0604030504040204" pitchFamily="50" charset="-128"/>
              </a:rPr>
              <a:t>利点：バイアスの原因が完全に観察されていない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内生性の原因となる欠落変数が存在する</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場合でも補正が可能</a:t>
            </a:r>
            <a:endParaRPr kumimoji="1"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1AB34B4-7AB9-4538-8D63-245DAF104674}"/>
              </a:ext>
            </a:extLst>
          </p:cNvPr>
          <p:cNvSpPr txBox="1"/>
          <p:nvPr/>
        </p:nvSpPr>
        <p:spPr>
          <a:xfrm>
            <a:off x="522202" y="2782409"/>
            <a:ext cx="7516426" cy="341632"/>
          </a:xfrm>
          <a:prstGeom prst="rect">
            <a:avLst/>
          </a:prstGeom>
          <a:noFill/>
          <a:ln>
            <a:noFill/>
          </a:ln>
        </p:spPr>
        <p:txBody>
          <a:bodyPr wrap="square" rtlCol="0" anchor="ctr">
            <a:spAutoFit/>
          </a:bodyPr>
          <a:lstStyle/>
          <a:p>
            <a:pPr>
              <a:lnSpc>
                <a:spcPct val="90000"/>
              </a:lnSpc>
            </a:pPr>
            <a:r>
              <a:rPr kumimoji="1" lang="ja-JP" altLang="en-US" b="1" dirty="0">
                <a:latin typeface="Meiryo UI" panose="020B0604030504040204" pitchFamily="50" charset="-128"/>
                <a:ea typeface="Meiryo UI" panose="020B0604030504040204" pitchFamily="50" charset="-128"/>
              </a:rPr>
              <a:t>利点：既に様々な手法が整備され、多くのケースに対応可能</a:t>
            </a:r>
          </a:p>
        </p:txBody>
      </p:sp>
      <p:sp>
        <p:nvSpPr>
          <p:cNvPr id="9" name="テキスト ボックス 8">
            <a:extLst>
              <a:ext uri="{FF2B5EF4-FFF2-40B4-BE49-F238E27FC236}">
                <a16:creationId xmlns:a16="http://schemas.microsoft.com/office/drawing/2014/main" id="{4BB6A475-07BD-4AC1-A750-E7FB73006009}"/>
              </a:ext>
            </a:extLst>
          </p:cNvPr>
          <p:cNvSpPr txBox="1"/>
          <p:nvPr/>
        </p:nvSpPr>
        <p:spPr>
          <a:xfrm>
            <a:off x="8254651" y="4858787"/>
            <a:ext cx="3934173" cy="258532"/>
          </a:xfrm>
          <a:prstGeom prst="rect">
            <a:avLst/>
          </a:prstGeom>
          <a:noFill/>
        </p:spPr>
        <p:txBody>
          <a:bodyPr wrap="square" rtlCol="0">
            <a:spAutoFit/>
          </a:bodyPr>
          <a:lstStyle/>
          <a:p>
            <a:pPr>
              <a:lnSpc>
                <a:spcPct val="90000"/>
              </a:lnSpc>
            </a:pP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ここでは操作変数を用いて補正を試みる手法全般を指す</a:t>
            </a:r>
          </a:p>
        </p:txBody>
      </p:sp>
    </p:spTree>
    <p:extLst>
      <p:ext uri="{BB962C8B-B14F-4D97-AF65-F5344CB8AC3E}">
        <p14:creationId xmlns:p14="http://schemas.microsoft.com/office/powerpoint/2010/main" val="1065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C89DBE83-A3E4-4753-A48E-C66C93FF1EDA}"/>
              </a:ext>
            </a:extLst>
          </p:cNvPr>
          <p:cNvSpPr/>
          <p:nvPr/>
        </p:nvSpPr>
        <p:spPr>
          <a:xfrm>
            <a:off x="409053" y="4151613"/>
            <a:ext cx="11366622" cy="19469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2" name="タイトル 1">
            <a:extLst>
              <a:ext uri="{FF2B5EF4-FFF2-40B4-BE49-F238E27FC236}">
                <a16:creationId xmlns:a16="http://schemas.microsoft.com/office/drawing/2014/main" id="{045194B6-1F5A-4BD9-B27D-5876FF7454EF}"/>
              </a:ext>
            </a:extLst>
          </p:cNvPr>
          <p:cNvSpPr>
            <a:spLocks noGrp="1"/>
          </p:cNvSpPr>
          <p:nvPr>
            <p:ph type="title"/>
          </p:nvPr>
        </p:nvSpPr>
        <p:spPr/>
        <p:txBody>
          <a:bodyPr/>
          <a:lstStyle/>
          <a:p>
            <a:r>
              <a:rPr kumimoji="1" lang="ja-JP" altLang="en-US" dirty="0"/>
              <a:t>研究課題</a:t>
            </a:r>
          </a:p>
        </p:txBody>
      </p:sp>
      <p:sp>
        <p:nvSpPr>
          <p:cNvPr id="3" name="コンテンツ プレースホルダー 2">
            <a:extLst>
              <a:ext uri="{FF2B5EF4-FFF2-40B4-BE49-F238E27FC236}">
                <a16:creationId xmlns:a16="http://schemas.microsoft.com/office/drawing/2014/main" id="{69142E37-19C1-43CB-B20E-64ADB8F7DBF7}"/>
              </a:ext>
            </a:extLst>
          </p:cNvPr>
          <p:cNvSpPr>
            <a:spLocks noGrp="1"/>
          </p:cNvSpPr>
          <p:nvPr>
            <p:ph idx="1"/>
          </p:nvPr>
        </p:nvSpPr>
        <p:spPr>
          <a:xfrm>
            <a:off x="1522875" y="1691134"/>
            <a:ext cx="9138977" cy="1423640"/>
          </a:xfrm>
          <a:ln>
            <a:solidFill>
              <a:schemeClr val="accent1">
                <a:lumMod val="50000"/>
              </a:schemeClr>
            </a:solidFill>
          </a:ln>
        </p:spPr>
        <p:txBody>
          <a:bodyPr>
            <a:normAutofit/>
          </a:bodyPr>
          <a:lstStyle/>
          <a:p>
            <a:r>
              <a:rPr kumimoji="1" lang="ja-JP" altLang="en-US" sz="2000" dirty="0"/>
              <a:t>内生性バイアスの原因となる選好を完全に観測することは困難</a:t>
            </a:r>
            <a:endParaRPr kumimoji="1" lang="en-US" altLang="ja-JP" sz="2000" dirty="0"/>
          </a:p>
          <a:p>
            <a:r>
              <a:rPr lang="ja-JP" altLang="en-US" sz="2000" dirty="0"/>
              <a:t>サンプルセレクションモデルや操作変数法はバイアスの原因が未観測の場合でも補正が可能であるが、</a:t>
            </a:r>
            <a:r>
              <a:rPr lang="ja-JP" altLang="en-US" sz="2000" u="sng" dirty="0"/>
              <a:t>適用できる場面が限られている</a:t>
            </a:r>
            <a:endParaRPr kumimoji="1" lang="ja-JP" altLang="en-US" sz="2000" u="sng" dirty="0"/>
          </a:p>
        </p:txBody>
      </p:sp>
      <p:sp>
        <p:nvSpPr>
          <p:cNvPr id="4" name="スライド番号プレースホルダー 3">
            <a:extLst>
              <a:ext uri="{FF2B5EF4-FFF2-40B4-BE49-F238E27FC236}">
                <a16:creationId xmlns:a16="http://schemas.microsoft.com/office/drawing/2014/main" id="{EC62F0CB-1A95-4BFE-AEE2-8ED6D998D131}"/>
              </a:ext>
            </a:extLst>
          </p:cNvPr>
          <p:cNvSpPr>
            <a:spLocks noGrp="1"/>
          </p:cNvSpPr>
          <p:nvPr>
            <p:ph type="sldNum" sz="quarter" idx="12"/>
          </p:nvPr>
        </p:nvSpPr>
        <p:spPr/>
        <p:txBody>
          <a:bodyPr/>
          <a:lstStyle/>
          <a:p>
            <a:fld id="{DF28FB93-0A08-4E7D-8E63-9EFA29F1E093}" type="slidenum">
              <a:rPr lang="en-US" altLang="ja-JP" smtClean="0"/>
              <a:pPr/>
              <a:t>11</a:t>
            </a:fld>
            <a:endParaRPr lang="ja-JP" altLang="en-US"/>
          </a:p>
        </p:txBody>
      </p:sp>
      <p:sp>
        <p:nvSpPr>
          <p:cNvPr id="5" name="矢印: 下 4">
            <a:extLst>
              <a:ext uri="{FF2B5EF4-FFF2-40B4-BE49-F238E27FC236}">
                <a16:creationId xmlns:a16="http://schemas.microsoft.com/office/drawing/2014/main" id="{523E7D82-5979-40A8-8CA2-FB43189E6C81}"/>
              </a:ext>
            </a:extLst>
          </p:cNvPr>
          <p:cNvSpPr/>
          <p:nvPr/>
        </p:nvSpPr>
        <p:spPr>
          <a:xfrm>
            <a:off x="5660316" y="3315635"/>
            <a:ext cx="864096" cy="38357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 name="テキスト ボックス 5">
            <a:extLst>
              <a:ext uri="{FF2B5EF4-FFF2-40B4-BE49-F238E27FC236}">
                <a16:creationId xmlns:a16="http://schemas.microsoft.com/office/drawing/2014/main" id="{9C83B014-68AB-4137-BCFF-BC6D5FEAB0C0}"/>
              </a:ext>
            </a:extLst>
          </p:cNvPr>
          <p:cNvSpPr txBox="1"/>
          <p:nvPr/>
        </p:nvSpPr>
        <p:spPr>
          <a:xfrm>
            <a:off x="475740" y="4319342"/>
            <a:ext cx="11233248" cy="341632"/>
          </a:xfrm>
          <a:prstGeom prst="rect">
            <a:avLst/>
          </a:prstGeom>
          <a:noFill/>
        </p:spPr>
        <p:txBody>
          <a:bodyPr wrap="square" rtlCol="0">
            <a:spAutoFit/>
          </a:bodyPr>
          <a:lstStyle/>
          <a:p>
            <a:pPr>
              <a:lnSpc>
                <a:spcPct val="90000"/>
              </a:lnSpc>
            </a:pPr>
            <a:r>
              <a:rPr kumimoji="1" lang="ja-JP" altLang="en-US" b="1" dirty="0">
                <a:solidFill>
                  <a:schemeClr val="tx2"/>
                </a:solidFill>
                <a:latin typeface="Meiryo UI" panose="020B0604030504040204" pitchFamily="50" charset="-128"/>
                <a:ea typeface="Meiryo UI" panose="020B0604030504040204" pitchFamily="50" charset="-128"/>
              </a:rPr>
              <a:t>サンプルセレクションモデル</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 交通行動が連続値 </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走行距離など</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err="1">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かつ居住地の選択肢が２値 </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都市部・郊外部など</a:t>
            </a:r>
            <a:r>
              <a:rPr kumimoji="1" lang="en-US" altLang="ja-JP" b="1" dirty="0">
                <a:solidFill>
                  <a:schemeClr val="tx2"/>
                </a:solidFill>
                <a:latin typeface="Meiryo UI" panose="020B0604030504040204" pitchFamily="50" charset="-128"/>
                <a:ea typeface="Meiryo UI" panose="020B0604030504040204" pitchFamily="50" charset="-128"/>
              </a:rPr>
              <a:t>) </a:t>
            </a:r>
          </a:p>
        </p:txBody>
      </p:sp>
      <p:sp>
        <p:nvSpPr>
          <p:cNvPr id="7" name="テキスト ボックス 6">
            <a:extLst>
              <a:ext uri="{FF2B5EF4-FFF2-40B4-BE49-F238E27FC236}">
                <a16:creationId xmlns:a16="http://schemas.microsoft.com/office/drawing/2014/main" id="{1BB28B37-9FE1-485C-AE50-2870627D2AF0}"/>
              </a:ext>
            </a:extLst>
          </p:cNvPr>
          <p:cNvSpPr txBox="1"/>
          <p:nvPr/>
        </p:nvSpPr>
        <p:spPr>
          <a:xfrm>
            <a:off x="1533626" y="5238320"/>
            <a:ext cx="9724897" cy="341632"/>
          </a:xfrm>
          <a:prstGeom prst="rect">
            <a:avLst/>
          </a:prstGeom>
          <a:noFill/>
        </p:spPr>
        <p:txBody>
          <a:bodyPr wrap="square" rtlCol="0">
            <a:spAutoFit/>
          </a:bodyPr>
          <a:lstStyle/>
          <a:p>
            <a:pPr>
              <a:lnSpc>
                <a:spcPct val="90000"/>
              </a:lnSpc>
            </a:pPr>
            <a:r>
              <a:rPr kumimoji="1" lang="ja-JP" altLang="en-US" b="1" dirty="0">
                <a:solidFill>
                  <a:schemeClr val="tx2"/>
                </a:solidFill>
                <a:latin typeface="Meiryo UI" panose="020B0604030504040204" pitchFamily="50" charset="-128"/>
                <a:ea typeface="Meiryo UI" panose="020B0604030504040204" pitchFamily="50" charset="-128"/>
              </a:rPr>
              <a:t>操作変数法</a:t>
            </a:r>
            <a:r>
              <a:rPr kumimoji="1" lang="en-US" altLang="ja-JP" b="1" baseline="30000" dirty="0">
                <a:solidFill>
                  <a:schemeClr val="tx2"/>
                </a:solidFill>
                <a:latin typeface="Meiryo UI" panose="020B0604030504040204" pitchFamily="50" charset="-128"/>
                <a:ea typeface="Meiryo UI" panose="020B0604030504040204" pitchFamily="50" charset="-128"/>
              </a:rPr>
              <a:t>*</a:t>
            </a:r>
            <a:r>
              <a:rPr kumimoji="1" lang="en-US" altLang="ja-JP" b="1" dirty="0">
                <a:solidFill>
                  <a:schemeClr val="tx2"/>
                </a:solidFill>
                <a:latin typeface="Meiryo UI" panose="020B0604030504040204" pitchFamily="50" charset="-128"/>
                <a:ea typeface="Meiryo UI" panose="020B0604030504040204" pitchFamily="50" charset="-128"/>
              </a:rPr>
              <a:t>: </a:t>
            </a:r>
            <a:r>
              <a:rPr kumimoji="1" lang="ja-JP" altLang="en-US" b="1" dirty="0">
                <a:solidFill>
                  <a:schemeClr val="tx2"/>
                </a:solidFill>
                <a:latin typeface="Meiryo UI" panose="020B0604030504040204" pitchFamily="50" charset="-128"/>
                <a:ea typeface="Meiryo UI" panose="020B0604030504040204" pitchFamily="50" charset="-128"/>
              </a:rPr>
              <a:t>離散的な交通行動 </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交通手段選択など</a:t>
            </a:r>
            <a:r>
              <a:rPr kumimoji="1" lang="en-US" altLang="ja-JP" b="1" dirty="0">
                <a:solidFill>
                  <a:schemeClr val="tx2"/>
                </a:solidFill>
                <a:latin typeface="Meiryo UI" panose="020B0604030504040204" pitchFamily="50" charset="-128"/>
                <a:ea typeface="Meiryo UI" panose="020B0604030504040204" pitchFamily="50" charset="-128"/>
              </a:rPr>
              <a:t>)</a:t>
            </a:r>
            <a:r>
              <a:rPr kumimoji="1" lang="ja-JP" altLang="en-US" b="1" dirty="0">
                <a:solidFill>
                  <a:schemeClr val="tx2"/>
                </a:solidFill>
                <a:latin typeface="Meiryo UI" panose="020B0604030504040204" pitchFamily="50" charset="-128"/>
                <a:ea typeface="Meiryo UI" panose="020B0604030504040204" pitchFamily="50" charset="-128"/>
              </a:rPr>
              <a:t> の選択肢相関を考慮する必要がある場合や，</a:t>
            </a:r>
            <a:endParaRPr kumimoji="1" lang="en-US" altLang="ja-JP" b="1" dirty="0">
              <a:solidFill>
                <a:schemeClr val="tx2"/>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58517E-C7FF-4AEC-8B96-BCB4E7C0FE64}"/>
              </a:ext>
            </a:extLst>
          </p:cNvPr>
          <p:cNvSpPr txBox="1"/>
          <p:nvPr/>
        </p:nvSpPr>
        <p:spPr>
          <a:xfrm>
            <a:off x="1531543" y="1384007"/>
            <a:ext cx="3498072" cy="313932"/>
          </a:xfrm>
          <a:prstGeom prst="rect">
            <a:avLst/>
          </a:prstGeom>
          <a:noFill/>
        </p:spPr>
        <p:txBody>
          <a:bodyPr wrap="non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既存の補正手法の整理から見えた課題</a:t>
            </a:r>
          </a:p>
        </p:txBody>
      </p:sp>
      <p:sp>
        <p:nvSpPr>
          <p:cNvPr id="10" name="テキスト ボックス 9">
            <a:extLst>
              <a:ext uri="{FF2B5EF4-FFF2-40B4-BE49-F238E27FC236}">
                <a16:creationId xmlns:a16="http://schemas.microsoft.com/office/drawing/2014/main" id="{010462FB-915F-45C2-9357-FA0CBE09AF02}"/>
              </a:ext>
            </a:extLst>
          </p:cNvPr>
          <p:cNvSpPr txBox="1"/>
          <p:nvPr/>
        </p:nvSpPr>
        <p:spPr>
          <a:xfrm>
            <a:off x="3070913" y="4696169"/>
            <a:ext cx="8342286" cy="313932"/>
          </a:xfrm>
          <a:prstGeom prst="rect">
            <a:avLst/>
          </a:prstGeom>
          <a:noFill/>
        </p:spPr>
        <p:txBody>
          <a:bodyPr wrap="square" rtlCol="0">
            <a:spAutoFit/>
          </a:bodyPr>
          <a:lstStyle/>
          <a:p>
            <a:pPr>
              <a:lnSpc>
                <a:spcPct val="90000"/>
              </a:lnSpc>
            </a:pPr>
            <a:r>
              <a:rPr kumimoji="1" lang="ja-JP" altLang="en-US" sz="1600" b="1" dirty="0">
                <a:solidFill>
                  <a:schemeClr val="tx2"/>
                </a:solidFill>
                <a:latin typeface="Meiryo UI" panose="020B0604030504040204" pitchFamily="50" charset="-128"/>
                <a:ea typeface="Meiryo UI" panose="020B0604030504040204" pitchFamily="50" charset="-128"/>
              </a:rPr>
              <a:t>→ 想定する交通行動や居住地の自己選択が非常に制限される</a:t>
            </a:r>
          </a:p>
        </p:txBody>
      </p:sp>
      <p:sp>
        <p:nvSpPr>
          <p:cNvPr id="13" name="正方形/長方形 12">
            <a:extLst>
              <a:ext uri="{FF2B5EF4-FFF2-40B4-BE49-F238E27FC236}">
                <a16:creationId xmlns:a16="http://schemas.microsoft.com/office/drawing/2014/main" id="{594B2A89-51F3-4520-B1A8-C68C15A54FB3}"/>
              </a:ext>
            </a:extLst>
          </p:cNvPr>
          <p:cNvSpPr/>
          <p:nvPr/>
        </p:nvSpPr>
        <p:spPr>
          <a:xfrm>
            <a:off x="2916238" y="5591555"/>
            <a:ext cx="8400364" cy="369332"/>
          </a:xfrm>
          <a:prstGeom prst="rect">
            <a:avLst/>
          </a:prstGeom>
        </p:spPr>
        <p:txBody>
          <a:bodyPr wrap="square">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内生変数が</a:t>
            </a:r>
            <a:r>
              <a:rPr kumimoji="1" lang="en-US" altLang="ja-JP" b="1" dirty="0">
                <a:solidFill>
                  <a:schemeClr val="tx2"/>
                </a:solidFill>
                <a:latin typeface="Meiryo UI" panose="020B0604030504040204" pitchFamily="50" charset="-128"/>
                <a:ea typeface="Meiryo UI" panose="020B0604030504040204" pitchFamily="50" charset="-128"/>
              </a:rPr>
              <a:t>2</a:t>
            </a:r>
            <a:r>
              <a:rPr kumimoji="1" lang="ja-JP" altLang="en-US" b="1" dirty="0">
                <a:solidFill>
                  <a:schemeClr val="tx2"/>
                </a:solidFill>
                <a:latin typeface="Meiryo UI" panose="020B0604030504040204" pitchFamily="50" charset="-128"/>
                <a:ea typeface="Meiryo UI" panose="020B0604030504040204" pitchFamily="50" charset="-128"/>
              </a:rPr>
              <a:t>値，また内生変数の数が多い場合に対応可能な方法の開発が不十分</a:t>
            </a:r>
            <a:endParaRPr lang="ja-JP" altLang="en-US" dirty="0">
              <a:solidFill>
                <a:schemeClr val="accent4">
                  <a:lumMod val="50000"/>
                </a:schemeClr>
              </a:solidFill>
            </a:endParaRPr>
          </a:p>
        </p:txBody>
      </p:sp>
      <p:sp>
        <p:nvSpPr>
          <p:cNvPr id="14" name="テキスト ボックス 13">
            <a:extLst>
              <a:ext uri="{FF2B5EF4-FFF2-40B4-BE49-F238E27FC236}">
                <a16:creationId xmlns:a16="http://schemas.microsoft.com/office/drawing/2014/main" id="{BB4D75DD-D8AC-4518-A05B-D1BE1CA36CFF}"/>
              </a:ext>
            </a:extLst>
          </p:cNvPr>
          <p:cNvSpPr txBox="1"/>
          <p:nvPr/>
        </p:nvSpPr>
        <p:spPr>
          <a:xfrm>
            <a:off x="2301941" y="6479456"/>
            <a:ext cx="7593617" cy="258532"/>
          </a:xfrm>
          <a:prstGeom prst="rect">
            <a:avLst/>
          </a:prstGeom>
          <a:noFill/>
        </p:spPr>
        <p:txBody>
          <a:bodyPr wrap="none" rtlCol="0">
            <a:spAutoFit/>
          </a:bodyPr>
          <a:lstStyle/>
          <a:p>
            <a:pPr algn="ctr">
              <a:lnSpc>
                <a:spcPct val="90000"/>
              </a:lnSpc>
            </a:pPr>
            <a:r>
              <a:rPr kumimoji="1" lang="en-US" altLang="ja-JP" sz="1200" b="1" dirty="0">
                <a:solidFill>
                  <a:schemeClr val="bg1"/>
                </a:solidFill>
                <a:latin typeface="Meiryo UI" panose="020B0604030504040204" pitchFamily="50" charset="-128"/>
                <a:ea typeface="Meiryo UI" panose="020B0604030504040204" pitchFamily="50" charset="-128"/>
              </a:rPr>
              <a:t>*Mixed logit + </a:t>
            </a:r>
            <a:r>
              <a:rPr kumimoji="1" lang="ja-JP" altLang="en-US" sz="1200" b="1" dirty="0">
                <a:solidFill>
                  <a:schemeClr val="bg1"/>
                </a:solidFill>
                <a:latin typeface="Meiryo UI" panose="020B0604030504040204" pitchFamily="50" charset="-128"/>
                <a:ea typeface="Meiryo UI" panose="020B0604030504040204" pitchFamily="50" charset="-128"/>
              </a:rPr>
              <a:t>コントロール関数法を組み合わせる方法は，選択肢相関を記述しながら内生性バイアスを補正可能</a:t>
            </a:r>
          </a:p>
        </p:txBody>
      </p:sp>
    </p:spTree>
    <p:extLst>
      <p:ext uri="{BB962C8B-B14F-4D97-AF65-F5344CB8AC3E}">
        <p14:creationId xmlns:p14="http://schemas.microsoft.com/office/powerpoint/2010/main" val="349859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A4997-B36C-4EF5-A7C5-1656165FAF35}"/>
              </a:ext>
            </a:extLst>
          </p:cNvPr>
          <p:cNvSpPr>
            <a:spLocks noGrp="1"/>
          </p:cNvSpPr>
          <p:nvPr>
            <p:ph type="title"/>
          </p:nvPr>
        </p:nvSpPr>
        <p:spPr>
          <a:xfrm>
            <a:off x="1522644" y="891262"/>
            <a:ext cx="9143538" cy="632471"/>
          </a:xfrm>
        </p:spPr>
        <p:txBody>
          <a:bodyPr/>
          <a:lstStyle/>
          <a:p>
            <a:r>
              <a:rPr kumimoji="1" lang="en-US" altLang="ja-JP" dirty="0"/>
              <a:t>(</a:t>
            </a:r>
            <a:r>
              <a:rPr kumimoji="1" lang="ja-JP" altLang="en-US" dirty="0"/>
              <a:t>博論の</a:t>
            </a:r>
            <a:r>
              <a:rPr kumimoji="1" lang="en-US" altLang="ja-JP" dirty="0"/>
              <a:t>) </a:t>
            </a:r>
            <a:r>
              <a:rPr kumimoji="1" lang="ja-JP" altLang="en-US" dirty="0"/>
              <a:t>研究目的</a:t>
            </a:r>
          </a:p>
        </p:txBody>
      </p:sp>
      <p:sp>
        <p:nvSpPr>
          <p:cNvPr id="3" name="コンテンツ プレースホルダー 2">
            <a:extLst>
              <a:ext uri="{FF2B5EF4-FFF2-40B4-BE49-F238E27FC236}">
                <a16:creationId xmlns:a16="http://schemas.microsoft.com/office/drawing/2014/main" id="{55AEB59F-BAD7-4E99-9F50-7501E2FD373A}"/>
              </a:ext>
            </a:extLst>
          </p:cNvPr>
          <p:cNvSpPr>
            <a:spLocks noGrp="1"/>
          </p:cNvSpPr>
          <p:nvPr>
            <p:ph idx="1"/>
          </p:nvPr>
        </p:nvSpPr>
        <p:spPr>
          <a:xfrm>
            <a:off x="1758931" y="1973667"/>
            <a:ext cx="8670963" cy="532413"/>
          </a:xfrm>
          <a:ln w="28575">
            <a:solidFill>
              <a:schemeClr val="accent1">
                <a:lumMod val="75000"/>
              </a:schemeClr>
            </a:solidFill>
          </a:ln>
        </p:spPr>
        <p:txBody>
          <a:bodyPr>
            <a:normAutofit fontScale="92500"/>
          </a:bodyPr>
          <a:lstStyle/>
          <a:p>
            <a:pPr marL="0" indent="0" algn="ctr">
              <a:lnSpc>
                <a:spcPct val="120000"/>
              </a:lnSpc>
              <a:buNone/>
            </a:pPr>
            <a:r>
              <a:rPr kumimoji="1" lang="ja-JP" altLang="en-US" sz="1600" dirty="0"/>
              <a:t>居住地選択と交通行動の間に生じる内生性に対処するサンプルセレクションモデルと操作変数モデル</a:t>
            </a:r>
            <a:r>
              <a:rPr kumimoji="1" lang="en-US" altLang="ja-JP" sz="1600" baseline="30000" dirty="0"/>
              <a:t>*</a:t>
            </a:r>
            <a:r>
              <a:rPr kumimoji="1" lang="ja-JP" altLang="en-US" sz="1600" dirty="0"/>
              <a:t>を拡張</a:t>
            </a:r>
            <a:endParaRPr kumimoji="1" lang="en-US" altLang="ja-JP" sz="1600" dirty="0"/>
          </a:p>
        </p:txBody>
      </p:sp>
      <p:sp>
        <p:nvSpPr>
          <p:cNvPr id="5" name="スライド番号プレースホルダー 4">
            <a:extLst>
              <a:ext uri="{FF2B5EF4-FFF2-40B4-BE49-F238E27FC236}">
                <a16:creationId xmlns:a16="http://schemas.microsoft.com/office/drawing/2014/main" id="{2D1D4B1F-9D9A-4BBD-933F-802A7E465488}"/>
              </a:ext>
            </a:extLst>
          </p:cNvPr>
          <p:cNvSpPr>
            <a:spLocks noGrp="1"/>
          </p:cNvSpPr>
          <p:nvPr>
            <p:ph type="sldNum" sz="quarter" idx="12"/>
          </p:nvPr>
        </p:nvSpPr>
        <p:spPr/>
        <p:txBody>
          <a:bodyPr/>
          <a:lstStyle/>
          <a:p>
            <a:pPr rtl="0"/>
            <a:fld id="{DF28FB93-0A08-4E7D-8E63-9EFA29F1E093}" type="slidenum">
              <a:rPr lang="en-US" altLang="ja-JP" noProof="0" smtClean="0"/>
              <a:pPr rtl="0"/>
              <a:t>12</a:t>
            </a:fld>
            <a:endParaRPr lang="ja-JP" altLang="en-US" noProof="0"/>
          </a:p>
        </p:txBody>
      </p:sp>
      <p:sp>
        <p:nvSpPr>
          <p:cNvPr id="7" name="テキスト ボックス 6">
            <a:extLst>
              <a:ext uri="{FF2B5EF4-FFF2-40B4-BE49-F238E27FC236}">
                <a16:creationId xmlns:a16="http://schemas.microsoft.com/office/drawing/2014/main" id="{0CD40997-D23A-4394-B75F-BBB7B6EEF50B}"/>
              </a:ext>
            </a:extLst>
          </p:cNvPr>
          <p:cNvSpPr txBox="1"/>
          <p:nvPr/>
        </p:nvSpPr>
        <p:spPr>
          <a:xfrm>
            <a:off x="3358108" y="4068605"/>
            <a:ext cx="7992888" cy="338554"/>
          </a:xfrm>
          <a:prstGeom prst="rect">
            <a:avLst/>
          </a:prstGeom>
          <a:noFill/>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３章：２値の交通行動を扱うサンプルセレクションモデル</a:t>
            </a:r>
            <a:endParaRPr lang="ja-JP" altLang="en-US"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E1498A6-C2FD-49D0-AE5D-955B6D5F9EBC}"/>
              </a:ext>
            </a:extLst>
          </p:cNvPr>
          <p:cNvSpPr txBox="1"/>
          <p:nvPr/>
        </p:nvSpPr>
        <p:spPr>
          <a:xfrm>
            <a:off x="3358108" y="4472592"/>
            <a:ext cx="7489572" cy="338554"/>
          </a:xfrm>
          <a:prstGeom prst="rect">
            <a:avLst/>
          </a:prstGeom>
          <a:noFill/>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４章：多項型の居住地自己選択を扱うサンプルセレクションモデル</a:t>
            </a:r>
            <a:endParaRPr lang="ja-JP" altLang="en-US" sz="16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15C0036-CB60-4DA4-8CF8-8BC998A5BCE6}"/>
              </a:ext>
            </a:extLst>
          </p:cNvPr>
          <p:cNvSpPr txBox="1"/>
          <p:nvPr/>
        </p:nvSpPr>
        <p:spPr>
          <a:xfrm>
            <a:off x="3358108" y="4896752"/>
            <a:ext cx="6552728" cy="338554"/>
          </a:xfrm>
          <a:prstGeom prst="rect">
            <a:avLst/>
          </a:prstGeom>
          <a:noFill/>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５章：選択肢相関を記述する多項型の操作変数モデル</a:t>
            </a:r>
            <a:r>
              <a:rPr kumimoji="1" lang="en-US" altLang="ja-JP" sz="1600" b="1" baseline="300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の提案</a:t>
            </a:r>
            <a:endParaRPr lang="ja-JP" altLang="en-US" sz="16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52DF0A56-1012-4E6D-BB2D-ED7C4F7A0527}"/>
              </a:ext>
            </a:extLst>
          </p:cNvPr>
          <p:cNvSpPr/>
          <p:nvPr/>
        </p:nvSpPr>
        <p:spPr>
          <a:xfrm>
            <a:off x="3390810" y="2960442"/>
            <a:ext cx="5544616" cy="338554"/>
          </a:xfrm>
          <a:prstGeom prst="rect">
            <a:avLst/>
          </a:prstGeom>
        </p:spPr>
        <p:txBody>
          <a:bodyPr wrap="square" anchor="ctr">
            <a:spAutoFit/>
          </a:bodyPr>
          <a:lstStyle/>
          <a:p>
            <a:r>
              <a:rPr kumimoji="1" lang="ja-JP" altLang="en-US" sz="1600" b="1" dirty="0">
                <a:latin typeface="Meiryo UI" panose="020B0604030504040204" pitchFamily="50" charset="-128"/>
                <a:ea typeface="Meiryo UI" panose="020B0604030504040204" pitchFamily="50" charset="-128"/>
              </a:rPr>
              <a:t>２章：既存のサンプルセレクションモデルと操作変数モデル</a:t>
            </a:r>
            <a:endParaRPr lang="ja-JP" altLang="en-US" sz="1600" dirty="0"/>
          </a:p>
        </p:txBody>
      </p:sp>
      <p:sp>
        <p:nvSpPr>
          <p:cNvPr id="6" name="正方形/長方形 5">
            <a:extLst>
              <a:ext uri="{FF2B5EF4-FFF2-40B4-BE49-F238E27FC236}">
                <a16:creationId xmlns:a16="http://schemas.microsoft.com/office/drawing/2014/main" id="{3E60D634-3A36-40BB-84C5-645545BB7E28}"/>
              </a:ext>
            </a:extLst>
          </p:cNvPr>
          <p:cNvSpPr/>
          <p:nvPr/>
        </p:nvSpPr>
        <p:spPr>
          <a:xfrm>
            <a:off x="3790156" y="3310317"/>
            <a:ext cx="4342856" cy="338554"/>
          </a:xfrm>
          <a:prstGeom prst="rect">
            <a:avLst/>
          </a:prstGeom>
        </p:spPr>
        <p:txBody>
          <a:bodyPr wrap="none">
            <a:spAutoFit/>
          </a:bodyPr>
          <a:lstStyle/>
          <a:p>
            <a:r>
              <a:rPr kumimoji="1" lang="ja-JP" altLang="en-US" sz="1600" b="1" dirty="0">
                <a:latin typeface="Meiryo UI" panose="020B0604030504040204" pitchFamily="50" charset="-128"/>
                <a:ea typeface="Meiryo UI" panose="020B0604030504040204" pitchFamily="50" charset="-128"/>
              </a:rPr>
              <a:t>：パラメータの識別問題に対するベイズアプローチ</a:t>
            </a:r>
            <a:endParaRPr lang="ja-JP" altLang="en-US" sz="1600" dirty="0"/>
          </a:p>
        </p:txBody>
      </p:sp>
      <p:sp>
        <p:nvSpPr>
          <p:cNvPr id="10" name="テキスト ボックス 9">
            <a:extLst>
              <a:ext uri="{FF2B5EF4-FFF2-40B4-BE49-F238E27FC236}">
                <a16:creationId xmlns:a16="http://schemas.microsoft.com/office/drawing/2014/main" id="{81A1A21B-4ED7-44D7-8491-965786433256}"/>
              </a:ext>
            </a:extLst>
          </p:cNvPr>
          <p:cNvSpPr txBox="1"/>
          <p:nvPr/>
        </p:nvSpPr>
        <p:spPr>
          <a:xfrm>
            <a:off x="6814492" y="6525344"/>
            <a:ext cx="4902304" cy="258532"/>
          </a:xfrm>
          <a:prstGeom prst="rect">
            <a:avLst/>
          </a:prstGeom>
          <a:noFill/>
        </p:spPr>
        <p:txBody>
          <a:bodyPr wrap="none" rtlCol="0">
            <a:spAutoFit/>
          </a:bodyPr>
          <a:lstStyle/>
          <a:p>
            <a:pPr algn="ctr">
              <a:lnSpc>
                <a:spcPct val="90000"/>
              </a:lnSpc>
            </a:pPr>
            <a:r>
              <a:rPr kumimoji="1" lang="en-US" altLang="ja-JP" sz="1200" b="1" dirty="0">
                <a:solidFill>
                  <a:schemeClr val="bg1"/>
                </a:solidFill>
                <a:latin typeface="Meiryo UI" panose="020B0604030504040204" pitchFamily="50" charset="-128"/>
                <a:ea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rPr>
              <a:t>操作変数モデル</a:t>
            </a:r>
            <a:r>
              <a:rPr kumimoji="1" lang="en-US" altLang="ja-JP" sz="1200" b="1" dirty="0">
                <a:solidFill>
                  <a:schemeClr val="bg1"/>
                </a:solidFill>
                <a:latin typeface="Meiryo UI" panose="020B0604030504040204" pitchFamily="50" charset="-128"/>
                <a:ea typeface="Meiryo UI" panose="020B0604030504040204" pitchFamily="50" charset="-128"/>
              </a:rPr>
              <a:t>: </a:t>
            </a:r>
            <a:r>
              <a:rPr kumimoji="1" lang="ja-JP" altLang="en-US" sz="1200" b="1" dirty="0">
                <a:solidFill>
                  <a:schemeClr val="bg1"/>
                </a:solidFill>
                <a:latin typeface="Meiryo UI" panose="020B0604030504040204" pitchFamily="50" charset="-128"/>
                <a:ea typeface="Meiryo UI" panose="020B0604030504040204" pitchFamily="50" charset="-128"/>
              </a:rPr>
              <a:t>プロビットモデルの構造に操作変数を組み込んだモデル</a:t>
            </a:r>
          </a:p>
        </p:txBody>
      </p:sp>
      <p:sp>
        <p:nvSpPr>
          <p:cNvPr id="11" name="正方形/長方形 10">
            <a:extLst>
              <a:ext uri="{FF2B5EF4-FFF2-40B4-BE49-F238E27FC236}">
                <a16:creationId xmlns:a16="http://schemas.microsoft.com/office/drawing/2014/main" id="{6257DFFC-2F28-448B-AC01-C0AB43312129}"/>
              </a:ext>
            </a:extLst>
          </p:cNvPr>
          <p:cNvSpPr/>
          <p:nvPr/>
        </p:nvSpPr>
        <p:spPr>
          <a:xfrm>
            <a:off x="3142084" y="3949959"/>
            <a:ext cx="5904656" cy="914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2" name="テキスト ボックス 11">
            <a:extLst>
              <a:ext uri="{FF2B5EF4-FFF2-40B4-BE49-F238E27FC236}">
                <a16:creationId xmlns:a16="http://schemas.microsoft.com/office/drawing/2014/main" id="{96A55AB7-8A57-4421-A0A7-0F56FB108DD3}"/>
              </a:ext>
            </a:extLst>
          </p:cNvPr>
          <p:cNvSpPr txBox="1"/>
          <p:nvPr/>
        </p:nvSpPr>
        <p:spPr>
          <a:xfrm>
            <a:off x="2639382" y="3600084"/>
            <a:ext cx="1005403"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発表内容</a:t>
            </a:r>
          </a:p>
        </p:txBody>
      </p:sp>
    </p:spTree>
    <p:extLst>
      <p:ext uri="{BB962C8B-B14F-4D97-AF65-F5344CB8AC3E}">
        <p14:creationId xmlns:p14="http://schemas.microsoft.com/office/powerpoint/2010/main" val="93409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5A02C-E73D-4010-BCC5-0799064B4A97}"/>
              </a:ext>
            </a:extLst>
          </p:cNvPr>
          <p:cNvSpPr>
            <a:spLocks noGrp="1"/>
          </p:cNvSpPr>
          <p:nvPr>
            <p:ph type="title"/>
          </p:nvPr>
        </p:nvSpPr>
        <p:spPr>
          <a:xfrm>
            <a:off x="1522644" y="622930"/>
            <a:ext cx="9143538" cy="1224136"/>
          </a:xfrm>
        </p:spPr>
        <p:txBody>
          <a:bodyPr>
            <a:normAutofit/>
          </a:bodyPr>
          <a:lstStyle/>
          <a:p>
            <a:r>
              <a:rPr lang="ja-JP" altLang="en-US" sz="2400" dirty="0"/>
              <a:t>既存のサンプルセレクションモデルと提案モデルの関係</a:t>
            </a:r>
            <a:endParaRPr kumimoji="1" lang="ja-JP" altLang="en-US" sz="2400" dirty="0"/>
          </a:p>
        </p:txBody>
      </p:sp>
      <p:sp>
        <p:nvSpPr>
          <p:cNvPr id="4" name="スライド番号プレースホルダー 3">
            <a:extLst>
              <a:ext uri="{FF2B5EF4-FFF2-40B4-BE49-F238E27FC236}">
                <a16:creationId xmlns:a16="http://schemas.microsoft.com/office/drawing/2014/main" id="{9F72E005-6D6D-411B-AE85-6027140383EA}"/>
              </a:ext>
            </a:extLst>
          </p:cNvPr>
          <p:cNvSpPr>
            <a:spLocks noGrp="1"/>
          </p:cNvSpPr>
          <p:nvPr>
            <p:ph type="sldNum" sz="quarter" idx="12"/>
          </p:nvPr>
        </p:nvSpPr>
        <p:spPr/>
        <p:txBody>
          <a:bodyPr/>
          <a:lstStyle/>
          <a:p>
            <a:fld id="{DF28FB93-0A08-4E7D-8E63-9EFA29F1E093}" type="slidenum">
              <a:rPr lang="en-US" altLang="ja-JP" smtClean="0"/>
              <a:pPr/>
              <a:t>13</a:t>
            </a:fld>
            <a:endParaRPr lang="ja-JP" altLang="en-US"/>
          </a:p>
        </p:txBody>
      </p:sp>
      <p:graphicFrame>
        <p:nvGraphicFramePr>
          <p:cNvPr id="5" name="表 4">
            <a:extLst>
              <a:ext uri="{FF2B5EF4-FFF2-40B4-BE49-F238E27FC236}">
                <a16:creationId xmlns:a16="http://schemas.microsoft.com/office/drawing/2014/main" id="{1572D9C6-858F-4CFC-BD24-83B29BC36C76}"/>
              </a:ext>
            </a:extLst>
          </p:cNvPr>
          <p:cNvGraphicFramePr>
            <a:graphicFrameLocks noGrp="1"/>
          </p:cNvGraphicFramePr>
          <p:nvPr/>
        </p:nvGraphicFramePr>
        <p:xfrm>
          <a:off x="3275131" y="2384936"/>
          <a:ext cx="5638562" cy="1656080"/>
        </p:xfrm>
        <a:graphic>
          <a:graphicData uri="http://schemas.openxmlformats.org/drawingml/2006/table">
            <a:tbl>
              <a:tblPr firstRow="1" bandRow="1">
                <a:tableStyleId>{5C22544A-7EE6-4342-B048-85BDC9FD1C3A}</a:tableStyleId>
              </a:tblPr>
              <a:tblGrid>
                <a:gridCol w="1628918">
                  <a:extLst>
                    <a:ext uri="{9D8B030D-6E8A-4147-A177-3AD203B41FA5}">
                      <a16:colId xmlns:a16="http://schemas.microsoft.com/office/drawing/2014/main" val="1221144977"/>
                    </a:ext>
                  </a:extLst>
                </a:gridCol>
                <a:gridCol w="2004822">
                  <a:extLst>
                    <a:ext uri="{9D8B030D-6E8A-4147-A177-3AD203B41FA5}">
                      <a16:colId xmlns:a16="http://schemas.microsoft.com/office/drawing/2014/main" val="1894924641"/>
                    </a:ext>
                  </a:extLst>
                </a:gridCol>
                <a:gridCol w="2004822">
                  <a:extLst>
                    <a:ext uri="{9D8B030D-6E8A-4147-A177-3AD203B41FA5}">
                      <a16:colId xmlns:a16="http://schemas.microsoft.com/office/drawing/2014/main" val="1247256857"/>
                    </a:ext>
                  </a:extLst>
                </a:gridCol>
              </a:tblGrid>
              <a:tr h="370840">
                <a:tc>
                  <a:txBody>
                    <a:bodyP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a:t>
                      </a:r>
                      <a:r>
                        <a:rPr kumimoji="1" lang="ja-JP" altLang="en-US" sz="1800" b="1" dirty="0">
                          <a:solidFill>
                            <a:schemeClr val="tx1"/>
                          </a:solidFill>
                          <a:latin typeface="Meiryo UI" panose="020B0604030504040204" pitchFamily="50" charset="-128"/>
                          <a:ea typeface="Meiryo UI" panose="020B0604030504040204" pitchFamily="50" charset="-128"/>
                        </a:rPr>
                        <a:t>項選択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多項選択</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41281"/>
                  </a:ext>
                </a:extLst>
              </a:tr>
              <a:tr h="370840">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連続選択</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既存手法</a:t>
                      </a:r>
                      <a:r>
                        <a:rPr kumimoji="1" lang="ja-JP" altLang="en-US" sz="1800" b="1" baseline="30000"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a:t>
                      </a:r>
                      <a:r>
                        <a:rPr kumimoji="1" lang="ja-JP" altLang="en-US" sz="1800" b="1" dirty="0">
                          <a:solidFill>
                            <a:schemeClr val="tx1"/>
                          </a:solidFill>
                          <a:latin typeface="Meiryo UI" panose="020B0604030504040204" pitchFamily="50" charset="-128"/>
                          <a:ea typeface="Meiryo UI" panose="020B0604030504040204" pitchFamily="50" charset="-128"/>
                        </a:rPr>
                        <a:t>章</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16982049"/>
                  </a:ext>
                </a:extLst>
              </a:tr>
              <a:tr h="370840">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a:t>
                      </a:r>
                      <a:r>
                        <a:rPr kumimoji="1" lang="ja-JP" altLang="en-US" sz="1800" b="1" dirty="0">
                          <a:solidFill>
                            <a:schemeClr val="tx1"/>
                          </a:solidFill>
                          <a:latin typeface="Meiryo UI" panose="020B0604030504040204" pitchFamily="50" charset="-128"/>
                          <a:ea typeface="Meiryo UI" panose="020B0604030504040204" pitchFamily="50" charset="-128"/>
                        </a:rPr>
                        <a:t>項選択</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4</a:t>
                      </a:r>
                      <a:r>
                        <a:rPr kumimoji="1" lang="ja-JP" altLang="en-US" sz="1800" b="1" dirty="0">
                          <a:solidFill>
                            <a:schemeClr val="tx1"/>
                          </a:solidFill>
                          <a:latin typeface="Meiryo UI" panose="020B0604030504040204" pitchFamily="50" charset="-128"/>
                          <a:ea typeface="Meiryo UI" panose="020B0604030504040204" pitchFamily="50" charset="-128"/>
                        </a:rPr>
                        <a:t>章</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60293982"/>
                  </a:ext>
                </a:extLst>
              </a:tr>
              <a:tr h="370840">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多項選択</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02190725"/>
                  </a:ext>
                </a:extLst>
              </a:tr>
            </a:tbl>
          </a:graphicData>
        </a:graphic>
      </p:graphicFrame>
      <p:sp>
        <p:nvSpPr>
          <p:cNvPr id="6" name="テキスト ボックス 5">
            <a:extLst>
              <a:ext uri="{FF2B5EF4-FFF2-40B4-BE49-F238E27FC236}">
                <a16:creationId xmlns:a16="http://schemas.microsoft.com/office/drawing/2014/main" id="{A33BCE8C-1A90-4633-98CC-4F255C6B8FB9}"/>
              </a:ext>
            </a:extLst>
          </p:cNvPr>
          <p:cNvSpPr txBox="1"/>
          <p:nvPr/>
        </p:nvSpPr>
        <p:spPr>
          <a:xfrm>
            <a:off x="5109709" y="1944665"/>
            <a:ext cx="1969407" cy="369332"/>
          </a:xfrm>
          <a:prstGeom prst="rect">
            <a:avLst/>
          </a:prstGeom>
          <a:solidFill>
            <a:schemeClr val="bg1"/>
          </a:solid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居住地選択</a:t>
            </a:r>
          </a:p>
        </p:txBody>
      </p:sp>
      <p:sp>
        <p:nvSpPr>
          <p:cNvPr id="7" name="テキスト ボックス 6">
            <a:extLst>
              <a:ext uri="{FF2B5EF4-FFF2-40B4-BE49-F238E27FC236}">
                <a16:creationId xmlns:a16="http://schemas.microsoft.com/office/drawing/2014/main" id="{5EF9D30E-C6F7-45D8-8B66-462A68ABA16D}"/>
              </a:ext>
            </a:extLst>
          </p:cNvPr>
          <p:cNvSpPr txBox="1"/>
          <p:nvPr/>
        </p:nvSpPr>
        <p:spPr>
          <a:xfrm>
            <a:off x="1989956" y="3042160"/>
            <a:ext cx="1107997" cy="341632"/>
          </a:xfrm>
          <a:prstGeom prst="rect">
            <a:avLst/>
          </a:prstGeom>
          <a:noFill/>
        </p:spPr>
        <p:txBody>
          <a:bodyPr wrap="none" rtlCol="0">
            <a:spAutoFit/>
          </a:bodyPr>
          <a:lstStyle/>
          <a:p>
            <a:pPr algn="ctr">
              <a:lnSpc>
                <a:spcPct val="90000"/>
              </a:lnSpc>
            </a:pPr>
            <a:r>
              <a:rPr kumimoji="1" lang="ja-JP" altLang="en-US" b="1" dirty="0">
                <a:latin typeface="Meiryo UI" panose="020B0604030504040204" pitchFamily="50" charset="-128"/>
                <a:ea typeface="Meiryo UI" panose="020B0604030504040204" pitchFamily="50" charset="-128"/>
              </a:rPr>
              <a:t>交通行動</a:t>
            </a:r>
          </a:p>
        </p:txBody>
      </p:sp>
      <p:sp>
        <p:nvSpPr>
          <p:cNvPr id="9" name="正方形/長方形 8">
            <a:extLst>
              <a:ext uri="{FF2B5EF4-FFF2-40B4-BE49-F238E27FC236}">
                <a16:creationId xmlns:a16="http://schemas.microsoft.com/office/drawing/2014/main" id="{CF6BDC21-08F0-4D23-9B46-69DA29EB4579}"/>
              </a:ext>
            </a:extLst>
          </p:cNvPr>
          <p:cNvSpPr/>
          <p:nvPr/>
        </p:nvSpPr>
        <p:spPr>
          <a:xfrm>
            <a:off x="1773933" y="4384278"/>
            <a:ext cx="8640960" cy="523220"/>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Heckman</a:t>
            </a:r>
            <a:r>
              <a:rPr kumimoji="1" lang="ja-JP" altLang="en-US" sz="1400" b="1" dirty="0">
                <a:latin typeface="Meiryo UI" panose="020B0604030504040204" pitchFamily="50" charset="-128"/>
                <a:ea typeface="Meiryo UI" panose="020B0604030504040204" pitchFamily="50" charset="-128"/>
              </a:rPr>
              <a:t>が提案したサンプルセレクションモデル </a:t>
            </a:r>
            <a:r>
              <a:rPr kumimoji="1" lang="en-US" altLang="ja-JP" sz="1400" b="1" dirty="0">
                <a:latin typeface="Meiryo UI" panose="020B0604030504040204" pitchFamily="50" charset="-128"/>
                <a:ea typeface="Meiryo UI" panose="020B0604030504040204" pitchFamily="50" charset="-128"/>
              </a:rPr>
              <a:t>(Heckman, 1979; Heckman et al., 2001; 2003) </a:t>
            </a:r>
            <a:r>
              <a:rPr kumimoji="1" lang="ja-JP" altLang="en-US" sz="1400" b="1" dirty="0">
                <a:latin typeface="Meiryo UI" panose="020B0604030504040204" pitchFamily="50" charset="-128"/>
                <a:ea typeface="Meiryo UI" panose="020B0604030504040204" pitchFamily="50" charset="-128"/>
              </a:rPr>
              <a:t>が居住地選択ー交通行動間の内生性に対処するために適用されている</a:t>
            </a:r>
          </a:p>
        </p:txBody>
      </p:sp>
      <p:sp>
        <p:nvSpPr>
          <p:cNvPr id="3" name="正方形/長方形 2">
            <a:extLst>
              <a:ext uri="{FF2B5EF4-FFF2-40B4-BE49-F238E27FC236}">
                <a16:creationId xmlns:a16="http://schemas.microsoft.com/office/drawing/2014/main" id="{963E0512-0A7E-4EFE-B518-CC421AA18C7F}"/>
              </a:ext>
            </a:extLst>
          </p:cNvPr>
          <p:cNvSpPr/>
          <p:nvPr/>
        </p:nvSpPr>
        <p:spPr>
          <a:xfrm>
            <a:off x="1989956" y="5733256"/>
            <a:ext cx="8208912" cy="461665"/>
          </a:xfrm>
          <a:prstGeom prst="rect">
            <a:avLst/>
          </a:prstGeom>
        </p:spPr>
        <p:txBody>
          <a:bodyPr wrap="square">
            <a:spAutoFit/>
          </a:bodyPr>
          <a:lstStyle/>
          <a:p>
            <a:r>
              <a:rPr lang="en-US" altLang="ja-JP" sz="1200" b="1" dirty="0" err="1">
                <a:latin typeface="Times New Roman" panose="02020603050405020304" pitchFamily="18" charset="0"/>
                <a:cs typeface="Times New Roman" panose="02020603050405020304" pitchFamily="18" charset="0"/>
              </a:rPr>
              <a:t>Mokhtarian</a:t>
            </a:r>
            <a:r>
              <a:rPr lang="en-US" altLang="ja-JP" sz="1200" b="1" dirty="0">
                <a:latin typeface="Times New Roman" panose="02020603050405020304" pitchFamily="18" charset="0"/>
                <a:cs typeface="Times New Roman" panose="02020603050405020304" pitchFamily="18" charset="0"/>
              </a:rPr>
              <a:t>, P.L., Van </a:t>
            </a:r>
            <a:r>
              <a:rPr lang="en-US" altLang="ja-JP" sz="1200" b="1" dirty="0" err="1">
                <a:latin typeface="Times New Roman" panose="02020603050405020304" pitchFamily="18" charset="0"/>
                <a:cs typeface="Times New Roman" panose="02020603050405020304" pitchFamily="18" charset="0"/>
              </a:rPr>
              <a:t>Herick</a:t>
            </a:r>
            <a:r>
              <a:rPr lang="en-US" altLang="ja-JP" sz="1200" b="1" dirty="0">
                <a:latin typeface="Times New Roman" panose="02020603050405020304" pitchFamily="18" charset="0"/>
                <a:cs typeface="Times New Roman" panose="02020603050405020304" pitchFamily="18" charset="0"/>
              </a:rPr>
              <a:t>, D., 2016. Viewpoint: Quantifying residential self-selection effects: A review of methods and findings from applications of propensity score and sample selection approaches. Journal of Transport and Land Use 9, 9–28.</a:t>
            </a:r>
            <a:endParaRPr lang="ja-JP" altLang="en-US" sz="1200" b="1" dirty="0">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679C81CC-4EE4-4264-A783-E0FDC86284EB}"/>
              </a:ext>
            </a:extLst>
          </p:cNvPr>
          <p:cNvSpPr/>
          <p:nvPr/>
        </p:nvSpPr>
        <p:spPr>
          <a:xfrm>
            <a:off x="1989956" y="5116756"/>
            <a:ext cx="8100899" cy="461665"/>
          </a:xfrm>
          <a:prstGeom prst="rect">
            <a:avLst/>
          </a:prstGeom>
        </p:spPr>
        <p:txBody>
          <a:bodyPr wrap="square">
            <a:spAutoFit/>
          </a:bodyPr>
          <a:lstStyle/>
          <a:p>
            <a:r>
              <a:rPr lang="en-US" altLang="ja-JP" sz="1200" b="1" dirty="0">
                <a:latin typeface="Times New Roman" panose="02020603050405020304" pitchFamily="18" charset="0"/>
                <a:cs typeface="Times New Roman" panose="02020603050405020304" pitchFamily="18" charset="0"/>
              </a:rPr>
              <a:t>Zhou, B., </a:t>
            </a:r>
            <a:r>
              <a:rPr lang="en-US" altLang="ja-JP" sz="1200" b="1" dirty="0" err="1">
                <a:latin typeface="Times New Roman" panose="02020603050405020304" pitchFamily="18" charset="0"/>
                <a:cs typeface="Times New Roman" panose="02020603050405020304" pitchFamily="18" charset="0"/>
              </a:rPr>
              <a:t>Kockelman</a:t>
            </a:r>
            <a:r>
              <a:rPr lang="en-US" altLang="ja-JP" sz="1200" b="1" dirty="0">
                <a:latin typeface="Times New Roman" panose="02020603050405020304" pitchFamily="18" charset="0"/>
                <a:cs typeface="Times New Roman" panose="02020603050405020304" pitchFamily="18" charset="0"/>
              </a:rPr>
              <a:t>, K.M., 2008. Self-selection in home choice: use of treatment effects in evaluating relationship between built environment and travel behavior. Transportation Research Record 2077, 54–61.</a:t>
            </a:r>
            <a:endParaRPr lang="ja-JP"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91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C079060B-CE7C-47CC-9B1B-75ACD42FA34F}"/>
              </a:ext>
            </a:extLst>
          </p:cNvPr>
          <p:cNvSpPr/>
          <p:nvPr/>
        </p:nvSpPr>
        <p:spPr>
          <a:xfrm>
            <a:off x="9724771" y="2284810"/>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3" name="四角形: 角を丸くする 22">
            <a:extLst>
              <a:ext uri="{FF2B5EF4-FFF2-40B4-BE49-F238E27FC236}">
                <a16:creationId xmlns:a16="http://schemas.microsoft.com/office/drawing/2014/main" id="{97D8CF55-18D4-4A07-B2C5-E3ACF24BE41C}"/>
              </a:ext>
            </a:extLst>
          </p:cNvPr>
          <p:cNvSpPr/>
          <p:nvPr/>
        </p:nvSpPr>
        <p:spPr>
          <a:xfrm>
            <a:off x="7326224" y="2267622"/>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70" name="直線矢印コネクタ 69">
            <a:extLst>
              <a:ext uri="{FF2B5EF4-FFF2-40B4-BE49-F238E27FC236}">
                <a16:creationId xmlns:a16="http://schemas.microsoft.com/office/drawing/2014/main" id="{2CD39CF3-E63E-4054-94D4-C768493E5814}"/>
              </a:ext>
            </a:extLst>
          </p:cNvPr>
          <p:cNvCxnSpPr>
            <a:cxnSpLocks/>
          </p:cNvCxnSpPr>
          <p:nvPr/>
        </p:nvCxnSpPr>
        <p:spPr>
          <a:xfrm>
            <a:off x="1968406" y="2345361"/>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B9F40A04-7F30-4EF9-A552-AF87C9EF5DAF}"/>
              </a:ext>
            </a:extLst>
          </p:cNvPr>
          <p:cNvSpPr/>
          <p:nvPr/>
        </p:nvSpPr>
        <p:spPr>
          <a:xfrm>
            <a:off x="2573798" y="2952899"/>
            <a:ext cx="2587769"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6348AE7E-35E3-4B38-91CC-D358B2D21921}"/>
              </a:ext>
            </a:extLst>
          </p:cNvPr>
          <p:cNvSpPr>
            <a:spLocks noGrp="1"/>
          </p:cNvSpPr>
          <p:nvPr>
            <p:ph type="title"/>
          </p:nvPr>
        </p:nvSpPr>
        <p:spPr>
          <a:xfrm>
            <a:off x="1522644" y="464785"/>
            <a:ext cx="9143538" cy="510820"/>
          </a:xfrm>
        </p:spPr>
        <p:txBody>
          <a:bodyPr>
            <a:normAutofit fontScale="90000"/>
          </a:bodyPr>
          <a:lstStyle/>
          <a:p>
            <a:pPr>
              <a:lnSpc>
                <a:spcPct val="150000"/>
              </a:lnSpc>
            </a:pPr>
            <a:r>
              <a:rPr kumimoji="1" lang="ja-JP" altLang="en-US" sz="2800" dirty="0"/>
              <a:t>サンプルセレクションモデルのアプローチ</a:t>
            </a:r>
          </a:p>
        </p:txBody>
      </p:sp>
      <p:sp>
        <p:nvSpPr>
          <p:cNvPr id="4" name="スライド番号プレースホルダー 3">
            <a:extLst>
              <a:ext uri="{FF2B5EF4-FFF2-40B4-BE49-F238E27FC236}">
                <a16:creationId xmlns:a16="http://schemas.microsoft.com/office/drawing/2014/main" id="{34B7F365-0740-45AD-B2AF-04DB2FB10C95}"/>
              </a:ext>
            </a:extLst>
          </p:cNvPr>
          <p:cNvSpPr>
            <a:spLocks noGrp="1"/>
          </p:cNvSpPr>
          <p:nvPr>
            <p:ph type="sldNum" sz="quarter" idx="12"/>
          </p:nvPr>
        </p:nvSpPr>
        <p:spPr/>
        <p:txBody>
          <a:bodyPr/>
          <a:lstStyle/>
          <a:p>
            <a:fld id="{DF28FB93-0A08-4E7D-8E63-9EFA29F1E093}" type="slidenum">
              <a:rPr lang="en-US" altLang="ja-JP" smtClean="0"/>
              <a:pPr/>
              <a:t>14</a:t>
            </a:fld>
            <a:endParaRPr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9E37326-6337-4283-8665-980CA1D93184}"/>
                  </a:ext>
                </a:extLst>
              </p:cNvPr>
              <p:cNvSpPr/>
              <p:nvPr/>
            </p:nvSpPr>
            <p:spPr>
              <a:xfrm>
                <a:off x="1652487" y="4240000"/>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6" name="正方形/長方形 5">
                <a:extLst>
                  <a:ext uri="{FF2B5EF4-FFF2-40B4-BE49-F238E27FC236}">
                    <a16:creationId xmlns:a16="http://schemas.microsoft.com/office/drawing/2014/main" id="{19E37326-6337-4283-8665-980CA1D93184}"/>
                  </a:ext>
                </a:extLst>
              </p:cNvPr>
              <p:cNvSpPr>
                <a:spLocks noRot="1" noChangeAspect="1" noMove="1" noResize="1" noEditPoints="1" noAdjustHandles="1" noChangeArrowheads="1" noChangeShapeType="1" noTextEdit="1"/>
              </p:cNvSpPr>
              <p:nvPr/>
            </p:nvSpPr>
            <p:spPr>
              <a:xfrm>
                <a:off x="1652487" y="4240000"/>
                <a:ext cx="631840" cy="461665"/>
              </a:xfrm>
              <a:prstGeom prst="rect">
                <a:avLst/>
              </a:prstGeom>
              <a:blipFill>
                <a:blip r:embed="rId2"/>
                <a:stretch>
                  <a:fillRect b="-389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13A21FE-4AC8-41E8-84C3-2707CB0AD474}"/>
                  </a:ext>
                </a:extLst>
              </p:cNvPr>
              <p:cNvSpPr/>
              <p:nvPr/>
            </p:nvSpPr>
            <p:spPr>
              <a:xfrm>
                <a:off x="1643670" y="1838313"/>
                <a:ext cx="630237"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1" name="正方形/長方形 20">
                <a:extLst>
                  <a:ext uri="{FF2B5EF4-FFF2-40B4-BE49-F238E27FC236}">
                    <a16:creationId xmlns:a16="http://schemas.microsoft.com/office/drawing/2014/main" id="{413A21FE-4AC8-41E8-84C3-2707CB0AD474}"/>
                  </a:ext>
                </a:extLst>
              </p:cNvPr>
              <p:cNvSpPr>
                <a:spLocks noRot="1" noChangeAspect="1" noMove="1" noResize="1" noEditPoints="1" noAdjustHandles="1" noChangeArrowheads="1" noChangeShapeType="1" noTextEdit="1"/>
              </p:cNvSpPr>
              <p:nvPr/>
            </p:nvSpPr>
            <p:spPr>
              <a:xfrm>
                <a:off x="1643670" y="1838313"/>
                <a:ext cx="630237" cy="461665"/>
              </a:xfrm>
              <a:prstGeom prst="rect">
                <a:avLst/>
              </a:prstGeom>
              <a:blipFill>
                <a:blip r:embed="rId3"/>
                <a:stretch>
                  <a:fillRect b="-389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F4FA5FC9-A3A6-47D6-9904-166A083A9E3D}"/>
                  </a:ext>
                </a:extLst>
              </p:cNvPr>
              <p:cNvSpPr/>
              <p:nvPr/>
            </p:nvSpPr>
            <p:spPr>
              <a:xfrm>
                <a:off x="4418755" y="3047477"/>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4" name="正方形/長方形 43">
                <a:extLst>
                  <a:ext uri="{FF2B5EF4-FFF2-40B4-BE49-F238E27FC236}">
                    <a16:creationId xmlns:a16="http://schemas.microsoft.com/office/drawing/2014/main" id="{F4FA5FC9-A3A6-47D6-9904-166A083A9E3D}"/>
                  </a:ext>
                </a:extLst>
              </p:cNvPr>
              <p:cNvSpPr>
                <a:spLocks noRot="1" noChangeAspect="1" noMove="1" noResize="1" noEditPoints="1" noAdjustHandles="1" noChangeArrowheads="1" noChangeShapeType="1" noTextEdit="1"/>
              </p:cNvSpPr>
              <p:nvPr/>
            </p:nvSpPr>
            <p:spPr>
              <a:xfrm>
                <a:off x="4418755" y="3047477"/>
                <a:ext cx="635046" cy="461665"/>
              </a:xfrm>
              <a:prstGeom prst="rect">
                <a:avLst/>
              </a:prstGeom>
              <a:blipFill>
                <a:blip r:embed="rId4"/>
                <a:stretch>
                  <a:fillRect b="-2564"/>
                </a:stretch>
              </a:blipFill>
              <a:ln>
                <a:solidFill>
                  <a:schemeClr val="tx2"/>
                </a:solidFill>
              </a:ln>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0F9F274F-D6E9-4690-ACFE-31D133693945}"/>
              </a:ext>
            </a:extLst>
          </p:cNvPr>
          <p:cNvCxnSpPr>
            <a:cxnSpLocks/>
          </p:cNvCxnSpPr>
          <p:nvPr/>
        </p:nvCxnSpPr>
        <p:spPr>
          <a:xfrm flipH="1">
            <a:off x="2357820" y="3616432"/>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E7D2BA3-8CA8-4F7C-8A8C-CC0799B2A503}"/>
              </a:ext>
            </a:extLst>
          </p:cNvPr>
          <p:cNvCxnSpPr>
            <a:cxnSpLocks/>
          </p:cNvCxnSpPr>
          <p:nvPr/>
        </p:nvCxnSpPr>
        <p:spPr>
          <a:xfrm>
            <a:off x="2357820" y="2345361"/>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B9C14CC6-CD8B-4C32-B58D-48F2B7603D95}"/>
                  </a:ext>
                </a:extLst>
              </p:cNvPr>
              <p:cNvSpPr/>
              <p:nvPr/>
            </p:nvSpPr>
            <p:spPr>
              <a:xfrm>
                <a:off x="2590167" y="2255258"/>
                <a:ext cx="18669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59" name="正方形/長方形 58">
                <a:extLst>
                  <a:ext uri="{FF2B5EF4-FFF2-40B4-BE49-F238E27FC236}">
                    <a16:creationId xmlns:a16="http://schemas.microsoft.com/office/drawing/2014/main" id="{B9C14CC6-CD8B-4C32-B58D-48F2B7603D95}"/>
                  </a:ext>
                </a:extLst>
              </p:cNvPr>
              <p:cNvSpPr>
                <a:spLocks noRot="1" noChangeAspect="1" noMove="1" noResize="1" noEditPoints="1" noAdjustHandles="1" noChangeArrowheads="1" noChangeShapeType="1" noTextEdit="1"/>
              </p:cNvSpPr>
              <p:nvPr/>
            </p:nvSpPr>
            <p:spPr>
              <a:xfrm>
                <a:off x="2590167" y="2255258"/>
                <a:ext cx="1866921" cy="369332"/>
              </a:xfrm>
              <a:prstGeom prst="rect">
                <a:avLst/>
              </a:prstGeom>
              <a:blipFill>
                <a:blip r:embed="rId5"/>
                <a:stretch>
                  <a:fillRect b="-1639"/>
                </a:stretch>
              </a:blipFill>
            </p:spPr>
            <p:txBody>
              <a:bodyPr/>
              <a:lstStyle/>
              <a:p>
                <a:r>
                  <a:rPr lang="ja-JP" altLang="en-US">
                    <a:noFill/>
                  </a:rPr>
                  <a:t> </a:t>
                </a:r>
              </a:p>
            </p:txBody>
          </p:sp>
        </mc:Fallback>
      </mc:AlternateContent>
      <p:sp>
        <p:nvSpPr>
          <p:cNvPr id="79" name="テキスト ボックス 78">
            <a:extLst>
              <a:ext uri="{FF2B5EF4-FFF2-40B4-BE49-F238E27FC236}">
                <a16:creationId xmlns:a16="http://schemas.microsoft.com/office/drawing/2014/main" id="{A57830F1-25CC-4A63-828F-099D885B6099}"/>
              </a:ext>
            </a:extLst>
          </p:cNvPr>
          <p:cNvSpPr txBox="1"/>
          <p:nvPr/>
        </p:nvSpPr>
        <p:spPr>
          <a:xfrm>
            <a:off x="6849059" y="1578263"/>
            <a:ext cx="4739293"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例</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都市部・郊外部</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091D751E-94BE-4968-801E-9F7DDB6B509A}"/>
              </a:ext>
            </a:extLst>
          </p:cNvPr>
          <p:cNvSpPr txBox="1"/>
          <p:nvPr/>
        </p:nvSpPr>
        <p:spPr>
          <a:xfrm>
            <a:off x="1533408" y="4756306"/>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a:t>
            </a:r>
          </a:p>
        </p:txBody>
      </p:sp>
      <p:sp>
        <p:nvSpPr>
          <p:cNvPr id="81" name="テキスト ボックス 80">
            <a:extLst>
              <a:ext uri="{FF2B5EF4-FFF2-40B4-BE49-F238E27FC236}">
                <a16:creationId xmlns:a16="http://schemas.microsoft.com/office/drawing/2014/main" id="{5EA6CA4B-405C-4B70-B820-659F42252B22}"/>
              </a:ext>
            </a:extLst>
          </p:cNvPr>
          <p:cNvSpPr txBox="1"/>
          <p:nvPr/>
        </p:nvSpPr>
        <p:spPr>
          <a:xfrm>
            <a:off x="4374640" y="2719168"/>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p:sp>
        <p:nvSpPr>
          <p:cNvPr id="85" name="左中かっこ 84">
            <a:extLst>
              <a:ext uri="{FF2B5EF4-FFF2-40B4-BE49-F238E27FC236}">
                <a16:creationId xmlns:a16="http://schemas.microsoft.com/office/drawing/2014/main" id="{209EFE8D-9394-4E1E-A598-FDB732B48325}"/>
              </a:ext>
            </a:extLst>
          </p:cNvPr>
          <p:cNvSpPr/>
          <p:nvPr/>
        </p:nvSpPr>
        <p:spPr>
          <a:xfrm>
            <a:off x="1538797" y="2514389"/>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10FE2F4-EDB2-42A1-94EB-47E898E6E5CD}"/>
              </a:ext>
            </a:extLst>
          </p:cNvPr>
          <p:cNvSpPr txBox="1"/>
          <p:nvPr/>
        </p:nvSpPr>
        <p:spPr>
          <a:xfrm>
            <a:off x="236677" y="3129585"/>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72BBC8BB-5FB5-4CDC-8E58-94A629649091}"/>
                  </a:ext>
                </a:extLst>
              </p:cNvPr>
              <p:cNvSpPr/>
              <p:nvPr/>
            </p:nvSpPr>
            <p:spPr>
              <a:xfrm>
                <a:off x="2573798" y="3937258"/>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87" name="正方形/長方形 86">
                <a:extLst>
                  <a:ext uri="{FF2B5EF4-FFF2-40B4-BE49-F238E27FC236}">
                    <a16:creationId xmlns:a16="http://schemas.microsoft.com/office/drawing/2014/main" id="{72BBC8BB-5FB5-4CDC-8E58-94A629649091}"/>
                  </a:ext>
                </a:extLst>
              </p:cNvPr>
              <p:cNvSpPr>
                <a:spLocks noRot="1" noChangeAspect="1" noMove="1" noResize="1" noEditPoints="1" noAdjustHandles="1" noChangeArrowheads="1" noChangeShapeType="1" noTextEdit="1"/>
              </p:cNvSpPr>
              <p:nvPr/>
            </p:nvSpPr>
            <p:spPr>
              <a:xfrm>
                <a:off x="2573798" y="3937258"/>
                <a:ext cx="1434688" cy="369332"/>
              </a:xfrm>
              <a:prstGeom prst="rect">
                <a:avLst/>
              </a:prstGeom>
              <a:blipFill>
                <a:blip r:embed="rId6"/>
                <a:stretch>
                  <a:fillRect b="-16667"/>
                </a:stretch>
              </a:blipFill>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B67E7956-8F5A-4A1F-B1C4-F75ABE1E45A1}"/>
              </a:ext>
            </a:extLst>
          </p:cNvPr>
          <p:cNvSpPr txBox="1"/>
          <p:nvPr/>
        </p:nvSpPr>
        <p:spPr>
          <a:xfrm>
            <a:off x="2722493" y="3016699"/>
            <a:ext cx="1584176"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交通行動と居住地に対する選好</a:t>
            </a:r>
          </a:p>
        </p:txBody>
      </p:sp>
      <p:sp>
        <p:nvSpPr>
          <p:cNvPr id="16" name="正方形/長方形 15">
            <a:extLst>
              <a:ext uri="{FF2B5EF4-FFF2-40B4-BE49-F238E27FC236}">
                <a16:creationId xmlns:a16="http://schemas.microsoft.com/office/drawing/2014/main" id="{11D5E924-6B35-4ACA-A1D7-2FC2C70DD43B}"/>
              </a:ext>
            </a:extLst>
          </p:cNvPr>
          <p:cNvSpPr/>
          <p:nvPr/>
        </p:nvSpPr>
        <p:spPr>
          <a:xfrm>
            <a:off x="116775" y="1444727"/>
            <a:ext cx="5208795" cy="36639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0" name="正方形/長方形 49">
            <a:extLst>
              <a:ext uri="{FF2B5EF4-FFF2-40B4-BE49-F238E27FC236}">
                <a16:creationId xmlns:a16="http://schemas.microsoft.com/office/drawing/2014/main" id="{D943E044-6586-478B-99C1-18B54DF7306B}"/>
              </a:ext>
            </a:extLst>
          </p:cNvPr>
          <p:cNvSpPr/>
          <p:nvPr/>
        </p:nvSpPr>
        <p:spPr>
          <a:xfrm>
            <a:off x="6857744" y="1467345"/>
            <a:ext cx="4730608" cy="275873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7" name="矢印: 右 16">
            <a:extLst>
              <a:ext uri="{FF2B5EF4-FFF2-40B4-BE49-F238E27FC236}">
                <a16:creationId xmlns:a16="http://schemas.microsoft.com/office/drawing/2014/main" id="{ABEDD96B-45BF-42FB-AC5F-3AFE4D5FD433}"/>
              </a:ext>
            </a:extLst>
          </p:cNvPr>
          <p:cNvSpPr/>
          <p:nvPr/>
        </p:nvSpPr>
        <p:spPr>
          <a:xfrm>
            <a:off x="5790952" y="3207223"/>
            <a:ext cx="661506" cy="48463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C6DC9FA6-E7BF-4627-BB09-BCABD9EFB6B2}"/>
                  </a:ext>
                </a:extLst>
              </p:cNvPr>
              <p:cNvSpPr/>
              <p:nvPr/>
            </p:nvSpPr>
            <p:spPr>
              <a:xfrm>
                <a:off x="7398774" y="2443345"/>
                <a:ext cx="121475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𝟏</m:t>
                      </m:r>
                    </m:oMath>
                  </m:oMathPara>
                </a14:m>
                <a:endParaRPr lang="ja-JP" altLang="en-US" sz="2400" dirty="0"/>
              </a:p>
            </p:txBody>
          </p:sp>
        </mc:Choice>
        <mc:Fallback xmlns="">
          <p:sp>
            <p:nvSpPr>
              <p:cNvPr id="52" name="正方形/長方形 51">
                <a:extLst>
                  <a:ext uri="{FF2B5EF4-FFF2-40B4-BE49-F238E27FC236}">
                    <a16:creationId xmlns:a16="http://schemas.microsoft.com/office/drawing/2014/main" id="{C6DC9FA6-E7BF-4627-BB09-BCABD9EFB6B2}"/>
                  </a:ext>
                </a:extLst>
              </p:cNvPr>
              <p:cNvSpPr>
                <a:spLocks noRot="1" noChangeAspect="1" noMove="1" noResize="1" noEditPoints="1" noAdjustHandles="1" noChangeArrowheads="1" noChangeShapeType="1" noTextEdit="1"/>
              </p:cNvSpPr>
              <p:nvPr/>
            </p:nvSpPr>
            <p:spPr>
              <a:xfrm>
                <a:off x="7398774" y="2443345"/>
                <a:ext cx="1214756" cy="461665"/>
              </a:xfrm>
              <a:prstGeom prst="rect">
                <a:avLst/>
              </a:prstGeom>
              <a:blipFill>
                <a:blip r:embed="rId7"/>
                <a:stretch>
                  <a:fillRect b="-2564"/>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5AD08C48-48D6-4FF3-9226-FAD62FD32AE4}"/>
                  </a:ext>
                </a:extLst>
              </p:cNvPr>
              <p:cNvSpPr/>
              <p:nvPr/>
            </p:nvSpPr>
            <p:spPr>
              <a:xfrm>
                <a:off x="9816309" y="2446391"/>
                <a:ext cx="121475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𝟎</m:t>
                      </m:r>
                    </m:oMath>
                  </m:oMathPara>
                </a14:m>
                <a:endParaRPr lang="ja-JP" altLang="en-US" sz="2400" dirty="0"/>
              </a:p>
            </p:txBody>
          </p:sp>
        </mc:Choice>
        <mc:Fallback xmlns="">
          <p:sp>
            <p:nvSpPr>
              <p:cNvPr id="53" name="正方形/長方形 52">
                <a:extLst>
                  <a:ext uri="{FF2B5EF4-FFF2-40B4-BE49-F238E27FC236}">
                    <a16:creationId xmlns:a16="http://schemas.microsoft.com/office/drawing/2014/main" id="{5AD08C48-48D6-4FF3-9226-FAD62FD32AE4}"/>
                  </a:ext>
                </a:extLst>
              </p:cNvPr>
              <p:cNvSpPr>
                <a:spLocks noRot="1" noChangeAspect="1" noMove="1" noResize="1" noEditPoints="1" noAdjustHandles="1" noChangeArrowheads="1" noChangeShapeType="1" noTextEdit="1"/>
              </p:cNvSpPr>
              <p:nvPr/>
            </p:nvSpPr>
            <p:spPr>
              <a:xfrm>
                <a:off x="9816309" y="2446391"/>
                <a:ext cx="1214756" cy="461665"/>
              </a:xfrm>
              <a:prstGeom prst="rect">
                <a:avLst/>
              </a:prstGeom>
              <a:blipFill>
                <a:blip r:embed="rId8"/>
                <a:stretch>
                  <a:fillRect b="-3846"/>
                </a:stretch>
              </a:blipFill>
              <a:ln>
                <a:solidFill>
                  <a:schemeClr val="tx2"/>
                </a:solidFill>
              </a:ln>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2D4A32A1-8D75-4FE9-8CC4-FC20A8F3AB5E}"/>
              </a:ext>
            </a:extLst>
          </p:cNvPr>
          <p:cNvSpPr/>
          <p:nvPr/>
        </p:nvSpPr>
        <p:spPr>
          <a:xfrm>
            <a:off x="7305427" y="1952741"/>
            <a:ext cx="1401450" cy="307777"/>
          </a:xfrm>
          <a:prstGeom prst="rect">
            <a:avLst/>
          </a:prstGeom>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都市部</a:t>
            </a:r>
            <a:endParaRPr lang="ja-JP" altLang="en-US" sz="1400" dirty="0"/>
          </a:p>
        </p:txBody>
      </p:sp>
      <p:sp>
        <p:nvSpPr>
          <p:cNvPr id="54" name="正方形/長方形 53">
            <a:extLst>
              <a:ext uri="{FF2B5EF4-FFF2-40B4-BE49-F238E27FC236}">
                <a16:creationId xmlns:a16="http://schemas.microsoft.com/office/drawing/2014/main" id="{19011CAE-4F0E-4600-933E-E8CACCB8B390}"/>
              </a:ext>
            </a:extLst>
          </p:cNvPr>
          <p:cNvSpPr/>
          <p:nvPr/>
        </p:nvSpPr>
        <p:spPr>
          <a:xfrm>
            <a:off x="9706987" y="1947581"/>
            <a:ext cx="1401450" cy="307777"/>
          </a:xfrm>
          <a:prstGeom prst="rect">
            <a:avLst/>
          </a:prstGeom>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郊外部</a:t>
            </a:r>
            <a:endParaRPr lang="ja-JP" altLang="en-US" sz="1400" dirty="0"/>
          </a:p>
        </p:txBody>
      </p:sp>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A9E2D119-EF28-4A99-95FD-1E7B06B25A66}"/>
                  </a:ext>
                </a:extLst>
              </p:cNvPr>
              <p:cNvSpPr/>
              <p:nvPr/>
            </p:nvSpPr>
            <p:spPr>
              <a:xfrm>
                <a:off x="7652723" y="3063063"/>
                <a:ext cx="766492"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r>
                            <a:rPr kumimoji="1" lang="en-US" altLang="ja-JP" sz="2400" b="1" i="1" smtClean="0">
                              <a:latin typeface="Cambria Math" panose="02040503050406030204" pitchFamily="18" charset="0"/>
                            </a:rPr>
                            <m:t>𝟏</m:t>
                          </m:r>
                        </m:sub>
                      </m:sSub>
                    </m:oMath>
                  </m:oMathPara>
                </a14:m>
                <a:endParaRPr lang="ja-JP" altLang="en-US" sz="2400" dirty="0"/>
              </a:p>
            </p:txBody>
          </p:sp>
        </mc:Choice>
        <mc:Fallback xmlns="">
          <p:sp>
            <p:nvSpPr>
              <p:cNvPr id="57" name="正方形/長方形 56">
                <a:extLst>
                  <a:ext uri="{FF2B5EF4-FFF2-40B4-BE49-F238E27FC236}">
                    <a16:creationId xmlns:a16="http://schemas.microsoft.com/office/drawing/2014/main" id="{A9E2D119-EF28-4A99-95FD-1E7B06B25A66}"/>
                  </a:ext>
                </a:extLst>
              </p:cNvPr>
              <p:cNvSpPr>
                <a:spLocks noRot="1" noChangeAspect="1" noMove="1" noResize="1" noEditPoints="1" noAdjustHandles="1" noChangeArrowheads="1" noChangeShapeType="1" noTextEdit="1"/>
              </p:cNvSpPr>
              <p:nvPr/>
            </p:nvSpPr>
            <p:spPr>
              <a:xfrm>
                <a:off x="7652723" y="3063063"/>
                <a:ext cx="766492" cy="461665"/>
              </a:xfrm>
              <a:prstGeom prst="rect">
                <a:avLst/>
              </a:prstGeom>
              <a:blipFill>
                <a:blip r:embed="rId9"/>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40C78C8F-B33F-493B-BA56-4321A338EB14}"/>
                  </a:ext>
                </a:extLst>
              </p:cNvPr>
              <p:cNvSpPr/>
              <p:nvPr/>
            </p:nvSpPr>
            <p:spPr>
              <a:xfrm>
                <a:off x="10068033" y="3066109"/>
                <a:ext cx="766492"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r>
                            <a:rPr kumimoji="1" lang="en-US" altLang="ja-JP" sz="2400" b="1" i="1" smtClean="0">
                              <a:latin typeface="Cambria Math" panose="02040503050406030204" pitchFamily="18" charset="0"/>
                            </a:rPr>
                            <m:t>𝟎</m:t>
                          </m:r>
                        </m:sub>
                      </m:sSub>
                    </m:oMath>
                  </m:oMathPara>
                </a14:m>
                <a:endParaRPr lang="ja-JP" altLang="en-US" sz="2400" dirty="0"/>
              </a:p>
            </p:txBody>
          </p:sp>
        </mc:Choice>
        <mc:Fallback xmlns="">
          <p:sp>
            <p:nvSpPr>
              <p:cNvPr id="58" name="正方形/長方形 57">
                <a:extLst>
                  <a:ext uri="{FF2B5EF4-FFF2-40B4-BE49-F238E27FC236}">
                    <a16:creationId xmlns:a16="http://schemas.microsoft.com/office/drawing/2014/main" id="{40C78C8F-B33F-493B-BA56-4321A338EB14}"/>
                  </a:ext>
                </a:extLst>
              </p:cNvPr>
              <p:cNvSpPr>
                <a:spLocks noRot="1" noChangeAspect="1" noMove="1" noResize="1" noEditPoints="1" noAdjustHandles="1" noChangeArrowheads="1" noChangeShapeType="1" noTextEdit="1"/>
              </p:cNvSpPr>
              <p:nvPr/>
            </p:nvSpPr>
            <p:spPr>
              <a:xfrm>
                <a:off x="10068033" y="3066109"/>
                <a:ext cx="766492" cy="461665"/>
              </a:xfrm>
              <a:prstGeom prst="rect">
                <a:avLst/>
              </a:prstGeom>
              <a:blipFill>
                <a:blip r:embed="rId10"/>
                <a:stretch>
                  <a:fillRect b="-2564"/>
                </a:stretch>
              </a:blipFill>
              <a:ln>
                <a:solidFill>
                  <a:schemeClr val="tx2"/>
                </a:solidFill>
              </a:ln>
            </p:spPr>
            <p:txBody>
              <a:bodyPr/>
              <a:lstStyle/>
              <a:p>
                <a:r>
                  <a:rPr lang="ja-JP" altLang="en-US">
                    <a:noFill/>
                  </a:rPr>
                  <a:t> </a:t>
                </a:r>
              </a:p>
            </p:txBody>
          </p:sp>
        </mc:Fallback>
      </mc:AlternateContent>
      <p:sp>
        <p:nvSpPr>
          <p:cNvPr id="19" name="正方形/長方形 18">
            <a:extLst>
              <a:ext uri="{FF2B5EF4-FFF2-40B4-BE49-F238E27FC236}">
                <a16:creationId xmlns:a16="http://schemas.microsoft.com/office/drawing/2014/main" id="{7AD39D5A-788C-45C3-A87D-0CCDEF650C0A}"/>
              </a:ext>
            </a:extLst>
          </p:cNvPr>
          <p:cNvSpPr/>
          <p:nvPr/>
        </p:nvSpPr>
        <p:spPr>
          <a:xfrm>
            <a:off x="340350" y="6399137"/>
            <a:ext cx="11495644" cy="461665"/>
          </a:xfrm>
          <a:prstGeom prst="rect">
            <a:avLst/>
          </a:prstGeom>
        </p:spPr>
        <p:txBody>
          <a:bodyPr wrap="square">
            <a:spAutoFit/>
          </a:bodyPr>
          <a:lstStyle/>
          <a:p>
            <a:r>
              <a:rPr lang="en-US" altLang="ja-JP" sz="1200" dirty="0">
                <a:solidFill>
                  <a:schemeClr val="bg1"/>
                </a:solidFill>
                <a:latin typeface="Times New Roman" panose="02020603050405020304" pitchFamily="18" charset="0"/>
                <a:cs typeface="Times New Roman" panose="02020603050405020304" pitchFamily="18" charset="0"/>
              </a:rPr>
              <a:t>Zhou, B., </a:t>
            </a:r>
            <a:r>
              <a:rPr lang="en-US" altLang="ja-JP" sz="1200" dirty="0" err="1">
                <a:solidFill>
                  <a:schemeClr val="bg1"/>
                </a:solidFill>
                <a:latin typeface="Times New Roman" panose="02020603050405020304" pitchFamily="18" charset="0"/>
                <a:cs typeface="Times New Roman" panose="02020603050405020304" pitchFamily="18" charset="0"/>
              </a:rPr>
              <a:t>Kockelman</a:t>
            </a:r>
            <a:r>
              <a:rPr lang="en-US" altLang="ja-JP" sz="1200" dirty="0">
                <a:solidFill>
                  <a:schemeClr val="bg1"/>
                </a:solidFill>
                <a:latin typeface="Times New Roman" panose="02020603050405020304" pitchFamily="18" charset="0"/>
                <a:cs typeface="Times New Roman" panose="02020603050405020304" pitchFamily="18" charset="0"/>
              </a:rPr>
              <a:t>, K.M., 2008. Self-selection in home choice: use of treatment effects in evaluating relationship between built environment and travel behavior. Transportation Research Record 2077, 54–61.</a:t>
            </a:r>
            <a:endParaRPr lang="ja-JP" altLang="en-US" sz="1200" dirty="0">
              <a:solidFill>
                <a:schemeClr val="bg1"/>
              </a:solidFill>
              <a:latin typeface="Times New Roman" panose="02020603050405020304" pitchFamily="18" charset="0"/>
              <a:cs typeface="Times New Roman" panose="02020603050405020304" pitchFamily="18" charset="0"/>
            </a:endParaRPr>
          </a:p>
        </p:txBody>
      </p:sp>
      <p:cxnSp>
        <p:nvCxnSpPr>
          <p:cNvPr id="61" name="直線矢印コネクタ 60">
            <a:extLst>
              <a:ext uri="{FF2B5EF4-FFF2-40B4-BE49-F238E27FC236}">
                <a16:creationId xmlns:a16="http://schemas.microsoft.com/office/drawing/2014/main" id="{6F42B194-7384-43EF-88BA-1A27E34E4B65}"/>
              </a:ext>
            </a:extLst>
          </p:cNvPr>
          <p:cNvCxnSpPr>
            <a:cxnSpLocks/>
          </p:cNvCxnSpPr>
          <p:nvPr/>
        </p:nvCxnSpPr>
        <p:spPr>
          <a:xfrm>
            <a:off x="8468308" y="3302305"/>
            <a:ext cx="1507134"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3D15DAD-812F-4663-9B79-2199BA137C49}"/>
              </a:ext>
            </a:extLst>
          </p:cNvPr>
          <p:cNvSpPr txBox="1"/>
          <p:nvPr/>
        </p:nvSpPr>
        <p:spPr>
          <a:xfrm>
            <a:off x="6862024" y="1130795"/>
            <a:ext cx="4739293"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サンプルセレクションモデル</a:t>
            </a:r>
          </a:p>
        </p:txBody>
      </p:sp>
      <p:sp>
        <p:nvSpPr>
          <p:cNvPr id="64" name="左中かっこ 63">
            <a:extLst>
              <a:ext uri="{FF2B5EF4-FFF2-40B4-BE49-F238E27FC236}">
                <a16:creationId xmlns:a16="http://schemas.microsoft.com/office/drawing/2014/main" id="{E5B2C1B1-2BE4-4CE8-9860-09D4D3284A32}"/>
              </a:ext>
            </a:extLst>
          </p:cNvPr>
          <p:cNvSpPr/>
          <p:nvPr/>
        </p:nvSpPr>
        <p:spPr>
          <a:xfrm rot="16200000">
            <a:off x="9100763" y="2892477"/>
            <a:ext cx="242223" cy="145739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B769AEA-C287-4200-865F-D2E8275A094B}"/>
              </a:ext>
            </a:extLst>
          </p:cNvPr>
          <p:cNvSpPr txBox="1"/>
          <p:nvPr/>
        </p:nvSpPr>
        <p:spPr>
          <a:xfrm>
            <a:off x="6879664" y="3836306"/>
            <a:ext cx="4730607"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居住地別における交通行動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例</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走行距離</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の差分</a:t>
            </a:r>
          </a:p>
        </p:txBody>
      </p:sp>
      <p:sp>
        <p:nvSpPr>
          <p:cNvPr id="3" name="テキスト ボックス 2">
            <a:extLst>
              <a:ext uri="{FF2B5EF4-FFF2-40B4-BE49-F238E27FC236}">
                <a16:creationId xmlns:a16="http://schemas.microsoft.com/office/drawing/2014/main" id="{C765D1B4-A84C-418C-BC6D-DFA367FF3287}"/>
              </a:ext>
            </a:extLst>
          </p:cNvPr>
          <p:cNvSpPr txBox="1"/>
          <p:nvPr/>
        </p:nvSpPr>
        <p:spPr>
          <a:xfrm>
            <a:off x="6388274" y="4416387"/>
            <a:ext cx="5660862" cy="535531"/>
          </a:xfrm>
          <a:prstGeom prst="rect">
            <a:avLst/>
          </a:prstGeom>
          <a:noFill/>
          <a:ln w="19050">
            <a:solidFill>
              <a:schemeClr val="accent1">
                <a:lumMod val="50000"/>
              </a:schemeClr>
            </a:solidFill>
          </a:ln>
        </p:spPr>
        <p:txBody>
          <a:bodyPr wrap="square" rtlCol="0" anchor="ctr">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居住地域特性が交通行動に与える影響を、</a:t>
            </a:r>
            <a:endParaRPr kumimoji="1" lang="en-US" altLang="ja-JP" sz="1600" b="1" dirty="0">
              <a:latin typeface="Meiryo UI" panose="020B0604030504040204" pitchFamily="50" charset="-128"/>
              <a:ea typeface="Meiryo UI" panose="020B0604030504040204" pitchFamily="50" charset="-128"/>
            </a:endParaRPr>
          </a:p>
          <a:p>
            <a:pPr>
              <a:lnSpc>
                <a:spcPct val="90000"/>
              </a:lnSpc>
            </a:pPr>
            <a:r>
              <a:rPr kumimoji="1" lang="ja-JP" altLang="en-US" sz="1600" b="1" dirty="0">
                <a:latin typeface="Meiryo UI" panose="020B0604030504040204" pitchFamily="50" charset="-128"/>
                <a:ea typeface="Meiryo UI" panose="020B0604030504040204" pitchFamily="50" charset="-128"/>
              </a:rPr>
              <a:t>「地域特性が異なる居住地間における交通行動の差」として捉える</a:t>
            </a:r>
            <a:endParaRPr kumimoji="1" lang="en-US" altLang="ja-JP" sz="16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E5A2C5-B5DA-4BB0-A6DC-E7401901A52A}"/>
              </a:ext>
            </a:extLst>
          </p:cNvPr>
          <p:cNvSpPr txBox="1"/>
          <p:nvPr/>
        </p:nvSpPr>
        <p:spPr>
          <a:xfrm>
            <a:off x="1353874" y="1542005"/>
            <a:ext cx="1261884"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居住地域特性</a:t>
            </a:r>
          </a:p>
        </p:txBody>
      </p:sp>
      <p:sp>
        <p:nvSpPr>
          <p:cNvPr id="84" name="四角形: 角を丸くする 83">
            <a:extLst>
              <a:ext uri="{FF2B5EF4-FFF2-40B4-BE49-F238E27FC236}">
                <a16:creationId xmlns:a16="http://schemas.microsoft.com/office/drawing/2014/main" id="{8EC432D9-007E-426F-845C-FB9CAAD51DC6}"/>
              </a:ext>
            </a:extLst>
          </p:cNvPr>
          <p:cNvSpPr/>
          <p:nvPr/>
        </p:nvSpPr>
        <p:spPr>
          <a:xfrm>
            <a:off x="6972823" y="5673197"/>
            <a:ext cx="2133811" cy="50065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88" name="テキスト ボックス 87">
            <a:extLst>
              <a:ext uri="{FF2B5EF4-FFF2-40B4-BE49-F238E27FC236}">
                <a16:creationId xmlns:a16="http://schemas.microsoft.com/office/drawing/2014/main" id="{90CEB7C9-5B78-4C28-A3DA-BA82E611A0A0}"/>
              </a:ext>
            </a:extLst>
          </p:cNvPr>
          <p:cNvSpPr txBox="1"/>
          <p:nvPr/>
        </p:nvSpPr>
        <p:spPr>
          <a:xfrm>
            <a:off x="7685198" y="5409775"/>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都市部</a:t>
            </a:r>
          </a:p>
        </p:txBody>
      </p:sp>
      <p:sp>
        <p:nvSpPr>
          <p:cNvPr id="89" name="テキスト ボックス 88">
            <a:extLst>
              <a:ext uri="{FF2B5EF4-FFF2-40B4-BE49-F238E27FC236}">
                <a16:creationId xmlns:a16="http://schemas.microsoft.com/office/drawing/2014/main" id="{D45878B2-9C33-488C-A5AD-32B9AC1B1805}"/>
              </a:ext>
            </a:extLst>
          </p:cNvPr>
          <p:cNvSpPr txBox="1"/>
          <p:nvPr/>
        </p:nvSpPr>
        <p:spPr>
          <a:xfrm>
            <a:off x="10101685" y="5409775"/>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郊外部</a:t>
            </a:r>
          </a:p>
        </p:txBody>
      </p:sp>
      <p:sp>
        <p:nvSpPr>
          <p:cNvPr id="90" name="テキスト ボックス 89">
            <a:extLst>
              <a:ext uri="{FF2B5EF4-FFF2-40B4-BE49-F238E27FC236}">
                <a16:creationId xmlns:a16="http://schemas.microsoft.com/office/drawing/2014/main" id="{BBF5D8B2-C0A3-4EFB-8BF5-9964DFFDE55A}"/>
              </a:ext>
            </a:extLst>
          </p:cNvPr>
          <p:cNvSpPr txBox="1"/>
          <p:nvPr/>
        </p:nvSpPr>
        <p:spPr>
          <a:xfrm>
            <a:off x="6612759" y="5117649"/>
            <a:ext cx="5217481"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地域特性が異なる居住地の例</a:t>
            </a:r>
          </a:p>
        </p:txBody>
      </p:sp>
      <p:sp>
        <p:nvSpPr>
          <p:cNvPr id="91" name="四角形: 角を丸くする 90">
            <a:extLst>
              <a:ext uri="{FF2B5EF4-FFF2-40B4-BE49-F238E27FC236}">
                <a16:creationId xmlns:a16="http://schemas.microsoft.com/office/drawing/2014/main" id="{AE6CB85B-AFEF-4D50-880B-31794AB5AD99}"/>
              </a:ext>
            </a:extLst>
          </p:cNvPr>
          <p:cNvSpPr/>
          <p:nvPr/>
        </p:nvSpPr>
        <p:spPr>
          <a:xfrm>
            <a:off x="9390708" y="5682655"/>
            <a:ext cx="2133811" cy="50065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92" name="テキスト ボックス 91">
            <a:extLst>
              <a:ext uri="{FF2B5EF4-FFF2-40B4-BE49-F238E27FC236}">
                <a16:creationId xmlns:a16="http://schemas.microsoft.com/office/drawing/2014/main" id="{0C7CFE3E-0E82-425B-90AA-0478FF25C828}"/>
              </a:ext>
            </a:extLst>
          </p:cNvPr>
          <p:cNvSpPr txBox="1"/>
          <p:nvPr/>
        </p:nvSpPr>
        <p:spPr>
          <a:xfrm>
            <a:off x="6997433" y="5675498"/>
            <a:ext cx="1798890"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公共交通へのアクセス</a:t>
            </a:r>
          </a:p>
        </p:txBody>
      </p:sp>
      <p:sp>
        <p:nvSpPr>
          <p:cNvPr id="93" name="テキスト ボックス 92">
            <a:extLst>
              <a:ext uri="{FF2B5EF4-FFF2-40B4-BE49-F238E27FC236}">
                <a16:creationId xmlns:a16="http://schemas.microsoft.com/office/drawing/2014/main" id="{43056A17-ED4B-4796-978E-88961CFAB22C}"/>
              </a:ext>
            </a:extLst>
          </p:cNvPr>
          <p:cNvSpPr txBox="1"/>
          <p:nvPr/>
        </p:nvSpPr>
        <p:spPr>
          <a:xfrm>
            <a:off x="9384452" y="5692003"/>
            <a:ext cx="1798890"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公共交通へのアクセス</a:t>
            </a:r>
          </a:p>
        </p:txBody>
      </p:sp>
      <p:sp>
        <p:nvSpPr>
          <p:cNvPr id="94" name="テキスト ボックス 93">
            <a:extLst>
              <a:ext uri="{FF2B5EF4-FFF2-40B4-BE49-F238E27FC236}">
                <a16:creationId xmlns:a16="http://schemas.microsoft.com/office/drawing/2014/main" id="{32DCE481-CCD8-418E-AB19-A190C4924915}"/>
              </a:ext>
            </a:extLst>
          </p:cNvPr>
          <p:cNvSpPr txBox="1"/>
          <p:nvPr/>
        </p:nvSpPr>
        <p:spPr>
          <a:xfrm>
            <a:off x="6997434" y="5911047"/>
            <a:ext cx="2117885"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道路混雑、人口密度 </a:t>
            </a:r>
            <a:r>
              <a:rPr kumimoji="1" lang="ja-JP" altLang="en-US" sz="1400" b="1" dirty="0">
                <a:solidFill>
                  <a:schemeClr val="accent2"/>
                </a:solidFill>
                <a:latin typeface="Meiryo UI" panose="020B0604030504040204" pitchFamily="50" charset="-128"/>
                <a:ea typeface="Meiryo UI" panose="020B0604030504040204" pitchFamily="50" charset="-128"/>
              </a:rPr>
              <a:t>高</a:t>
            </a:r>
          </a:p>
        </p:txBody>
      </p:sp>
      <p:sp>
        <p:nvSpPr>
          <p:cNvPr id="95" name="テキスト ボックス 94">
            <a:extLst>
              <a:ext uri="{FF2B5EF4-FFF2-40B4-BE49-F238E27FC236}">
                <a16:creationId xmlns:a16="http://schemas.microsoft.com/office/drawing/2014/main" id="{05C2AFB3-6513-4591-8C98-B979997B369F}"/>
              </a:ext>
            </a:extLst>
          </p:cNvPr>
          <p:cNvSpPr txBox="1"/>
          <p:nvPr/>
        </p:nvSpPr>
        <p:spPr>
          <a:xfrm>
            <a:off x="9379814" y="5928978"/>
            <a:ext cx="2133811"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広い道路・駐車スペース</a:t>
            </a:r>
          </a:p>
        </p:txBody>
      </p:sp>
      <p:sp>
        <p:nvSpPr>
          <p:cNvPr id="96" name="円: 塗りつぶしなし 95">
            <a:extLst>
              <a:ext uri="{FF2B5EF4-FFF2-40B4-BE49-F238E27FC236}">
                <a16:creationId xmlns:a16="http://schemas.microsoft.com/office/drawing/2014/main" id="{F24DD943-88C9-4C8B-B71D-0CCF7643D2A5}"/>
              </a:ext>
            </a:extLst>
          </p:cNvPr>
          <p:cNvSpPr/>
          <p:nvPr/>
        </p:nvSpPr>
        <p:spPr>
          <a:xfrm>
            <a:off x="8799607" y="5698926"/>
            <a:ext cx="182136" cy="199968"/>
          </a:xfrm>
          <a:prstGeom prst="donut">
            <a:avLst>
              <a:gd name="adj" fmla="val 1077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97" name="乗算記号 96">
            <a:extLst>
              <a:ext uri="{FF2B5EF4-FFF2-40B4-BE49-F238E27FC236}">
                <a16:creationId xmlns:a16="http://schemas.microsoft.com/office/drawing/2014/main" id="{C88C7D81-978F-4B32-9C29-C206CB05F484}"/>
              </a:ext>
            </a:extLst>
          </p:cNvPr>
          <p:cNvSpPr/>
          <p:nvPr/>
        </p:nvSpPr>
        <p:spPr>
          <a:xfrm>
            <a:off x="11139408" y="5667081"/>
            <a:ext cx="292091" cy="312507"/>
          </a:xfrm>
          <a:prstGeom prst="mathMultiply">
            <a:avLst>
              <a:gd name="adj1" fmla="val 7316"/>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98" name="正方形/長方形 97">
            <a:extLst>
              <a:ext uri="{FF2B5EF4-FFF2-40B4-BE49-F238E27FC236}">
                <a16:creationId xmlns:a16="http://schemas.microsoft.com/office/drawing/2014/main" id="{49687DCC-177B-4A7C-A4FB-B680C9A496C7}"/>
              </a:ext>
            </a:extLst>
          </p:cNvPr>
          <p:cNvSpPr/>
          <p:nvPr/>
        </p:nvSpPr>
        <p:spPr>
          <a:xfrm>
            <a:off x="6599657" y="5090128"/>
            <a:ext cx="5208795" cy="115934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CF3DE87-94E1-4E3C-BFC4-5461B94DA3C9}"/>
                  </a:ext>
                </a:extLst>
              </p:cNvPr>
              <p:cNvSpPr txBox="1"/>
              <p:nvPr/>
            </p:nvSpPr>
            <p:spPr>
              <a:xfrm>
                <a:off x="120685" y="5409775"/>
                <a:ext cx="5204885" cy="52322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居住地域特性</a:t>
                </a:r>
                <a14:m>
                  <m:oMath xmlns:m="http://schemas.openxmlformats.org/officeDocument/2006/math">
                    <m:r>
                      <a:rPr kumimoji="1" lang="en-US" altLang="ja-JP" sz="1400" b="1" i="0" smtClean="0">
                        <a:latin typeface="Cambria Math" panose="02040503050406030204" pitchFamily="18" charset="0"/>
                      </a:rPr>
                      <m:t> </m:t>
                    </m:r>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𝒁</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の交通行動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へ直接与える影響と，誤差項 </a:t>
                </a: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𝒖</m:t>
                        </m:r>
                      </m:e>
                      <m:sub>
                        <m:r>
                          <a:rPr kumimoji="1" lang="en-US" altLang="ja-JP" sz="1400" b="1" i="1">
                            <a:latin typeface="Cambria Math" panose="02040503050406030204" pitchFamily="18" charset="0"/>
                            <a:ea typeface="Cambria Math" panose="02040503050406030204" pitchFamily="18" charset="0"/>
                          </a:rPr>
                          <m:t>𝒊</m:t>
                        </m:r>
                      </m:sub>
                    </m:sSub>
                    <m:r>
                      <a:rPr kumimoji="1" lang="en-US" altLang="ja-JP" sz="1400" b="1" i="1">
                        <a:latin typeface="Cambria Math" panose="02040503050406030204" pitchFamily="18" charset="0"/>
                        <a:ea typeface="Cambria Math" panose="02040503050406030204" pitchFamily="18" charset="0"/>
                      </a:rPr>
                      <m:t> </m:t>
                    </m:r>
                  </m:oMath>
                </a14:m>
                <a:r>
                  <a:rPr kumimoji="1" lang="ja-JP" altLang="en-US" sz="1400" b="1" dirty="0">
                    <a:latin typeface="Meiryo UI" panose="020B0604030504040204" pitchFamily="50" charset="-128"/>
                    <a:ea typeface="Meiryo UI" panose="020B0604030504040204" pitchFamily="50" charset="-128"/>
                  </a:rPr>
                  <a:t>を介して与える影響を区別できない</a:t>
                </a:r>
              </a:p>
            </p:txBody>
          </p:sp>
        </mc:Choice>
        <mc:Fallback xmlns="">
          <p:sp>
            <p:nvSpPr>
              <p:cNvPr id="8" name="テキスト ボックス 7">
                <a:extLst>
                  <a:ext uri="{FF2B5EF4-FFF2-40B4-BE49-F238E27FC236}">
                    <a16:creationId xmlns:a16="http://schemas.microsoft.com/office/drawing/2014/main" id="{0CF3DE87-94E1-4E3C-BFC4-5461B94DA3C9}"/>
                  </a:ext>
                </a:extLst>
              </p:cNvPr>
              <p:cNvSpPr txBox="1">
                <a:spLocks noRot="1" noChangeAspect="1" noMove="1" noResize="1" noEditPoints="1" noAdjustHandles="1" noChangeArrowheads="1" noChangeShapeType="1" noTextEdit="1"/>
              </p:cNvSpPr>
              <p:nvPr/>
            </p:nvSpPr>
            <p:spPr>
              <a:xfrm>
                <a:off x="120685" y="5409775"/>
                <a:ext cx="5204885" cy="523220"/>
              </a:xfrm>
              <a:prstGeom prst="rect">
                <a:avLst/>
              </a:prstGeom>
              <a:blipFill>
                <a:blip r:embed="rId11"/>
                <a:stretch>
                  <a:fillRect l="-234" t="-1163" b="-116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8111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四角形: 角を丸くする 52">
            <a:extLst>
              <a:ext uri="{FF2B5EF4-FFF2-40B4-BE49-F238E27FC236}">
                <a16:creationId xmlns:a16="http://schemas.microsoft.com/office/drawing/2014/main" id="{92C8ACE5-7D51-43C7-996D-A8BC750759BB}"/>
              </a:ext>
            </a:extLst>
          </p:cNvPr>
          <p:cNvSpPr/>
          <p:nvPr/>
        </p:nvSpPr>
        <p:spPr>
          <a:xfrm>
            <a:off x="361967" y="4423798"/>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4513908" y="5468019"/>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4508881" y="4528784"/>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384278" y="4873607"/>
            <a:ext cx="2105516" cy="79772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3" name="四角形: 角を丸くする 2">
            <a:extLst>
              <a:ext uri="{FF2B5EF4-FFF2-40B4-BE49-F238E27FC236}">
                <a16:creationId xmlns:a16="http://schemas.microsoft.com/office/drawing/2014/main" id="{F8CC4F03-26D6-48A2-AE49-F78A894E9B80}"/>
              </a:ext>
            </a:extLst>
          </p:cNvPr>
          <p:cNvSpPr/>
          <p:nvPr/>
        </p:nvSpPr>
        <p:spPr>
          <a:xfrm>
            <a:off x="7390556" y="4078631"/>
            <a:ext cx="3844266" cy="168829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15</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391329" y="4461988"/>
                <a:ext cx="21055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391329" y="4461988"/>
                <a:ext cx="2105516" cy="276999"/>
              </a:xfrm>
              <a:prstGeom prst="rect">
                <a:avLst/>
              </a:prstGeom>
              <a:blipFill>
                <a:blip r:embed="rId2"/>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4508881" y="4593896"/>
                <a:ext cx="2000932" cy="3143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𝒀</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4508881" y="4593896"/>
                <a:ext cx="2000932" cy="314381"/>
              </a:xfrm>
              <a:prstGeom prst="rect">
                <a:avLst/>
              </a:prstGeom>
              <a:blipFill>
                <a:blip r:embed="rId3"/>
                <a:stretch>
                  <a:fillRect b="-3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AC21209D-64E9-4830-AC4F-4961C16C4654}"/>
                  </a:ext>
                </a:extLst>
              </p:cNvPr>
              <p:cNvSpPr txBox="1"/>
              <p:nvPr/>
            </p:nvSpPr>
            <p:spPr>
              <a:xfrm>
                <a:off x="7535521" y="4543588"/>
                <a:ext cx="3544367"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1" i="1" smtClean="0">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𝜺</m:t>
                                      </m:r>
                                    </m:e>
                                    <m:sub>
                                      <m:r>
                                        <a:rPr kumimoji="1" lang="en-US" altLang="ja-JP" b="1" i="1">
                                          <a:latin typeface="Cambria Math" panose="02040503050406030204" pitchFamily="18" charset="0"/>
                                        </a:rPr>
                                        <m:t>𝒊</m:t>
                                      </m:r>
                                    </m:sub>
                                  </m:sSub>
                                </m:e>
                                <m:e>
                                  <m:sSub>
                                    <m:sSubPr>
                                      <m:ctrlPr>
                                        <a:rPr lang="en-US" altLang="ja-JP" b="1" i="1">
                                          <a:latin typeface="Cambria Math" panose="02040503050406030204" pitchFamily="18" charset="0"/>
                                          <a:ea typeface="Cambria Math" panose="02040503050406030204" pitchFamily="18" charset="0"/>
                                        </a:rPr>
                                      </m:ctrlPr>
                                    </m:sSubPr>
                                    <m:e>
                                      <m:r>
                                        <a:rPr lang="en-US" altLang="ja-JP" b="1" i="1" smtClean="0">
                                          <a:latin typeface="Cambria Math" panose="02040503050406030204" pitchFamily="18" charset="0"/>
                                          <a:ea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Sub>
                                </m:e>
                              </m:eqArr>
                            </m:e>
                            <m:e>
                              <m:sSub>
                                <m:sSubPr>
                                  <m:ctrlPr>
                                    <a:rPr lang="en-US" altLang="ja-JP" b="1" i="1">
                                      <a:latin typeface="Cambria Math" panose="02040503050406030204" pitchFamily="18" charset="0"/>
                                    </a:rPr>
                                  </m:ctrlPr>
                                </m:sSubPr>
                                <m:e>
                                  <m:r>
                                    <a:rPr lang="en-US" altLang="ja-JP" b="1" i="1" smtClean="0">
                                      <a:latin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Sub>
                            </m:e>
                          </m:eqArr>
                        </m:e>
                      </m:d>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𝑵</m:t>
                      </m:r>
                      <m:d>
                        <m:dPr>
                          <m:ctrlPr>
                            <a:rPr kumimoji="1" lang="en-US" altLang="ja-JP" b="1" i="1">
                              <a:latin typeface="Cambria Math" panose="02040503050406030204" pitchFamily="18" charset="0"/>
                              <a:ea typeface="Cambria Math" panose="02040503050406030204" pitchFamily="18" charset="0"/>
                            </a:rPr>
                          </m:ctrlPr>
                        </m:dPr>
                        <m:e>
                          <m:d>
                            <m:dPr>
                              <m:ctrlPr>
                                <a:rPr kumimoji="1" lang="en-US" altLang="ja-JP" b="1" i="1">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r>
                                        <a:rPr kumimoji="1" lang="en-US" altLang="ja-JP" b="1" i="1">
                                          <a:latin typeface="Cambria Math" panose="02040503050406030204" pitchFamily="18" charset="0"/>
                                          <a:ea typeface="Cambria Math" panose="02040503050406030204" pitchFamily="18" charset="0"/>
                                        </a:rPr>
                                        <m:t>𝟎</m:t>
                                      </m:r>
                                    </m:e>
                                    <m:e>
                                      <m:r>
                                        <a:rPr lang="en-US" altLang="ja-JP" b="1" i="1">
                                          <a:latin typeface="Cambria Math" panose="02040503050406030204" pitchFamily="18" charset="0"/>
                                          <a:ea typeface="Cambria Math" panose="02040503050406030204" pitchFamily="18" charset="0"/>
                                        </a:rPr>
                                        <m:t>𝟎</m:t>
                                      </m:r>
                                    </m:e>
                                  </m:eqArr>
                                </m:e>
                                <m:e>
                                  <m:r>
                                    <a:rPr lang="en-US" altLang="ja-JP" b="1" i="1">
                                      <a:latin typeface="Cambria Math" panose="02040503050406030204" pitchFamily="18" charset="0"/>
                                    </a:rPr>
                                    <m:t>𝟎</m:t>
                                  </m:r>
                                </m:e>
                              </m:eqArr>
                            </m:e>
                          </m:d>
                          <m:r>
                            <a:rPr kumimoji="1" lang="en-US" altLang="ja-JP" b="1" i="1">
                              <a:latin typeface="Cambria Math" panose="02040503050406030204" pitchFamily="18" charset="0"/>
                              <a:ea typeface="Cambria Math" panose="02040503050406030204" pitchFamily="18" charset="0"/>
                            </a:rPr>
                            <m:t>,</m:t>
                          </m:r>
                          <m:d>
                            <m:dPr>
                              <m:ctrlPr>
                                <a:rPr kumimoji="1" lang="en-US" altLang="ja-JP" b="1" i="1">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latin typeface="Cambria Math" panose="02040503050406030204" pitchFamily="18" charset="0"/>
                                      <a:ea typeface="Cambria Math" panose="02040503050406030204" pitchFamily="18" charset="0"/>
                                    </a:rPr>
                                  </m:ctrlPr>
                                </m:mPr>
                                <m:mr>
                                  <m:e>
                                    <m:r>
                                      <m:rPr>
                                        <m:brk m:alnAt="7"/>
                                      </m:rPr>
                                      <a:rPr kumimoji="1" lang="en-US" altLang="ja-JP" b="1" i="1">
                                        <a:latin typeface="Cambria Math" panose="02040503050406030204" pitchFamily="18" charset="0"/>
                                        <a:ea typeface="Cambria Math" panose="02040503050406030204" pitchFamily="18" charset="0"/>
                                      </a:rPr>
                                      <m:t>𝟏</m:t>
                                    </m:r>
                                  </m:e>
                                  <m:e>
                                    <m:sSub>
                                      <m:sSubPr>
                                        <m:ctrlPr>
                                          <a:rPr kumimoji="1" lang="en-US" altLang="ja-JP" b="1" i="1">
                                            <a:highlight>
                                              <a:srgbClr val="FFFF00"/>
                                            </a:highlight>
                                            <a:latin typeface="Cambria Math" panose="02040503050406030204" pitchFamily="18" charset="0"/>
                                            <a:ea typeface="Cambria Math" panose="02040503050406030204" pitchFamily="18" charset="0"/>
                                          </a:rPr>
                                        </m:ctrlPr>
                                      </m:sSubPr>
                                      <m:e>
                                        <m:r>
                                          <a:rPr kumimoji="1" lang="ja-JP" altLang="en-US" b="1" i="1">
                                            <a:highlight>
                                              <a:srgbClr val="FFFF00"/>
                                            </a:highlight>
                                            <a:latin typeface="Cambria Math" panose="02040503050406030204" pitchFamily="18" charset="0"/>
                                            <a:ea typeface="Cambria Math" panose="02040503050406030204" pitchFamily="18" charset="0"/>
                                          </a:rPr>
                                          <m:t>𝝈</m:t>
                                        </m:r>
                                      </m:e>
                                      <m:sub>
                                        <m:r>
                                          <a:rPr kumimoji="1" lang="en-US" altLang="ja-JP" b="1" i="1">
                                            <a:highlight>
                                              <a:srgbClr val="FFFF00"/>
                                            </a:highlight>
                                            <a:latin typeface="Cambria Math" panose="02040503050406030204" pitchFamily="18" charset="0"/>
                                            <a:ea typeface="Cambria Math" panose="02040503050406030204" pitchFamily="18" charset="0"/>
                                          </a:rPr>
                                          <m:t>𝟏</m:t>
                                        </m:r>
                                      </m:sub>
                                    </m:sSub>
                                  </m:e>
                                  <m:e>
                                    <m:sSub>
                                      <m:sSubPr>
                                        <m:ctrlPr>
                                          <a:rPr kumimoji="1" lang="en-US" altLang="ja-JP" b="1" i="1">
                                            <a:highlight>
                                              <a:srgbClr val="FFFF00"/>
                                            </a:highlight>
                                            <a:latin typeface="Cambria Math" panose="02040503050406030204" pitchFamily="18" charset="0"/>
                                            <a:ea typeface="Cambria Math" panose="02040503050406030204" pitchFamily="18" charset="0"/>
                                          </a:rPr>
                                        </m:ctrlPr>
                                      </m:sSubPr>
                                      <m:e>
                                        <m:r>
                                          <a:rPr kumimoji="1" lang="ja-JP" altLang="en-US" b="1" i="1">
                                            <a:highlight>
                                              <a:srgbClr val="FFFF00"/>
                                            </a:highlight>
                                            <a:latin typeface="Cambria Math" panose="02040503050406030204" pitchFamily="18" charset="0"/>
                                            <a:ea typeface="Cambria Math" panose="02040503050406030204" pitchFamily="18" charset="0"/>
                                          </a:rPr>
                                          <m:t>𝝈</m:t>
                                        </m:r>
                                      </m:e>
                                      <m:sub>
                                        <m:r>
                                          <a:rPr kumimoji="1" lang="en-US" altLang="ja-JP" b="1" i="1">
                                            <a:highlight>
                                              <a:srgbClr val="FFFF00"/>
                                            </a:highlight>
                                            <a:latin typeface="Cambria Math" panose="02040503050406030204" pitchFamily="18" charset="0"/>
                                            <a:ea typeface="Cambria Math" panose="02040503050406030204" pitchFamily="18" charset="0"/>
                                          </a:rPr>
                                          <m:t>𝟐</m:t>
                                        </m:r>
                                      </m:sub>
                                    </m:sSub>
                                  </m:e>
                                </m:mr>
                                <m:mr>
                                  <m:e>
                                    <m:sSub>
                                      <m:sSubPr>
                                        <m:ctrlPr>
                                          <a:rPr kumimoji="1" lang="en-US" altLang="ja-JP" b="1" i="1">
                                            <a:highlight>
                                              <a:srgbClr val="FFFF00"/>
                                            </a:highlight>
                                            <a:latin typeface="Cambria Math" panose="02040503050406030204" pitchFamily="18" charset="0"/>
                                            <a:ea typeface="Cambria Math" panose="02040503050406030204" pitchFamily="18" charset="0"/>
                                          </a:rPr>
                                        </m:ctrlPr>
                                      </m:sSubPr>
                                      <m:e>
                                        <m:r>
                                          <a:rPr kumimoji="1" lang="ja-JP" altLang="en-US" b="1" i="1">
                                            <a:highlight>
                                              <a:srgbClr val="FFFF00"/>
                                            </a:highlight>
                                            <a:latin typeface="Cambria Math" panose="02040503050406030204" pitchFamily="18" charset="0"/>
                                            <a:ea typeface="Cambria Math" panose="02040503050406030204" pitchFamily="18" charset="0"/>
                                          </a:rPr>
                                          <m:t>𝝈</m:t>
                                        </m:r>
                                      </m:e>
                                      <m:sub>
                                        <m:r>
                                          <a:rPr kumimoji="1" lang="en-US" altLang="ja-JP" b="1" i="1">
                                            <a:highlight>
                                              <a:srgbClr val="FFFF00"/>
                                            </a:highlight>
                                            <a:latin typeface="Cambria Math" panose="02040503050406030204" pitchFamily="18" charset="0"/>
                                            <a:ea typeface="Cambria Math" panose="02040503050406030204" pitchFamily="18" charset="0"/>
                                          </a:rPr>
                                          <m:t>𝟏</m:t>
                                        </m:r>
                                      </m:sub>
                                    </m:sSub>
                                  </m:e>
                                  <m:e>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𝝊</m:t>
                                        </m:r>
                                      </m:e>
                                      <m:sub>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𝟐</m:t>
                                        </m:r>
                                      </m:sup>
                                    </m:sSubSup>
                                  </m:e>
                                  <m:e>
                                    <m:r>
                                      <a:rPr kumimoji="1" lang="en-US" altLang="ja-JP" b="1" i="1">
                                        <a:latin typeface="Cambria Math" panose="02040503050406030204" pitchFamily="18" charset="0"/>
                                        <a:ea typeface="Cambria Math" panose="02040503050406030204" pitchFamily="18" charset="0"/>
                                      </a:rPr>
                                      <m:t>𝟎</m:t>
                                    </m:r>
                                  </m:e>
                                </m:mr>
                                <m:mr>
                                  <m:e>
                                    <m:sSub>
                                      <m:sSubPr>
                                        <m:ctrlPr>
                                          <a:rPr kumimoji="1" lang="en-US" altLang="ja-JP" b="1" i="1">
                                            <a:highlight>
                                              <a:srgbClr val="FFFF00"/>
                                            </a:highlight>
                                            <a:latin typeface="Cambria Math" panose="02040503050406030204" pitchFamily="18" charset="0"/>
                                            <a:ea typeface="Cambria Math" panose="02040503050406030204" pitchFamily="18" charset="0"/>
                                          </a:rPr>
                                        </m:ctrlPr>
                                      </m:sSubPr>
                                      <m:e>
                                        <m:r>
                                          <a:rPr kumimoji="1" lang="ja-JP" altLang="en-US" b="1" i="1">
                                            <a:highlight>
                                              <a:srgbClr val="FFFF00"/>
                                            </a:highlight>
                                            <a:latin typeface="Cambria Math" panose="02040503050406030204" pitchFamily="18" charset="0"/>
                                            <a:ea typeface="Cambria Math" panose="02040503050406030204" pitchFamily="18" charset="0"/>
                                          </a:rPr>
                                          <m:t>𝝈</m:t>
                                        </m:r>
                                      </m:e>
                                      <m:sub>
                                        <m:r>
                                          <a:rPr kumimoji="1" lang="en-US" altLang="ja-JP" b="1" i="1">
                                            <a:highlight>
                                              <a:srgbClr val="FFFF00"/>
                                            </a:highlight>
                                            <a:latin typeface="Cambria Math" panose="02040503050406030204" pitchFamily="18" charset="0"/>
                                            <a:ea typeface="Cambria Math" panose="02040503050406030204" pitchFamily="18" charset="0"/>
                                          </a:rPr>
                                          <m:t>𝟐</m:t>
                                        </m:r>
                                      </m:sub>
                                    </m:sSub>
                                  </m:e>
                                  <m:e>
                                    <m:r>
                                      <a:rPr kumimoji="1" lang="en-US" altLang="ja-JP" b="1" i="1">
                                        <a:latin typeface="Cambria Math" panose="02040503050406030204" pitchFamily="18" charset="0"/>
                                        <a:ea typeface="Cambria Math" panose="02040503050406030204" pitchFamily="18" charset="0"/>
                                      </a:rPr>
                                      <m:t>𝟎</m:t>
                                    </m:r>
                                  </m:e>
                                  <m:e>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𝝊</m:t>
                                        </m:r>
                                      </m:e>
                                      <m:sub>
                                        <m:r>
                                          <a:rPr kumimoji="1" lang="en-US" altLang="ja-JP" b="1" i="1" smtClean="0">
                                            <a:latin typeface="Cambria Math" panose="02040503050406030204" pitchFamily="18" charset="0"/>
                                            <a:ea typeface="Cambria Math" panose="02040503050406030204" pitchFamily="18" charset="0"/>
                                          </a:rPr>
                                          <m:t>𝟐</m:t>
                                        </m:r>
                                      </m:sub>
                                      <m:sup>
                                        <m:r>
                                          <a:rPr kumimoji="1" lang="en-US" altLang="ja-JP" b="1" i="1">
                                            <a:latin typeface="Cambria Math" panose="02040503050406030204" pitchFamily="18" charset="0"/>
                                            <a:ea typeface="Cambria Math" panose="02040503050406030204" pitchFamily="18" charset="0"/>
                                          </a:rPr>
                                          <m:t>𝟐</m:t>
                                        </m:r>
                                      </m:sup>
                                    </m:sSubSup>
                                  </m:e>
                                </m:mr>
                              </m:m>
                            </m:e>
                          </m:d>
                        </m:e>
                      </m:d>
                    </m:oMath>
                  </m:oMathPara>
                </a14:m>
                <a:endParaRPr kumimoji="1" lang="ja-JP" altLang="en-US" b="1" dirty="0">
                  <a:latin typeface="Cambria Math" panose="02040503050406030204" pitchFamily="18" charset="0"/>
                </a:endParaRPr>
              </a:p>
            </p:txBody>
          </p:sp>
        </mc:Choice>
        <mc:Fallback>
          <p:sp>
            <p:nvSpPr>
              <p:cNvPr id="9" name="テキスト ボックス 8">
                <a:extLst>
                  <a:ext uri="{FF2B5EF4-FFF2-40B4-BE49-F238E27FC236}">
                    <a16:creationId xmlns:a16="http://schemas.microsoft.com/office/drawing/2014/main" id="{AC21209D-64E9-4830-AC4F-4961C16C4654}"/>
                  </a:ext>
                </a:extLst>
              </p:cNvPr>
              <p:cNvSpPr txBox="1">
                <a:spLocks noRot="1" noChangeAspect="1" noMove="1" noResize="1" noEditPoints="1" noAdjustHandles="1" noChangeArrowheads="1" noChangeShapeType="1" noTextEdit="1"/>
              </p:cNvSpPr>
              <p:nvPr/>
            </p:nvSpPr>
            <p:spPr>
              <a:xfrm>
                <a:off x="7535521" y="4543588"/>
                <a:ext cx="3544367" cy="1034642"/>
              </a:xfrm>
              <a:prstGeom prst="rect">
                <a:avLst/>
              </a:prstGeom>
              <a:blipFill>
                <a:blip r:embed="rId4"/>
                <a:stretch>
                  <a:fillRect/>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2302" y="1226148"/>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4560882" y="5552863"/>
                <a:ext cx="1917334" cy="3143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𝒀</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𝟎</m:t>
                          </m:r>
                        </m:sub>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𝟎</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4560882" y="5552863"/>
                <a:ext cx="1917334" cy="314381"/>
              </a:xfrm>
              <a:prstGeom prst="rect">
                <a:avLst/>
              </a:prstGeom>
              <a:blipFill>
                <a:blip r:embed="rId5"/>
                <a:stretch>
                  <a:fillRect l="-317"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556495" y="4979266"/>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556495" y="4979266"/>
                <a:ext cx="688394" cy="246221"/>
              </a:xfrm>
              <a:prstGeom prst="rect">
                <a:avLst/>
              </a:prstGeom>
              <a:blipFill>
                <a:blip r:embed="rId6"/>
                <a:stretch>
                  <a:fillRect l="-1770" r="-265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374F1B2-707C-4842-A8FF-3ED63B82EEC8}"/>
                  </a:ext>
                </a:extLst>
              </p:cNvPr>
              <p:cNvSpPr txBox="1"/>
              <p:nvPr/>
            </p:nvSpPr>
            <p:spPr>
              <a:xfrm>
                <a:off x="556495" y="5311174"/>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31" name="テキスト ボックス 30">
                <a:extLst>
                  <a:ext uri="{FF2B5EF4-FFF2-40B4-BE49-F238E27FC236}">
                    <a16:creationId xmlns:a16="http://schemas.microsoft.com/office/drawing/2014/main" id="{0374F1B2-707C-4842-A8FF-3ED63B82EEC8}"/>
                  </a:ext>
                </a:extLst>
              </p:cNvPr>
              <p:cNvSpPr txBox="1">
                <a:spLocks noRot="1" noChangeAspect="1" noMove="1" noResize="1" noEditPoints="1" noAdjustHandles="1" noChangeArrowheads="1" noChangeShapeType="1" noTextEdit="1"/>
              </p:cNvSpPr>
              <p:nvPr/>
            </p:nvSpPr>
            <p:spPr>
              <a:xfrm>
                <a:off x="556495" y="5311174"/>
                <a:ext cx="688394" cy="246221"/>
              </a:xfrm>
              <a:prstGeom prst="rect">
                <a:avLst/>
              </a:prstGeom>
              <a:blipFill>
                <a:blip r:embed="rId7"/>
                <a:stretch>
                  <a:fillRect l="-1770" r="-2655"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1336209" y="4932775"/>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1336209" y="4932775"/>
                <a:ext cx="1062214" cy="338554"/>
              </a:xfrm>
              <a:prstGeom prst="rect">
                <a:avLst/>
              </a:prstGeom>
              <a:blipFill>
                <a:blip r:embed="rId8"/>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648BE68-1DEB-4900-93DC-6A8B727DD0CC}"/>
                  </a:ext>
                </a:extLst>
              </p:cNvPr>
              <p:cNvSpPr/>
              <p:nvPr/>
            </p:nvSpPr>
            <p:spPr>
              <a:xfrm>
                <a:off x="1336209" y="5289757"/>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4" name="正方形/長方形 33">
                <a:extLst>
                  <a:ext uri="{FF2B5EF4-FFF2-40B4-BE49-F238E27FC236}">
                    <a16:creationId xmlns:a16="http://schemas.microsoft.com/office/drawing/2014/main" id="{A648BE68-1DEB-4900-93DC-6A8B727DD0CC}"/>
                  </a:ext>
                </a:extLst>
              </p:cNvPr>
              <p:cNvSpPr>
                <a:spLocks noRot="1" noChangeAspect="1" noMove="1" noResize="1" noEditPoints="1" noAdjustHandles="1" noChangeArrowheads="1" noChangeShapeType="1" noTextEdit="1"/>
              </p:cNvSpPr>
              <p:nvPr/>
            </p:nvSpPr>
            <p:spPr>
              <a:xfrm>
                <a:off x="1336209" y="5289757"/>
                <a:ext cx="1062214" cy="338554"/>
              </a:xfrm>
              <a:prstGeom prst="rect">
                <a:avLst/>
              </a:prstGeom>
              <a:blipFill>
                <a:blip r:embed="rId9"/>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1027666" y="5790940"/>
                <a:ext cx="1415154"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1027666" y="5790940"/>
                <a:ext cx="1415154" cy="261610"/>
              </a:xfrm>
              <a:prstGeom prst="rect">
                <a:avLst/>
              </a:prstGeom>
              <a:blipFill>
                <a:blip r:embed="rId10"/>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873617" y="5790940"/>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873617" y="5790940"/>
                <a:ext cx="308098" cy="261610"/>
              </a:xfrm>
              <a:prstGeom prst="rect">
                <a:avLst/>
              </a:prstGeom>
              <a:blipFill>
                <a:blip r:embed="rId11"/>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1" y="570118"/>
            <a:ext cx="12188825" cy="400110"/>
          </a:xfrm>
          <a:prstGeom prst="rect">
            <a:avLst/>
          </a:prstGeom>
          <a:noFill/>
        </p:spPr>
        <p:txBody>
          <a:bodyPr wrap="square" rtlCol="0">
            <a:spAutoFit/>
          </a:bodyPr>
          <a:lstStyle/>
          <a:p>
            <a:pPr algn="ctr"/>
            <a:r>
              <a:rPr kumimoji="1" lang="ja-JP" altLang="en-US" sz="2000" b="1" dirty="0">
                <a:solidFill>
                  <a:schemeClr val="accent1">
                    <a:lumMod val="50000"/>
                  </a:schemeClr>
                </a:solidFill>
                <a:latin typeface="Meiryo UI" panose="020B0604030504040204" pitchFamily="50" charset="-128"/>
                <a:ea typeface="Meiryo UI" panose="020B0604030504040204" pitchFamily="50" charset="-128"/>
              </a:rPr>
              <a:t>サンプルセレクションモデル </a:t>
            </a:r>
            <a:r>
              <a:rPr kumimoji="1" lang="en-US" altLang="ja-JP" sz="2000" b="1" dirty="0">
                <a:solidFill>
                  <a:schemeClr val="accent1">
                    <a:lumMod val="50000"/>
                  </a:schemeClr>
                </a:solidFill>
                <a:latin typeface="Meiryo UI" panose="020B0604030504040204" pitchFamily="50" charset="-128"/>
                <a:ea typeface="Meiryo UI" panose="020B0604030504040204" pitchFamily="50" charset="-128"/>
              </a:rPr>
              <a:t>(Heckman, 1979; Heckman et al., 2001; 2003)</a:t>
            </a:r>
            <a:endParaRPr kumimoji="1" lang="ja-JP" altLang="en-US" sz="2000" b="1" dirty="0">
              <a:solidFill>
                <a:schemeClr val="accent1">
                  <a:lumMod val="50000"/>
                </a:schemeClr>
              </a:solidFill>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72C66E9-95CF-4938-93E1-3AC2819CF6BC}"/>
                  </a:ext>
                </a:extLst>
              </p:cNvPr>
              <p:cNvSpPr txBox="1"/>
              <p:nvPr/>
            </p:nvSpPr>
            <p:spPr>
              <a:xfrm>
                <a:off x="229597" y="4089954"/>
                <a:ext cx="3232313"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居住地選択モデル </a:t>
                </a:r>
                <a:r>
                  <a:rPr kumimoji="1" lang="en-US" altLang="ja-JP" sz="1600" b="1" dirty="0">
                    <a:latin typeface="Meiryo UI" panose="020B0604030504040204" pitchFamily="50" charset="-128"/>
                    <a:ea typeface="Meiryo UI" panose="020B0604030504040204" pitchFamily="50" charset="-128"/>
                  </a:rPr>
                  <a:t>(</a:t>
                </a:r>
                <a14:m>
                  <m:oMath xmlns:m="http://schemas.openxmlformats.org/officeDocument/2006/math">
                    <m:sSubSup>
                      <m:sSubSupPr>
                        <m:ctrlPr>
                          <a:rPr kumimoji="1" lang="en-US" altLang="ja-JP" sz="1600" b="1" i="1" smtClean="0">
                            <a:solidFill>
                              <a:schemeClr val="tx1"/>
                            </a:solidFill>
                            <a:latin typeface="Cambria Math" panose="02040503050406030204" pitchFamily="18" charset="0"/>
                          </a:rPr>
                        </m:ctrlPr>
                      </m:sSubSupPr>
                      <m:e>
                        <m:r>
                          <a:rPr kumimoji="1" lang="en-US" altLang="ja-JP" sz="1600" b="1" i="1">
                            <a:solidFill>
                              <a:schemeClr val="tx1"/>
                            </a:solidFill>
                            <a:latin typeface="Cambria Math" panose="02040503050406030204" pitchFamily="18" charset="0"/>
                          </a:rPr>
                          <m:t>𝒛</m:t>
                        </m:r>
                      </m:e>
                      <m:sub>
                        <m:r>
                          <a:rPr kumimoji="1" lang="en-US" altLang="ja-JP" sz="1600" b="1" i="1">
                            <a:solidFill>
                              <a:schemeClr val="tx1"/>
                            </a:solidFill>
                            <a:latin typeface="Cambria Math" panose="02040503050406030204" pitchFamily="18" charset="0"/>
                          </a:rPr>
                          <m:t>𝒊</m:t>
                        </m:r>
                      </m:sub>
                      <m:sup>
                        <m:r>
                          <a:rPr kumimoji="1" lang="en-US" altLang="ja-JP" sz="1600" b="1" i="1">
                            <a:solidFill>
                              <a:schemeClr val="tx1"/>
                            </a:solidFill>
                            <a:latin typeface="Cambria Math" panose="02040503050406030204" pitchFamily="18" charset="0"/>
                          </a:rPr>
                          <m:t>∗</m:t>
                        </m:r>
                      </m:sup>
                    </m:sSubSup>
                  </m:oMath>
                </a14:m>
                <a:r>
                  <a:rPr kumimoji="1" lang="ja-JP" altLang="en-US" sz="1600" b="1" dirty="0">
                    <a:latin typeface="Meiryo UI" panose="020B0604030504040204" pitchFamily="50" charset="-128"/>
                    <a:ea typeface="Meiryo UI" panose="020B0604030504040204" pitchFamily="50" charset="-128"/>
                  </a:rPr>
                  <a:t> は潜在変数</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mc:Choice>
        <mc:Fallback xmlns="">
          <p:sp>
            <p:nvSpPr>
              <p:cNvPr id="19" name="テキスト ボックス 18">
                <a:extLst>
                  <a:ext uri="{FF2B5EF4-FFF2-40B4-BE49-F238E27FC236}">
                    <a16:creationId xmlns:a16="http://schemas.microsoft.com/office/drawing/2014/main" id="{472C66E9-95CF-4938-93E1-3AC2819CF6BC}"/>
                  </a:ext>
                </a:extLst>
              </p:cNvPr>
              <p:cNvSpPr txBox="1">
                <a:spLocks noRot="1" noChangeAspect="1" noMove="1" noResize="1" noEditPoints="1" noAdjustHandles="1" noChangeArrowheads="1" noChangeShapeType="1" noTextEdit="1"/>
              </p:cNvSpPr>
              <p:nvPr/>
            </p:nvSpPr>
            <p:spPr>
              <a:xfrm>
                <a:off x="229597" y="4089954"/>
                <a:ext cx="3232313" cy="313932"/>
              </a:xfrm>
              <a:prstGeom prst="rect">
                <a:avLst/>
              </a:prstGeom>
              <a:blipFill>
                <a:blip r:embed="rId12"/>
                <a:stretch>
                  <a:fillRect l="-1132" t="-15686" b="-23529"/>
                </a:stretch>
              </a:blipFill>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BA7BEB9B-1D06-4278-AFF5-CBDD35FD5397}"/>
              </a:ext>
            </a:extLst>
          </p:cNvPr>
          <p:cNvSpPr txBox="1"/>
          <p:nvPr/>
        </p:nvSpPr>
        <p:spPr>
          <a:xfrm>
            <a:off x="4412938" y="4130975"/>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交通行動モデル</a:t>
            </a:r>
          </a:p>
        </p:txBody>
      </p:sp>
      <p:cxnSp>
        <p:nvCxnSpPr>
          <p:cNvPr id="24" name="直線矢印コネクタ 23">
            <a:extLst>
              <a:ext uri="{FF2B5EF4-FFF2-40B4-BE49-F238E27FC236}">
                <a16:creationId xmlns:a16="http://schemas.microsoft.com/office/drawing/2014/main" id="{C7218908-238B-4C61-9083-FE8F9700D511}"/>
              </a:ext>
            </a:extLst>
          </p:cNvPr>
          <p:cNvCxnSpPr>
            <a:cxnSpLocks/>
          </p:cNvCxnSpPr>
          <p:nvPr/>
        </p:nvCxnSpPr>
        <p:spPr>
          <a:xfrm flipV="1">
            <a:off x="2508902" y="4806038"/>
            <a:ext cx="852750" cy="50133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p:cNvCxnSpPr>
          <p:nvPr/>
        </p:nvCxnSpPr>
        <p:spPr>
          <a:xfrm>
            <a:off x="2506596" y="5307373"/>
            <a:ext cx="904381" cy="40969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2645041" y="4442840"/>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𝟏</m:t>
                      </m:r>
                    </m:oMath>
                  </m:oMathPara>
                </a14:m>
                <a:endParaRPr kumimoji="1" lang="ja-JP" altLang="en-US" sz="16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2645041" y="4442840"/>
                <a:ext cx="688394" cy="246221"/>
              </a:xfrm>
              <a:prstGeom prst="rect">
                <a:avLst/>
              </a:prstGeom>
              <a:blipFill>
                <a:blip r:embed="rId13"/>
                <a:stretch>
                  <a:fillRect l="-2655" r="-177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2642410" y="5800075"/>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𝟎</m:t>
                      </m:r>
                    </m:oMath>
                  </m:oMathPara>
                </a14:m>
                <a:endParaRPr kumimoji="1" lang="ja-JP" altLang="en-US" sz="16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2642410" y="5800075"/>
                <a:ext cx="688394" cy="246221"/>
              </a:xfrm>
              <a:prstGeom prst="rect">
                <a:avLst/>
              </a:prstGeom>
              <a:blipFill>
                <a:blip r:embed="rId14"/>
                <a:stretch>
                  <a:fillRect l="-1770" r="-2655" b="-19512"/>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3347879" y="4450122"/>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3342056" y="5797663"/>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4" name="テキスト ボックス 53">
            <a:extLst>
              <a:ext uri="{FF2B5EF4-FFF2-40B4-BE49-F238E27FC236}">
                <a16:creationId xmlns:a16="http://schemas.microsoft.com/office/drawing/2014/main" id="{EE2D44C6-B03E-46C6-B4FC-A75AD81C3BE3}"/>
              </a:ext>
            </a:extLst>
          </p:cNvPr>
          <p:cNvSpPr txBox="1"/>
          <p:nvPr/>
        </p:nvSpPr>
        <p:spPr>
          <a:xfrm>
            <a:off x="9969645" y="5894926"/>
            <a:ext cx="1606530"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共分散パラメータ</a:t>
            </a:r>
          </a:p>
        </p:txBody>
      </p:sp>
      <p:sp>
        <p:nvSpPr>
          <p:cNvPr id="55" name="テキスト ボックス 54">
            <a:extLst>
              <a:ext uri="{FF2B5EF4-FFF2-40B4-BE49-F238E27FC236}">
                <a16:creationId xmlns:a16="http://schemas.microsoft.com/office/drawing/2014/main" id="{1A325CF3-744C-46AA-8F96-13B42D15FA7B}"/>
              </a:ext>
            </a:extLst>
          </p:cNvPr>
          <p:cNvSpPr txBox="1"/>
          <p:nvPr/>
        </p:nvSpPr>
        <p:spPr>
          <a:xfrm>
            <a:off x="7756711" y="5884622"/>
            <a:ext cx="1426994"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分散パラメータ</a:t>
            </a:r>
          </a:p>
        </p:txBody>
      </p:sp>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6DAAD2BD-0E19-4C29-BF27-6C4AF0D0B388}"/>
                  </a:ext>
                </a:extLst>
              </p:cNvPr>
              <p:cNvSpPr/>
              <p:nvPr/>
            </p:nvSpPr>
            <p:spPr>
              <a:xfrm>
                <a:off x="9276976" y="5796522"/>
                <a:ext cx="821443" cy="369332"/>
              </a:xfrm>
              <a:prstGeom prst="rect">
                <a:avLst/>
              </a:prstGeom>
            </p:spPr>
            <p:txBody>
              <a:bodyPr wrap="none">
                <a:spAutoFit/>
              </a:bodyPr>
              <a:lstStyle/>
              <a:p>
                <a14:m>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oMath>
                </a14:m>
                <a:r>
                  <a:rPr lang="en-US" altLang="ja-JP" dirty="0"/>
                  <a:t>, </a:t>
                </a:r>
                <a14:m>
                  <m:oMath xmlns:m="http://schemas.openxmlformats.org/officeDocument/2006/math">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smtClean="0">
                            <a:latin typeface="Cambria Math" panose="02040503050406030204" pitchFamily="18" charset="0"/>
                            <a:ea typeface="Cambria Math" panose="02040503050406030204" pitchFamily="18" charset="0"/>
                          </a:rPr>
                          <m:t>𝟐</m:t>
                        </m:r>
                      </m:sub>
                    </m:sSub>
                  </m:oMath>
                </a14:m>
                <a:endParaRPr lang="ja-JP" altLang="en-US" dirty="0"/>
              </a:p>
            </p:txBody>
          </p:sp>
        </mc:Choice>
        <mc:Fallback xmlns="">
          <p:sp>
            <p:nvSpPr>
              <p:cNvPr id="56" name="正方形/長方形 55">
                <a:extLst>
                  <a:ext uri="{FF2B5EF4-FFF2-40B4-BE49-F238E27FC236}">
                    <a16:creationId xmlns:a16="http://schemas.microsoft.com/office/drawing/2014/main" id="{6DAAD2BD-0E19-4C29-BF27-6C4AF0D0B388}"/>
                  </a:ext>
                </a:extLst>
              </p:cNvPr>
              <p:cNvSpPr>
                <a:spLocks noRot="1" noChangeAspect="1" noMove="1" noResize="1" noEditPoints="1" noAdjustHandles="1" noChangeArrowheads="1" noChangeShapeType="1" noTextEdit="1"/>
              </p:cNvSpPr>
              <p:nvPr/>
            </p:nvSpPr>
            <p:spPr>
              <a:xfrm>
                <a:off x="9276976" y="5796522"/>
                <a:ext cx="821443" cy="369332"/>
              </a:xfrm>
              <a:prstGeom prst="rect">
                <a:avLst/>
              </a:prstGeom>
              <a:blipFill>
                <a:blip r:embed="rId15"/>
                <a:stretch>
                  <a:fillRect t="-11667"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9237F8D3-A885-4021-8025-C8E6B19CD03E}"/>
                  </a:ext>
                </a:extLst>
              </p:cNvPr>
              <p:cNvSpPr/>
              <p:nvPr/>
            </p:nvSpPr>
            <p:spPr>
              <a:xfrm>
                <a:off x="7097521" y="5815624"/>
                <a:ext cx="792589" cy="387157"/>
              </a:xfrm>
              <a:prstGeom prst="rect">
                <a:avLst/>
              </a:prstGeom>
            </p:spPr>
            <p:txBody>
              <a:bodyPr wrap="none">
                <a:spAutoFit/>
              </a:bodyPr>
              <a:lstStyle/>
              <a:p>
                <a14:m>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𝝊</m:t>
                        </m:r>
                      </m:e>
                      <m:sub>
                        <m:r>
                          <a:rPr kumimoji="1" lang="en-US" altLang="ja-JP" b="1" i="1">
                            <a:latin typeface="Cambria Math" panose="02040503050406030204" pitchFamily="18" charset="0"/>
                            <a:ea typeface="Cambria Math" panose="02040503050406030204" pitchFamily="18" charset="0"/>
                          </a:rPr>
                          <m:t>𝟏</m:t>
                        </m:r>
                      </m:sub>
                      <m:sup>
                        <m:r>
                          <a:rPr kumimoji="1" lang="en-US" altLang="ja-JP" b="1" i="1">
                            <a:latin typeface="Cambria Math" panose="02040503050406030204" pitchFamily="18" charset="0"/>
                            <a:ea typeface="Cambria Math" panose="02040503050406030204" pitchFamily="18" charset="0"/>
                          </a:rPr>
                          <m:t>𝟐</m:t>
                        </m:r>
                      </m:sup>
                    </m:sSubSup>
                  </m:oMath>
                </a14:m>
                <a:r>
                  <a:rPr lang="en-US" altLang="ja-JP" dirty="0"/>
                  <a:t>, </a:t>
                </a:r>
                <a14:m>
                  <m:oMath xmlns:m="http://schemas.openxmlformats.org/officeDocument/2006/math">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𝝊</m:t>
                        </m:r>
                      </m:e>
                      <m:sub>
                        <m:r>
                          <a:rPr kumimoji="1" lang="en-US" altLang="ja-JP" b="1" i="1" smtClean="0">
                            <a:latin typeface="Cambria Math" panose="02040503050406030204" pitchFamily="18" charset="0"/>
                            <a:ea typeface="Cambria Math" panose="02040503050406030204" pitchFamily="18" charset="0"/>
                          </a:rPr>
                          <m:t>𝟐</m:t>
                        </m:r>
                      </m:sub>
                      <m:sup>
                        <m:r>
                          <a:rPr kumimoji="1" lang="en-US" altLang="ja-JP" b="1" i="1">
                            <a:latin typeface="Cambria Math" panose="02040503050406030204" pitchFamily="18" charset="0"/>
                            <a:ea typeface="Cambria Math" panose="02040503050406030204" pitchFamily="18" charset="0"/>
                          </a:rPr>
                          <m:t>𝟐</m:t>
                        </m:r>
                      </m:sup>
                    </m:sSubSup>
                  </m:oMath>
                </a14:m>
                <a:endParaRPr lang="ja-JP" altLang="en-US" dirty="0"/>
              </a:p>
            </p:txBody>
          </p:sp>
        </mc:Choice>
        <mc:Fallback xmlns="">
          <p:sp>
            <p:nvSpPr>
              <p:cNvPr id="57" name="正方形/長方形 56">
                <a:extLst>
                  <a:ext uri="{FF2B5EF4-FFF2-40B4-BE49-F238E27FC236}">
                    <a16:creationId xmlns:a16="http://schemas.microsoft.com/office/drawing/2014/main" id="{9237F8D3-A885-4021-8025-C8E6B19CD03E}"/>
                  </a:ext>
                </a:extLst>
              </p:cNvPr>
              <p:cNvSpPr>
                <a:spLocks noRot="1" noChangeAspect="1" noMove="1" noResize="1" noEditPoints="1" noAdjustHandles="1" noChangeArrowheads="1" noChangeShapeType="1" noTextEdit="1"/>
              </p:cNvSpPr>
              <p:nvPr/>
            </p:nvSpPr>
            <p:spPr>
              <a:xfrm>
                <a:off x="7097521" y="5815624"/>
                <a:ext cx="792589" cy="387157"/>
              </a:xfrm>
              <a:prstGeom prst="rect">
                <a:avLst/>
              </a:prstGeom>
              <a:blipFill>
                <a:blip r:embed="rId16"/>
                <a:stretch>
                  <a:fillRect t="-6250" b="-20313"/>
                </a:stretch>
              </a:blipFill>
            </p:spPr>
            <p:txBody>
              <a:bodyPr/>
              <a:lstStyle/>
              <a:p>
                <a:r>
                  <a:rPr lang="ja-JP" altLang="en-US">
                    <a:noFill/>
                  </a:rPr>
                  <a:t> </a:t>
                </a:r>
              </a:p>
            </p:txBody>
          </p:sp>
        </mc:Fallback>
      </mc:AlternateContent>
      <p:sp>
        <p:nvSpPr>
          <p:cNvPr id="59" name="テキスト ボックス 58">
            <a:extLst>
              <a:ext uri="{FF2B5EF4-FFF2-40B4-BE49-F238E27FC236}">
                <a16:creationId xmlns:a16="http://schemas.microsoft.com/office/drawing/2014/main" id="{4077F3F8-4B0B-4C99-84D4-FD062DDF4593}"/>
              </a:ext>
            </a:extLst>
          </p:cNvPr>
          <p:cNvSpPr txBox="1"/>
          <p:nvPr/>
        </p:nvSpPr>
        <p:spPr>
          <a:xfrm>
            <a:off x="7390556" y="4183548"/>
            <a:ext cx="3807822" cy="313932"/>
          </a:xfrm>
          <a:prstGeom prst="rect">
            <a:avLst/>
          </a:prstGeom>
          <a:noFill/>
        </p:spPr>
        <p:txBody>
          <a:bodyPr wrap="square" rtlCol="0">
            <a:spAutoFit/>
          </a:bodyPr>
          <a:lstStyle/>
          <a:p>
            <a:pPr marL="285750" indent="-285750" algn="ctr">
              <a:lnSpc>
                <a:spcPct val="90000"/>
              </a:lnSpc>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誤差項の分散・共分散を仮定</a:t>
            </a: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B986BF75-EE56-4CF3-99B8-C89F6DD9F640}"/>
                  </a:ext>
                </a:extLst>
              </p:cNvPr>
              <p:cNvSpPr txBox="1"/>
              <p:nvPr/>
            </p:nvSpPr>
            <p:spPr>
              <a:xfrm>
                <a:off x="4508881" y="5112764"/>
                <a:ext cx="2000932" cy="313932"/>
              </a:xfrm>
              <a:prstGeom prst="rect">
                <a:avLst/>
              </a:prstGeom>
              <a:noFill/>
            </p:spPr>
            <p:txBody>
              <a:bodyPr wrap="square" rtlCol="0" anchor="ctr">
                <a:spAutoFit/>
              </a:bodyPr>
              <a:lstStyle/>
              <a:p>
                <a:pPr algn="ctr">
                  <a:lnSpc>
                    <a:spcPct val="90000"/>
                  </a:lnSpc>
                </a:pPr>
                <a:r>
                  <a:rPr kumimoji="1" lang="en-US" altLang="ja-JP" sz="1600" b="1" dirty="0">
                    <a:latin typeface="Meiryo UI" panose="020B0604030504040204" pitchFamily="50" charset="-128"/>
                    <a:ea typeface="Meiryo UI" panose="020B0604030504040204" pitchFamily="50" charset="-128"/>
                  </a:rPr>
                  <a:t>※</a:t>
                </a:r>
                <a14:m>
                  <m:oMath xmlns:m="http://schemas.openxmlformats.org/officeDocument/2006/math">
                    <m:sSub>
                      <m:sSubPr>
                        <m:ctrlPr>
                          <a:rPr kumimoji="1" lang="en-US" altLang="ja-JP" sz="1600" b="1" i="1" smtClean="0">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𝒊</m:t>
                        </m:r>
                        <m:r>
                          <a:rPr kumimoji="1" lang="en-US" altLang="ja-JP" sz="1600" b="1" i="1" smtClean="0">
                            <a:latin typeface="Cambria Math" panose="02040503050406030204" pitchFamily="18" charset="0"/>
                            <a:ea typeface="Meiryo UI" panose="020B0604030504040204" pitchFamily="50" charset="-128"/>
                          </a:rPr>
                          <m:t>𝟏</m:t>
                        </m:r>
                      </m:sub>
                    </m:sSub>
                    <m:r>
                      <a:rPr kumimoji="1" lang="en-US" altLang="ja-JP" sz="1600" b="1" i="1" smtClean="0">
                        <a:latin typeface="Cambria Math" panose="02040503050406030204" pitchFamily="18" charset="0"/>
                        <a:ea typeface="Meiryo UI" panose="020B0604030504040204" pitchFamily="50" charset="-128"/>
                      </a:rPr>
                      <m:t>,</m:t>
                    </m:r>
                    <m:sSub>
                      <m:sSubPr>
                        <m:ctrlPr>
                          <a:rPr kumimoji="1" lang="en-US" altLang="ja-JP" sz="1600" b="1" i="1">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𝒊</m:t>
                        </m:r>
                        <m:r>
                          <a:rPr kumimoji="1" lang="en-US" altLang="ja-JP" sz="1600" b="1" i="1" smtClean="0">
                            <a:latin typeface="Cambria Math" panose="02040503050406030204" pitchFamily="18" charset="0"/>
                            <a:ea typeface="Meiryo UI" panose="020B0604030504040204" pitchFamily="50" charset="-128"/>
                          </a:rPr>
                          <m:t>𝟎</m:t>
                        </m:r>
                      </m:sub>
                    </m:sSub>
                  </m:oMath>
                </a14:m>
                <a:r>
                  <a:rPr kumimoji="1" lang="ja-JP" altLang="en-US" sz="1600" b="1" dirty="0">
                    <a:latin typeface="Meiryo UI" panose="020B0604030504040204" pitchFamily="50" charset="-128"/>
                    <a:ea typeface="Meiryo UI" panose="020B0604030504040204" pitchFamily="50" charset="-128"/>
                  </a:rPr>
                  <a:t> は連続値</a:t>
                </a:r>
              </a:p>
            </p:txBody>
          </p:sp>
        </mc:Choice>
        <mc:Fallback xmlns="">
          <p:sp>
            <p:nvSpPr>
              <p:cNvPr id="18" name="テキスト ボックス 17">
                <a:extLst>
                  <a:ext uri="{FF2B5EF4-FFF2-40B4-BE49-F238E27FC236}">
                    <a16:creationId xmlns:a16="http://schemas.microsoft.com/office/drawing/2014/main" id="{B986BF75-EE56-4CF3-99B8-C89F6DD9F640}"/>
                  </a:ext>
                </a:extLst>
              </p:cNvPr>
              <p:cNvSpPr txBox="1">
                <a:spLocks noRot="1" noChangeAspect="1" noMove="1" noResize="1" noEditPoints="1" noAdjustHandles="1" noChangeArrowheads="1" noChangeShapeType="1" noTextEdit="1"/>
              </p:cNvSpPr>
              <p:nvPr/>
            </p:nvSpPr>
            <p:spPr>
              <a:xfrm>
                <a:off x="4508881" y="5112764"/>
                <a:ext cx="2000932" cy="313932"/>
              </a:xfrm>
              <a:prstGeom prst="rect">
                <a:avLst/>
              </a:prstGeom>
              <a:blipFill>
                <a:blip r:embed="rId17"/>
                <a:stretch>
                  <a:fillRect t="-13725" b="-254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DEF35E38-742F-4F04-9B50-BB52EBF88D3F}"/>
                  </a:ext>
                </a:extLst>
              </p:cNvPr>
              <p:cNvSpPr txBox="1"/>
              <p:nvPr/>
            </p:nvSpPr>
            <p:spPr>
              <a:xfrm>
                <a:off x="92644" y="3266940"/>
                <a:ext cx="7207670" cy="523220"/>
              </a:xfrm>
              <a:prstGeom prst="rect">
                <a:avLst/>
              </a:prstGeom>
              <a:noFill/>
              <a:ln w="19050">
                <a:solidFill>
                  <a:schemeClr val="accent1">
                    <a:lumMod val="50000"/>
                  </a:schemeClr>
                </a:solidFill>
              </a:ln>
            </p:spPr>
            <p:txBody>
              <a:bodyPr wrap="square" rtlCol="0">
                <a:spAutoFit/>
              </a:bodyPr>
              <a:lstStyle/>
              <a:p>
                <a:pPr marL="285750" indent="-285750">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交通行動の観測・欠測に合わせて居住地別に交通行動モデルが切り替わる</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居住地選択ー交通行動間に生じている内生性バイアスを共分散パラメータ</a:t>
                </a:r>
                <a14:m>
                  <m:oMath xmlns:m="http://schemas.openxmlformats.org/officeDocument/2006/math">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a:latin typeface="Cambria Math" panose="02040503050406030204" pitchFamily="18" charset="0"/>
                            <a:ea typeface="Cambria Math" panose="02040503050406030204" pitchFamily="18" charset="0"/>
                          </a:rPr>
                          <m:t>𝟏</m:t>
                        </m:r>
                      </m:sub>
                    </m:sSub>
                  </m:oMath>
                </a14:m>
                <a:r>
                  <a:rPr lang="en-US" altLang="ja-JP" sz="1400" dirty="0"/>
                  <a:t>, </a:t>
                </a: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smtClean="0">
                            <a:latin typeface="Cambria Math" panose="02040503050406030204" pitchFamily="18" charset="0"/>
                            <a:ea typeface="Cambria Math" panose="02040503050406030204" pitchFamily="18" charset="0"/>
                          </a:rPr>
                          <m:t>𝟐</m:t>
                        </m:r>
                      </m:sub>
                    </m:sSub>
                  </m:oMath>
                </a14:m>
                <a:r>
                  <a:rPr kumimoji="1" lang="ja-JP" altLang="en-US" sz="1400" b="1" dirty="0">
                    <a:latin typeface="Meiryo UI" panose="020B0604030504040204" pitchFamily="50" charset="-128"/>
                    <a:ea typeface="Meiryo UI" panose="020B0604030504040204" pitchFamily="50" charset="-128"/>
                  </a:rPr>
                  <a:t>により補正</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41" name="テキスト ボックス 40">
                <a:extLst>
                  <a:ext uri="{FF2B5EF4-FFF2-40B4-BE49-F238E27FC236}">
                    <a16:creationId xmlns:a16="http://schemas.microsoft.com/office/drawing/2014/main" id="{DEF35E38-742F-4F04-9B50-BB52EBF88D3F}"/>
                  </a:ext>
                </a:extLst>
              </p:cNvPr>
              <p:cNvSpPr txBox="1">
                <a:spLocks noRot="1" noChangeAspect="1" noMove="1" noResize="1" noEditPoints="1" noAdjustHandles="1" noChangeArrowheads="1" noChangeShapeType="1" noTextEdit="1"/>
              </p:cNvSpPr>
              <p:nvPr/>
            </p:nvSpPr>
            <p:spPr>
              <a:xfrm>
                <a:off x="92644" y="3266940"/>
                <a:ext cx="7207670" cy="523220"/>
              </a:xfrm>
              <a:prstGeom prst="rect">
                <a:avLst/>
              </a:prstGeom>
              <a:blipFill>
                <a:blip r:embed="rId18"/>
                <a:stretch>
                  <a:fillRect t="-1124" b="-11236"/>
                </a:stretch>
              </a:blipFill>
              <a:ln w="19050">
                <a:solidFill>
                  <a:schemeClr val="accent1">
                    <a:lumMod val="50000"/>
                  </a:schemeClr>
                </a:solidFill>
              </a:ln>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3BBA61A5-79EF-41CB-9531-54831057738A}"/>
              </a:ext>
            </a:extLst>
          </p:cNvPr>
          <p:cNvSpPr txBox="1"/>
          <p:nvPr/>
        </p:nvSpPr>
        <p:spPr>
          <a:xfrm>
            <a:off x="66499" y="2861102"/>
            <a:ext cx="7031022"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サンプルセレクションモデルの特徴：内生的スイッチング構造 </a:t>
            </a:r>
            <a:r>
              <a:rPr kumimoji="1" lang="en-US" altLang="ja-JP" sz="1400" b="1" dirty="0">
                <a:latin typeface="Meiryo UI" panose="020B0604030504040204" pitchFamily="50" charset="-128"/>
                <a:ea typeface="Meiryo UI" panose="020B0604030504040204" pitchFamily="50" charset="-128"/>
              </a:rPr>
              <a:t>(endogenous switching)</a:t>
            </a:r>
            <a:endParaRPr kumimoji="1" lang="ja-JP" altLang="en-US" sz="1400" b="1"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EC5BA9A5-6955-4B5E-B85C-82527EE5BC88}"/>
              </a:ext>
            </a:extLst>
          </p:cNvPr>
          <p:cNvSpPr/>
          <p:nvPr/>
        </p:nvSpPr>
        <p:spPr>
          <a:xfrm>
            <a:off x="9803836" y="2122545"/>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2F45025C-FE87-4D47-B635-878BEB34B21A}"/>
                  </a:ext>
                </a:extLst>
              </p:cNvPr>
              <p:cNvSpPr/>
              <p:nvPr/>
            </p:nvSpPr>
            <p:spPr>
              <a:xfrm>
                <a:off x="8341078" y="3296141"/>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48" name="正方形/長方形 47">
                <a:extLst>
                  <a:ext uri="{FF2B5EF4-FFF2-40B4-BE49-F238E27FC236}">
                    <a16:creationId xmlns:a16="http://schemas.microsoft.com/office/drawing/2014/main" id="{2F45025C-FE87-4D47-B635-878BEB34B21A}"/>
                  </a:ext>
                </a:extLst>
              </p:cNvPr>
              <p:cNvSpPr>
                <a:spLocks noRot="1" noChangeAspect="1" noMove="1" noResize="1" noEditPoints="1" noAdjustHandles="1" noChangeArrowheads="1" noChangeShapeType="1" noTextEdit="1"/>
              </p:cNvSpPr>
              <p:nvPr/>
            </p:nvSpPr>
            <p:spPr>
              <a:xfrm>
                <a:off x="8341078" y="3296141"/>
                <a:ext cx="619016" cy="369332"/>
              </a:xfrm>
              <a:prstGeom prst="rect">
                <a:avLst/>
              </a:prstGeom>
              <a:blipFill>
                <a:blip r:embed="rId19"/>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正方形/長方形 65">
                <a:extLst>
                  <a:ext uri="{FF2B5EF4-FFF2-40B4-BE49-F238E27FC236}">
                    <a16:creationId xmlns:a16="http://schemas.microsoft.com/office/drawing/2014/main" id="{01C83E90-8D02-4A82-B33F-11A26B6CB6B4}"/>
                  </a:ext>
                </a:extLst>
              </p:cNvPr>
              <p:cNvSpPr/>
              <p:nvPr/>
            </p:nvSpPr>
            <p:spPr>
              <a:xfrm>
                <a:off x="6966107" y="2734285"/>
                <a:ext cx="1854650"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𝟏</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highlight>
                                <a:srgbClr val="FFFF00"/>
                              </a:highlight>
                              <a:latin typeface="Cambria Math" panose="02040503050406030204" pitchFamily="18" charset="0"/>
                              <a:ea typeface="Cambria Math" panose="02040503050406030204" pitchFamily="18" charset="0"/>
                            </a:rPr>
                          </m:ctrlPr>
                        </m:sSubPr>
                        <m:e>
                          <m:r>
                            <a:rPr kumimoji="1" lang="ja-JP" altLang="en-US" sz="1600" b="1" i="1">
                              <a:highlight>
                                <a:srgbClr val="FFFF00"/>
                              </a:highlight>
                              <a:latin typeface="Cambria Math" panose="02040503050406030204" pitchFamily="18" charset="0"/>
                              <a:ea typeface="Cambria Math" panose="02040503050406030204" pitchFamily="18" charset="0"/>
                            </a:rPr>
                            <m:t>𝝈</m:t>
                          </m:r>
                        </m:e>
                        <m:sub>
                          <m:r>
                            <a:rPr kumimoji="1" lang="en-US" altLang="ja-JP" sz="1600" b="1" i="1">
                              <a:highlight>
                                <a:srgbClr val="FFFF00"/>
                              </a:highlight>
                              <a:latin typeface="Cambria Math" panose="02040503050406030204" pitchFamily="18" charset="0"/>
                              <a:ea typeface="Cambria Math" panose="02040503050406030204" pitchFamily="18" charset="0"/>
                            </a:rPr>
                            <m:t>𝟏</m:t>
                          </m:r>
                        </m:sub>
                      </m:sSub>
                    </m:oMath>
                  </m:oMathPara>
                </a14:m>
                <a:endParaRPr lang="ja-JP" altLang="en-US" sz="1600" dirty="0">
                  <a:highlight>
                    <a:srgbClr val="FFFF00"/>
                  </a:highlight>
                </a:endParaRPr>
              </a:p>
            </p:txBody>
          </p:sp>
        </mc:Choice>
        <mc:Fallback>
          <p:sp>
            <p:nvSpPr>
              <p:cNvPr id="66" name="正方形/長方形 65">
                <a:extLst>
                  <a:ext uri="{FF2B5EF4-FFF2-40B4-BE49-F238E27FC236}">
                    <a16:creationId xmlns:a16="http://schemas.microsoft.com/office/drawing/2014/main" id="{01C83E90-8D02-4A82-B33F-11A26B6CB6B4}"/>
                  </a:ext>
                </a:extLst>
              </p:cNvPr>
              <p:cNvSpPr>
                <a:spLocks noRot="1" noChangeAspect="1" noMove="1" noResize="1" noEditPoints="1" noAdjustHandles="1" noChangeArrowheads="1" noChangeShapeType="1" noTextEdit="1"/>
              </p:cNvSpPr>
              <p:nvPr/>
            </p:nvSpPr>
            <p:spPr>
              <a:xfrm>
                <a:off x="6966107" y="2734285"/>
                <a:ext cx="1854650" cy="338554"/>
              </a:xfrm>
              <a:prstGeom prst="rect">
                <a:avLst/>
              </a:prstGeom>
              <a:blipFill>
                <a:blip r:embed="rId20"/>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338D5DFA-605F-4083-B2E9-666FD8BF0A70}"/>
                  </a:ext>
                </a:extLst>
              </p:cNvPr>
              <p:cNvSpPr txBox="1"/>
              <p:nvPr/>
            </p:nvSpPr>
            <p:spPr>
              <a:xfrm>
                <a:off x="9952530" y="2186345"/>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72" name="テキスト ボックス 71">
                <a:extLst>
                  <a:ext uri="{FF2B5EF4-FFF2-40B4-BE49-F238E27FC236}">
                    <a16:creationId xmlns:a16="http://schemas.microsoft.com/office/drawing/2014/main" id="{338D5DFA-605F-4083-B2E9-666FD8BF0A70}"/>
                  </a:ext>
                </a:extLst>
              </p:cNvPr>
              <p:cNvSpPr txBox="1">
                <a:spLocks noRot="1" noChangeAspect="1" noMove="1" noResize="1" noEditPoints="1" noAdjustHandles="1" noChangeArrowheads="1" noChangeShapeType="1" noTextEdit="1"/>
              </p:cNvSpPr>
              <p:nvPr/>
            </p:nvSpPr>
            <p:spPr>
              <a:xfrm>
                <a:off x="9952530" y="2186345"/>
                <a:ext cx="1888804" cy="523220"/>
              </a:xfrm>
              <a:prstGeom prst="rect">
                <a:avLst/>
              </a:prstGeom>
              <a:blipFill>
                <a:blip r:embed="rId21"/>
                <a:stretch>
                  <a:fillRect b="-8889"/>
                </a:stretch>
              </a:blipFill>
              <a:ln w="28575">
                <a:solidFill>
                  <a:schemeClr val="accent1">
                    <a:lumMod val="75000"/>
                  </a:schemeClr>
                </a:solidFill>
              </a:ln>
            </p:spPr>
            <p:txBody>
              <a:bodyPr/>
              <a:lstStyle/>
              <a:p>
                <a:r>
                  <a:rPr lang="ja-JP" altLang="en-US">
                    <a:noFill/>
                  </a:rPr>
                  <a:t> </a:t>
                </a:r>
              </a:p>
            </p:txBody>
          </p:sp>
        </mc:Fallback>
      </mc:AlternateContent>
      <p:sp>
        <p:nvSpPr>
          <p:cNvPr id="73" name="テキスト ボックス 72">
            <a:extLst>
              <a:ext uri="{FF2B5EF4-FFF2-40B4-BE49-F238E27FC236}">
                <a16:creationId xmlns:a16="http://schemas.microsoft.com/office/drawing/2014/main" id="{7F7DA432-64FC-4900-BCD8-155C8EFA304C}"/>
              </a:ext>
            </a:extLst>
          </p:cNvPr>
          <p:cNvSpPr txBox="1"/>
          <p:nvPr/>
        </p:nvSpPr>
        <p:spPr>
          <a:xfrm>
            <a:off x="9019500" y="1451577"/>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a:t>
            </a:r>
          </a:p>
        </p:txBody>
      </p:sp>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05985F9C-243E-4759-B0C2-60D2186DD4BB}"/>
                  </a:ext>
                </a:extLst>
              </p:cNvPr>
              <p:cNvSpPr/>
              <p:nvPr/>
            </p:nvSpPr>
            <p:spPr>
              <a:xfrm>
                <a:off x="9796694" y="3294126"/>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Sub>
                    </m:oMath>
                  </m:oMathPara>
                </a14:m>
                <a:endParaRPr lang="ja-JP" altLang="en-US" dirty="0"/>
              </a:p>
            </p:txBody>
          </p:sp>
        </mc:Choice>
        <mc:Fallback xmlns="">
          <p:sp>
            <p:nvSpPr>
              <p:cNvPr id="74" name="正方形/長方形 73">
                <a:extLst>
                  <a:ext uri="{FF2B5EF4-FFF2-40B4-BE49-F238E27FC236}">
                    <a16:creationId xmlns:a16="http://schemas.microsoft.com/office/drawing/2014/main" id="{05985F9C-243E-4759-B0C2-60D2186DD4BB}"/>
                  </a:ext>
                </a:extLst>
              </p:cNvPr>
              <p:cNvSpPr>
                <a:spLocks noRot="1" noChangeAspect="1" noMove="1" noResize="1" noEditPoints="1" noAdjustHandles="1" noChangeArrowheads="1" noChangeShapeType="1" noTextEdit="1"/>
              </p:cNvSpPr>
              <p:nvPr/>
            </p:nvSpPr>
            <p:spPr>
              <a:xfrm>
                <a:off x="9796694" y="3294126"/>
                <a:ext cx="619016" cy="369332"/>
              </a:xfrm>
              <a:prstGeom prst="rect">
                <a:avLst/>
              </a:prstGeom>
              <a:blipFill>
                <a:blip r:embed="rId22"/>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正方形/長方形 74">
                <a:extLst>
                  <a:ext uri="{FF2B5EF4-FFF2-40B4-BE49-F238E27FC236}">
                    <a16:creationId xmlns:a16="http://schemas.microsoft.com/office/drawing/2014/main" id="{5B1EBE24-E752-4EEE-80BF-67DA597410D9}"/>
                  </a:ext>
                </a:extLst>
              </p:cNvPr>
              <p:cNvSpPr/>
              <p:nvPr/>
            </p:nvSpPr>
            <p:spPr>
              <a:xfrm>
                <a:off x="9095442" y="1780061"/>
                <a:ext cx="571392" cy="369332"/>
              </a:xfrm>
              <a:prstGeom prst="rect">
                <a:avLst/>
              </a:prstGeom>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75" name="正方形/長方形 74">
                <a:extLst>
                  <a:ext uri="{FF2B5EF4-FFF2-40B4-BE49-F238E27FC236}">
                    <a16:creationId xmlns:a16="http://schemas.microsoft.com/office/drawing/2014/main" id="{5B1EBE24-E752-4EEE-80BF-67DA597410D9}"/>
                  </a:ext>
                </a:extLst>
              </p:cNvPr>
              <p:cNvSpPr>
                <a:spLocks noRot="1" noChangeAspect="1" noMove="1" noResize="1" noEditPoints="1" noAdjustHandles="1" noChangeArrowheads="1" noChangeShapeType="1" noTextEdit="1"/>
              </p:cNvSpPr>
              <p:nvPr/>
            </p:nvSpPr>
            <p:spPr>
              <a:xfrm>
                <a:off x="9095442" y="1780061"/>
                <a:ext cx="571392" cy="369332"/>
              </a:xfrm>
              <a:prstGeom prst="rect">
                <a:avLst/>
              </a:prstGeom>
              <a:blipFill>
                <a:blip r:embed="rId23"/>
                <a:stretch>
                  <a:fillRect b="-1587"/>
                </a:stretch>
              </a:blipFill>
              <a:ln>
                <a:solidFill>
                  <a:schemeClr val="tx2"/>
                </a:solidFill>
              </a:ln>
            </p:spPr>
            <p:txBody>
              <a:bodyPr/>
              <a:lstStyle/>
              <a:p>
                <a:r>
                  <a:rPr lang="ja-JP" altLang="en-US">
                    <a:noFill/>
                  </a:rPr>
                  <a:t> </a:t>
                </a:r>
              </a:p>
            </p:txBody>
          </p:sp>
        </mc:Fallback>
      </mc:AlternateContent>
      <p:sp>
        <p:nvSpPr>
          <p:cNvPr id="76" name="四角形: 角を丸くする 75">
            <a:extLst>
              <a:ext uri="{FF2B5EF4-FFF2-40B4-BE49-F238E27FC236}">
                <a16:creationId xmlns:a16="http://schemas.microsoft.com/office/drawing/2014/main" id="{E7993A69-410D-4D65-922B-5C605407CD13}"/>
              </a:ext>
            </a:extLst>
          </p:cNvPr>
          <p:cNvSpPr/>
          <p:nvPr/>
        </p:nvSpPr>
        <p:spPr>
          <a:xfrm>
            <a:off x="6783259" y="2106704"/>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D0D7E762-719E-4BFF-B605-96B48AB03B39}"/>
                  </a:ext>
                </a:extLst>
              </p:cNvPr>
              <p:cNvSpPr txBox="1"/>
              <p:nvPr/>
            </p:nvSpPr>
            <p:spPr>
              <a:xfrm>
                <a:off x="6931953" y="2170504"/>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77" name="テキスト ボックス 76">
                <a:extLst>
                  <a:ext uri="{FF2B5EF4-FFF2-40B4-BE49-F238E27FC236}">
                    <a16:creationId xmlns:a16="http://schemas.microsoft.com/office/drawing/2014/main" id="{D0D7E762-719E-4BFF-B605-96B48AB03B39}"/>
                  </a:ext>
                </a:extLst>
              </p:cNvPr>
              <p:cNvSpPr txBox="1">
                <a:spLocks noRot="1" noChangeAspect="1" noMove="1" noResize="1" noEditPoints="1" noAdjustHandles="1" noChangeArrowheads="1" noChangeShapeType="1" noTextEdit="1"/>
              </p:cNvSpPr>
              <p:nvPr/>
            </p:nvSpPr>
            <p:spPr>
              <a:xfrm>
                <a:off x="6931953" y="2170504"/>
                <a:ext cx="1888804" cy="523220"/>
              </a:xfrm>
              <a:prstGeom prst="rect">
                <a:avLst/>
              </a:prstGeom>
              <a:blipFill>
                <a:blip r:embed="rId24"/>
                <a:stretch>
                  <a:fillRect b="-7692"/>
                </a:stretch>
              </a:blipFill>
              <a:ln w="28575">
                <a:solidFill>
                  <a:schemeClr val="accent1">
                    <a:lumMod val="75000"/>
                  </a:schemeClr>
                </a:solid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8" name="正方形/長方形 77">
                <a:extLst>
                  <a:ext uri="{FF2B5EF4-FFF2-40B4-BE49-F238E27FC236}">
                    <a16:creationId xmlns:a16="http://schemas.microsoft.com/office/drawing/2014/main" id="{3D5E79DF-F43C-4922-AFFB-80B3221EBF40}"/>
                  </a:ext>
                </a:extLst>
              </p:cNvPr>
              <p:cNvSpPr/>
              <p:nvPr/>
            </p:nvSpPr>
            <p:spPr>
              <a:xfrm>
                <a:off x="9959638" y="2740343"/>
                <a:ext cx="1877464"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𝟎</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highlight>
                                <a:srgbClr val="FFFF00"/>
                              </a:highlight>
                              <a:latin typeface="Cambria Math" panose="02040503050406030204" pitchFamily="18" charset="0"/>
                              <a:ea typeface="Cambria Math" panose="02040503050406030204" pitchFamily="18" charset="0"/>
                            </a:rPr>
                          </m:ctrlPr>
                        </m:sSubPr>
                        <m:e>
                          <m:r>
                            <a:rPr kumimoji="1" lang="ja-JP" altLang="en-US" sz="1600" b="1" i="1">
                              <a:highlight>
                                <a:srgbClr val="FFFF00"/>
                              </a:highlight>
                              <a:latin typeface="Cambria Math" panose="02040503050406030204" pitchFamily="18" charset="0"/>
                              <a:ea typeface="Cambria Math" panose="02040503050406030204" pitchFamily="18" charset="0"/>
                            </a:rPr>
                            <m:t>𝝈</m:t>
                          </m:r>
                        </m:e>
                        <m:sub>
                          <m:r>
                            <a:rPr kumimoji="1" lang="en-US" altLang="ja-JP" sz="1600" b="1" i="1" smtClean="0">
                              <a:highlight>
                                <a:srgbClr val="FFFF00"/>
                              </a:highlight>
                              <a:latin typeface="Cambria Math" panose="02040503050406030204" pitchFamily="18" charset="0"/>
                              <a:ea typeface="Cambria Math" panose="02040503050406030204" pitchFamily="18" charset="0"/>
                            </a:rPr>
                            <m:t>𝟐</m:t>
                          </m:r>
                        </m:sub>
                      </m:sSub>
                    </m:oMath>
                  </m:oMathPara>
                </a14:m>
                <a:endParaRPr lang="ja-JP" altLang="en-US" sz="1600" dirty="0">
                  <a:highlight>
                    <a:srgbClr val="FFFF00"/>
                  </a:highlight>
                </a:endParaRPr>
              </a:p>
            </p:txBody>
          </p:sp>
        </mc:Choice>
        <mc:Fallback>
          <p:sp>
            <p:nvSpPr>
              <p:cNvPr id="78" name="正方形/長方形 77">
                <a:extLst>
                  <a:ext uri="{FF2B5EF4-FFF2-40B4-BE49-F238E27FC236}">
                    <a16:creationId xmlns:a16="http://schemas.microsoft.com/office/drawing/2014/main" id="{3D5E79DF-F43C-4922-AFFB-80B3221EBF40}"/>
                  </a:ext>
                </a:extLst>
              </p:cNvPr>
              <p:cNvSpPr>
                <a:spLocks noRot="1" noChangeAspect="1" noMove="1" noResize="1" noEditPoints="1" noAdjustHandles="1" noChangeArrowheads="1" noChangeShapeType="1" noTextEdit="1"/>
              </p:cNvSpPr>
              <p:nvPr/>
            </p:nvSpPr>
            <p:spPr>
              <a:xfrm>
                <a:off x="9959638" y="2740343"/>
                <a:ext cx="1877464" cy="338554"/>
              </a:xfrm>
              <a:prstGeom prst="rect">
                <a:avLst/>
              </a:prstGeom>
              <a:blipFill>
                <a:blip r:embed="rId25"/>
                <a:stretch>
                  <a:fillRect b="-1818"/>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A277D3DB-938C-44C4-9B88-02A83EE9EA3E}"/>
              </a:ext>
            </a:extLst>
          </p:cNvPr>
          <p:cNvCxnSpPr>
            <a:cxnSpLocks/>
          </p:cNvCxnSpPr>
          <p:nvPr/>
        </p:nvCxnSpPr>
        <p:spPr>
          <a:xfrm flipH="1">
            <a:off x="8635294" y="2253830"/>
            <a:ext cx="668314" cy="97874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A9E6E2E5-DDDF-4A69-9FEB-4720B8A74736}"/>
              </a:ext>
            </a:extLst>
          </p:cNvPr>
          <p:cNvCxnSpPr>
            <a:cxnSpLocks/>
          </p:cNvCxnSpPr>
          <p:nvPr/>
        </p:nvCxnSpPr>
        <p:spPr>
          <a:xfrm>
            <a:off x="9424749" y="2247797"/>
            <a:ext cx="647630" cy="98805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61" name="表 60">
                <a:extLst>
                  <a:ext uri="{FF2B5EF4-FFF2-40B4-BE49-F238E27FC236}">
                    <a16:creationId xmlns:a16="http://schemas.microsoft.com/office/drawing/2014/main" id="{DB5F091B-8C62-4A1F-A9EB-BD220258FE3B}"/>
                  </a:ext>
                </a:extLst>
              </p:cNvPr>
              <p:cNvGraphicFramePr>
                <a:graphicFrameLocks noGrp="1"/>
              </p:cNvGraphicFramePr>
              <p:nvPr>
                <p:extLst>
                  <p:ext uri="{D42A27DB-BD31-4B8C-83A1-F6EECF244321}">
                    <p14:modId xmlns:p14="http://schemas.microsoft.com/office/powerpoint/2010/main" val="1315162393"/>
                  </p:ext>
                </p:extLst>
              </p:nvPr>
            </p:nvGraphicFramePr>
            <p:xfrm>
              <a:off x="628927" y="1697522"/>
              <a:ext cx="5080796" cy="991445"/>
            </p:xfrm>
            <a:graphic>
              <a:graphicData uri="http://schemas.openxmlformats.org/drawingml/2006/table">
                <a:tbl>
                  <a:tblPr firstRow="1" bandRow="1">
                    <a:tableStyleId>{5C22544A-7EE6-4342-B048-85BDC9FD1C3A}</a:tableStyleId>
                  </a:tblPr>
                  <a:tblGrid>
                    <a:gridCol w="1951200">
                      <a:extLst>
                        <a:ext uri="{9D8B030D-6E8A-4147-A177-3AD203B41FA5}">
                          <a16:colId xmlns:a16="http://schemas.microsoft.com/office/drawing/2014/main" val="2955918630"/>
                        </a:ext>
                      </a:extLst>
                    </a:gridCol>
                    <a:gridCol w="1564798">
                      <a:extLst>
                        <a:ext uri="{9D8B030D-6E8A-4147-A177-3AD203B41FA5}">
                          <a16:colId xmlns:a16="http://schemas.microsoft.com/office/drawing/2014/main" val="80639812"/>
                        </a:ext>
                      </a:extLst>
                    </a:gridCol>
                    <a:gridCol w="1564798">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𝟏</m:t>
                                  </m:r>
                                </m:sub>
                              </m:sSub>
                            </m:oMath>
                          </a14:m>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都市部</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𝟎</m:t>
                                  </m:r>
                                </m:sub>
                              </m:sSub>
                            </m:oMath>
                          </a14:m>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郊外部</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32717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都市部居住者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郊外部居住者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61" name="表 60">
                <a:extLst>
                  <a:ext uri="{FF2B5EF4-FFF2-40B4-BE49-F238E27FC236}">
                    <a16:creationId xmlns:a16="http://schemas.microsoft.com/office/drawing/2014/main" id="{DB5F091B-8C62-4A1F-A9EB-BD220258FE3B}"/>
                  </a:ext>
                </a:extLst>
              </p:cNvPr>
              <p:cNvGraphicFramePr>
                <a:graphicFrameLocks noGrp="1"/>
              </p:cNvGraphicFramePr>
              <p:nvPr>
                <p:extLst>
                  <p:ext uri="{D42A27DB-BD31-4B8C-83A1-F6EECF244321}">
                    <p14:modId xmlns:p14="http://schemas.microsoft.com/office/powerpoint/2010/main" val="1315162393"/>
                  </p:ext>
                </p:extLst>
              </p:nvPr>
            </p:nvGraphicFramePr>
            <p:xfrm>
              <a:off x="628927" y="1697522"/>
              <a:ext cx="5080796" cy="991445"/>
            </p:xfrm>
            <a:graphic>
              <a:graphicData uri="http://schemas.openxmlformats.org/drawingml/2006/table">
                <a:tbl>
                  <a:tblPr firstRow="1" bandRow="1">
                    <a:tableStyleId>{5C22544A-7EE6-4342-B048-85BDC9FD1C3A}</a:tableStyleId>
                  </a:tblPr>
                  <a:tblGrid>
                    <a:gridCol w="1951200">
                      <a:extLst>
                        <a:ext uri="{9D8B030D-6E8A-4147-A177-3AD203B41FA5}">
                          <a16:colId xmlns:a16="http://schemas.microsoft.com/office/drawing/2014/main" val="2955918630"/>
                        </a:ext>
                      </a:extLst>
                    </a:gridCol>
                    <a:gridCol w="1564798">
                      <a:extLst>
                        <a:ext uri="{9D8B030D-6E8A-4147-A177-3AD203B41FA5}">
                          <a16:colId xmlns:a16="http://schemas.microsoft.com/office/drawing/2014/main" val="80639812"/>
                        </a:ext>
                      </a:extLst>
                    </a:gridCol>
                    <a:gridCol w="1564798">
                      <a:extLst>
                        <a:ext uri="{9D8B030D-6E8A-4147-A177-3AD203B41FA5}">
                          <a16:colId xmlns:a16="http://schemas.microsoft.com/office/drawing/2014/main" val="4144650555"/>
                        </a:ext>
                      </a:extLst>
                    </a:gridCol>
                  </a:tblGrid>
                  <a:tr h="359474">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6"/>
                          <a:stretch>
                            <a:fillRect l="-124514" t="-1695" r="-100389" b="-194915"/>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6"/>
                          <a:stretch>
                            <a:fillRect l="-224514" t="-1695" r="-389" b="-194915"/>
                          </a:stretch>
                        </a:blipFill>
                      </a:tcPr>
                    </a:tc>
                    <a:extLst>
                      <a:ext uri="{0D108BD9-81ED-4DB2-BD59-A6C34878D82A}">
                        <a16:rowId xmlns:a16="http://schemas.microsoft.com/office/drawing/2014/main" val="2024523227"/>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t="-109091" r="-160938" b="-10909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0480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6"/>
                          <a:stretch>
                            <a:fillRect t="-230000" r="-160938" b="-20000"/>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62" name="テキスト ボックス 61">
            <a:extLst>
              <a:ext uri="{FF2B5EF4-FFF2-40B4-BE49-F238E27FC236}">
                <a16:creationId xmlns:a16="http://schemas.microsoft.com/office/drawing/2014/main" id="{79D55980-58FA-4A72-933B-82EB8D2BF154}"/>
              </a:ext>
            </a:extLst>
          </p:cNvPr>
          <p:cNvSpPr txBox="1"/>
          <p:nvPr/>
        </p:nvSpPr>
        <p:spPr>
          <a:xfrm>
            <a:off x="804021" y="1409490"/>
            <a:ext cx="4730608"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交通行動の観測・欠測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例</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都市部・郊外部</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08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6EA82A3E-10EC-4C05-863F-D1322F35049B}"/>
                  </a:ext>
                </a:extLst>
              </p:cNvPr>
              <p:cNvSpPr>
                <a:spLocks noGrp="1"/>
              </p:cNvSpPr>
              <p:nvPr>
                <p:ph type="title"/>
              </p:nvPr>
            </p:nvSpPr>
            <p:spPr>
              <a:xfrm>
                <a:off x="693812" y="2060848"/>
                <a:ext cx="10819201" cy="2376264"/>
              </a:xfrm>
            </p:spPr>
            <p:txBody>
              <a:bodyPr>
                <a:normAutofit/>
              </a:bodyPr>
              <a:lstStyle/>
              <a:p>
                <a:pPr>
                  <a:lnSpc>
                    <a:spcPct val="150000"/>
                  </a:lnSpc>
                </a:pPr>
                <a:r>
                  <a:rPr kumimoji="1" lang="ja-JP" altLang="en-US" dirty="0"/>
                  <a:t>共分散パラメータ </a:t>
                </a:r>
                <a14:m>
                  <m:oMath xmlns:m="http://schemas.openxmlformats.org/officeDocument/2006/math">
                    <m:r>
                      <a:rPr kumimoji="1" lang="ja-JP" altLang="en-US" i="1" smtClean="0">
                        <a:latin typeface="Cambria Math" panose="02040503050406030204" pitchFamily="18" charset="0"/>
                      </a:rPr>
                      <m:t>𝝈</m:t>
                    </m:r>
                  </m:oMath>
                </a14:m>
                <a:r>
                  <a:rPr kumimoji="1" lang="ja-JP" altLang="en-US" dirty="0"/>
                  <a:t> の識別問題とその</a:t>
                </a:r>
                <a:r>
                  <a:rPr lang="ja-JP" altLang="en-US" dirty="0"/>
                  <a:t>対処</a:t>
                </a:r>
                <a:r>
                  <a:rPr kumimoji="1" lang="ja-JP" altLang="en-US" dirty="0"/>
                  <a:t>：ベイズアプローチ</a:t>
                </a:r>
              </a:p>
            </p:txBody>
          </p:sp>
        </mc:Choice>
        <mc:Fallback xmlns="">
          <p:sp>
            <p:nvSpPr>
              <p:cNvPr id="2" name="タイトル 1">
                <a:extLst>
                  <a:ext uri="{FF2B5EF4-FFF2-40B4-BE49-F238E27FC236}">
                    <a16:creationId xmlns:a16="http://schemas.microsoft.com/office/drawing/2014/main" id="{6EA82A3E-10EC-4C05-863F-D1322F35049B}"/>
                  </a:ext>
                </a:extLst>
              </p:cNvPr>
              <p:cNvSpPr>
                <a:spLocks noGrp="1" noRot="1" noChangeAspect="1" noMove="1" noResize="1" noEditPoints="1" noAdjustHandles="1" noChangeArrowheads="1" noChangeShapeType="1" noTextEdit="1"/>
              </p:cNvSpPr>
              <p:nvPr>
                <p:ph type="title"/>
              </p:nvPr>
            </p:nvSpPr>
            <p:spPr>
              <a:xfrm>
                <a:off x="693812" y="2060848"/>
                <a:ext cx="10819201" cy="2376264"/>
              </a:xfrm>
              <a:blipFill>
                <a:blip r:embed="rId2"/>
                <a:stretch>
                  <a:fillRect l="-225" r="-169"/>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07EB7D2-C67F-4813-8D07-DEB9F74EC53C}"/>
              </a:ext>
            </a:extLst>
          </p:cNvPr>
          <p:cNvSpPr>
            <a:spLocks noGrp="1"/>
          </p:cNvSpPr>
          <p:nvPr>
            <p:ph type="sldNum" sz="quarter" idx="12"/>
          </p:nvPr>
        </p:nvSpPr>
        <p:spPr/>
        <p:txBody>
          <a:bodyPr/>
          <a:lstStyle/>
          <a:p>
            <a:fld id="{DF28FB93-0A08-4E7D-8E63-9EFA29F1E093}" type="slidenum">
              <a:rPr lang="en-US" altLang="ja-JP" smtClean="0"/>
              <a:pPr/>
              <a:t>16</a:t>
            </a:fld>
            <a:endParaRPr lang="ja-JP" altLang="en-US"/>
          </a:p>
        </p:txBody>
      </p:sp>
    </p:spTree>
    <p:extLst>
      <p:ext uri="{BB962C8B-B14F-4D97-AF65-F5344CB8AC3E}">
        <p14:creationId xmlns:p14="http://schemas.microsoft.com/office/powerpoint/2010/main" val="195993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88A40D70-19CA-4ABA-9209-56FCB672D6EC}"/>
                  </a:ext>
                </a:extLst>
              </p:cNvPr>
              <p:cNvSpPr>
                <a:spLocks noGrp="1"/>
              </p:cNvSpPr>
              <p:nvPr>
                <p:ph type="title"/>
              </p:nvPr>
            </p:nvSpPr>
            <p:spPr>
              <a:xfrm>
                <a:off x="1526972" y="332656"/>
                <a:ext cx="9143538" cy="1080120"/>
              </a:xfrm>
            </p:spPr>
            <p:txBody>
              <a:bodyPr/>
              <a:lstStyle/>
              <a:p>
                <a:r>
                  <a:rPr lang="ja-JP" altLang="en-US" dirty="0"/>
                  <a:t>共分散パラメータ </a:t>
                </a:r>
                <a14:m>
                  <m:oMath xmlns:m="http://schemas.openxmlformats.org/officeDocument/2006/math">
                    <m:r>
                      <a:rPr lang="ja-JP" altLang="en-US" i="1" smtClean="0">
                        <a:latin typeface="Cambria Math" panose="02040503050406030204" pitchFamily="18" charset="0"/>
                      </a:rPr>
                      <m:t>𝝈</m:t>
                    </m:r>
                  </m:oMath>
                </a14:m>
                <a:r>
                  <a:rPr lang="ja-JP" altLang="en-US" dirty="0"/>
                  <a:t> の識別問題</a:t>
                </a:r>
                <a:endParaRPr kumimoji="1" lang="ja-JP" altLang="en-US" dirty="0"/>
              </a:p>
            </p:txBody>
          </p:sp>
        </mc:Choice>
        <mc:Fallback xmlns="">
          <p:sp>
            <p:nvSpPr>
              <p:cNvPr id="2" name="タイトル 1">
                <a:extLst>
                  <a:ext uri="{FF2B5EF4-FFF2-40B4-BE49-F238E27FC236}">
                    <a16:creationId xmlns:a16="http://schemas.microsoft.com/office/drawing/2014/main" id="{88A40D70-19CA-4ABA-9209-56FCB672D6EC}"/>
                  </a:ext>
                </a:extLst>
              </p:cNvPr>
              <p:cNvSpPr>
                <a:spLocks noGrp="1" noRot="1" noChangeAspect="1" noMove="1" noResize="1" noEditPoints="1" noAdjustHandles="1" noChangeArrowheads="1" noChangeShapeType="1" noTextEdit="1"/>
              </p:cNvSpPr>
              <p:nvPr>
                <p:ph type="title"/>
              </p:nvPr>
            </p:nvSpPr>
            <p:spPr>
              <a:xfrm>
                <a:off x="1526972" y="332656"/>
                <a:ext cx="9143538" cy="1080120"/>
              </a:xfr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29203F-A599-414D-9CB6-667BDDF14D08}"/>
                  </a:ext>
                </a:extLst>
              </p:cNvPr>
              <p:cNvSpPr>
                <a:spLocks noGrp="1"/>
              </p:cNvSpPr>
              <p:nvPr>
                <p:ph idx="1"/>
              </p:nvPr>
            </p:nvSpPr>
            <p:spPr>
              <a:xfrm>
                <a:off x="29202" y="1793141"/>
                <a:ext cx="7654287" cy="631581"/>
              </a:xfrm>
            </p:spPr>
            <p:txBody>
              <a:bodyPr>
                <a:normAutofit/>
              </a:bodyPr>
              <a:lstStyle/>
              <a:p>
                <a:pPr marL="0" indent="0" algn="ctr">
                  <a:buNone/>
                </a:pPr>
                <a:r>
                  <a:rPr lang="ja-JP" altLang="en-US" sz="1800" dirty="0"/>
                  <a:t>バイアスを補正する共分散</a:t>
                </a:r>
                <a:r>
                  <a:rPr kumimoji="1" lang="ja-JP" altLang="en-US" sz="1800" dirty="0"/>
                  <a:t>パラメータ </a:t>
                </a:r>
                <a:r>
                  <a:rPr kumimoji="1" lang="en-US" altLang="ja-JP" sz="1800" dirty="0"/>
                  <a:t>(</a:t>
                </a:r>
                <a14:m>
                  <m:oMath xmlns:m="http://schemas.openxmlformats.org/officeDocument/2006/math">
                    <m:r>
                      <a:rPr kumimoji="1" lang="ja-JP" altLang="en-US" sz="1800" i="1" smtClean="0">
                        <a:latin typeface="Cambria Math" panose="02040503050406030204" pitchFamily="18" charset="0"/>
                      </a:rPr>
                      <m:t>𝝈</m:t>
                    </m:r>
                  </m:oMath>
                </a14:m>
                <a:r>
                  <a:rPr kumimoji="1" lang="en-US" altLang="ja-JP" sz="1800" dirty="0"/>
                  <a:t>) </a:t>
                </a:r>
                <a:r>
                  <a:rPr kumimoji="1" lang="ja-JP" altLang="en-US" sz="1800" dirty="0"/>
                  <a:t>の識別が不安定になる可能性が示唆</a:t>
                </a:r>
              </a:p>
            </p:txBody>
          </p:sp>
        </mc:Choice>
        <mc:Fallback xmlns="">
          <p:sp>
            <p:nvSpPr>
              <p:cNvPr id="3" name="コンテンツ プレースホルダー 2">
                <a:extLst>
                  <a:ext uri="{FF2B5EF4-FFF2-40B4-BE49-F238E27FC236}">
                    <a16:creationId xmlns:a16="http://schemas.microsoft.com/office/drawing/2014/main" id="{BB29203F-A599-414D-9CB6-667BDDF14D08}"/>
                  </a:ext>
                </a:extLst>
              </p:cNvPr>
              <p:cNvSpPr>
                <a:spLocks noGrp="1" noRot="1" noChangeAspect="1" noMove="1" noResize="1" noEditPoints="1" noAdjustHandles="1" noChangeArrowheads="1" noChangeShapeType="1" noTextEdit="1"/>
              </p:cNvSpPr>
              <p:nvPr>
                <p:ph idx="1"/>
              </p:nvPr>
            </p:nvSpPr>
            <p:spPr>
              <a:xfrm>
                <a:off x="29202" y="1793141"/>
                <a:ext cx="7654287" cy="631581"/>
              </a:xfrm>
              <a:blipFill>
                <a:blip r:embed="rId3"/>
                <a:stretch>
                  <a:fillRect l="-717" r="-71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A257A3E-C2D1-40FB-8D02-8ABEB5B997AB}"/>
              </a:ext>
            </a:extLst>
          </p:cNvPr>
          <p:cNvSpPr>
            <a:spLocks noGrp="1"/>
          </p:cNvSpPr>
          <p:nvPr>
            <p:ph type="sldNum" sz="quarter" idx="12"/>
          </p:nvPr>
        </p:nvSpPr>
        <p:spPr/>
        <p:txBody>
          <a:bodyPr/>
          <a:lstStyle/>
          <a:p>
            <a:pPr rtl="0"/>
            <a:fld id="{DF28FB93-0A08-4E7D-8E63-9EFA29F1E093}" type="slidenum">
              <a:rPr lang="en-US" altLang="ja-JP" noProof="0" smtClean="0"/>
              <a:pPr rtl="0"/>
              <a:t>17</a:t>
            </a:fld>
            <a:endParaRPr lang="ja-JP" altLang="en-US" noProof="0"/>
          </a:p>
        </p:txBody>
      </p:sp>
      <p:pic>
        <p:nvPicPr>
          <p:cNvPr id="5" name="図 4">
            <a:extLst>
              <a:ext uri="{FF2B5EF4-FFF2-40B4-BE49-F238E27FC236}">
                <a16:creationId xmlns:a16="http://schemas.microsoft.com/office/drawing/2014/main" id="{2EEDFEB7-C9F2-4AA9-9E00-6C282E0C387D}"/>
              </a:ext>
            </a:extLst>
          </p:cNvPr>
          <p:cNvPicPr/>
          <p:nvPr/>
        </p:nvPicPr>
        <p:blipFill rotWithShape="1">
          <a:blip r:embed="rId4" cstate="print">
            <a:extLst>
              <a:ext uri="{28A0092B-C50C-407E-A947-70E740481C1C}">
                <a14:useLocalDpi xmlns:a14="http://schemas.microsoft.com/office/drawing/2010/main" val="0"/>
              </a:ext>
            </a:extLst>
          </a:blip>
          <a:srcRect r="9717"/>
          <a:stretch/>
        </p:blipFill>
        <p:spPr bwMode="auto">
          <a:xfrm>
            <a:off x="7606579" y="1601937"/>
            <a:ext cx="4320481" cy="33843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2AF6D13-3BFB-4C9F-90E0-710995B409DF}"/>
                  </a:ext>
                </a:extLst>
              </p:cNvPr>
              <p:cNvSpPr txBox="1"/>
              <p:nvPr/>
            </p:nvSpPr>
            <p:spPr>
              <a:xfrm>
                <a:off x="261764" y="3218851"/>
                <a:ext cx="7118220" cy="923330"/>
              </a:xfrm>
              <a:prstGeom prst="rect">
                <a:avLst/>
              </a:prstGeom>
              <a:noFill/>
              <a:ln w="28575">
                <a:solidFill>
                  <a:schemeClr val="tx1"/>
                </a:solidFill>
              </a:ln>
            </p:spPr>
            <p:txBody>
              <a:bodyPr wrap="square" rtlCol="0" anchor="ctr">
                <a:spAutoFit/>
              </a:bodyPr>
              <a:lstStyle/>
              <a:p>
                <a:pPr marL="342900" indent="-342900">
                  <a:lnSpc>
                    <a:spcPct val="90000"/>
                  </a:lnSpc>
                  <a:buFont typeface="Wingdings" panose="05000000000000000000" pitchFamily="2" charset="2"/>
                  <a:buChar char="ü"/>
                </a:pPr>
                <a:r>
                  <a:rPr kumimoji="1" lang="ja-JP" altLang="en-US" sz="2000" b="1" dirty="0">
                    <a:solidFill>
                      <a:schemeClr val="tx1"/>
                    </a:solidFill>
                    <a:latin typeface="Meiryo UI" panose="020B0604030504040204" pitchFamily="50" charset="-128"/>
                    <a:ea typeface="Meiryo UI" panose="020B0604030504040204" pitchFamily="50" charset="-128"/>
                  </a:rPr>
                  <a:t>共分散パラメータ </a:t>
                </a:r>
                <a:r>
                  <a:rPr kumimoji="1" lang="en-US" altLang="ja-JP" sz="2000" dirty="0">
                    <a:solidFill>
                      <a:schemeClr val="tx1"/>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sz="2000" i="1">
                        <a:solidFill>
                          <a:schemeClr val="tx1"/>
                        </a:solidFill>
                        <a:latin typeface="Cambria Math" panose="02040503050406030204" pitchFamily="18" charset="0"/>
                      </a:rPr>
                      <m:t>𝝈</m:t>
                    </m:r>
                  </m:oMath>
                </a14:m>
                <a:r>
                  <a:rPr kumimoji="1" lang="en-US" altLang="ja-JP" sz="2000"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に関する対数尤度関数の表面が平坦に</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342900" indent="-342900">
                  <a:lnSpc>
                    <a:spcPct val="90000"/>
                  </a:lnSpc>
                  <a:buFont typeface="Wingdings" panose="05000000000000000000" pitchFamily="2" charset="2"/>
                  <a:buChar char="ü"/>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342900" indent="-342900">
                  <a:lnSpc>
                    <a:spcPct val="90000"/>
                  </a:lnSpc>
                  <a:buFont typeface="Wingdings" panose="05000000000000000000" pitchFamily="2" charset="2"/>
                  <a:buChar char="ü"/>
                </a:pPr>
                <a:r>
                  <a:rPr kumimoji="1" lang="ja-JP" altLang="en-US" sz="2000" b="1" dirty="0">
                    <a:solidFill>
                      <a:schemeClr val="tx1"/>
                    </a:solidFill>
                    <a:latin typeface="Meiryo UI" panose="020B0604030504040204" pitchFamily="50" charset="-128"/>
                    <a:ea typeface="Meiryo UI" panose="020B0604030504040204" pitchFamily="50" charset="-128"/>
                  </a:rPr>
                  <a:t>最尤推定法では推定不可</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mc:Choice>
        <mc:Fallback xmlns="">
          <p:sp>
            <p:nvSpPr>
              <p:cNvPr id="6" name="テキスト ボックス 5">
                <a:extLst>
                  <a:ext uri="{FF2B5EF4-FFF2-40B4-BE49-F238E27FC236}">
                    <a16:creationId xmlns:a16="http://schemas.microsoft.com/office/drawing/2014/main" id="{92AF6D13-3BFB-4C9F-90E0-710995B409DF}"/>
                  </a:ext>
                </a:extLst>
              </p:cNvPr>
              <p:cNvSpPr txBox="1">
                <a:spLocks noRot="1" noChangeAspect="1" noMove="1" noResize="1" noEditPoints="1" noAdjustHandles="1" noChangeArrowheads="1" noChangeShapeType="1" noTextEdit="1"/>
              </p:cNvSpPr>
              <p:nvPr/>
            </p:nvSpPr>
            <p:spPr>
              <a:xfrm>
                <a:off x="261764" y="3218851"/>
                <a:ext cx="7118220" cy="923330"/>
              </a:xfrm>
              <a:prstGeom prst="rect">
                <a:avLst/>
              </a:prstGeom>
              <a:blipFill>
                <a:blip r:embed="rId5"/>
                <a:stretch>
                  <a:fillRect l="-597" t="-5769" b="-9615"/>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408F9AF-155F-4B08-AEE4-F4760C0DC385}"/>
                  </a:ext>
                </a:extLst>
              </p:cNvPr>
              <p:cNvSpPr txBox="1"/>
              <p:nvPr/>
            </p:nvSpPr>
            <p:spPr>
              <a:xfrm>
                <a:off x="8408751" y="5058321"/>
                <a:ext cx="3171334" cy="313932"/>
              </a:xfrm>
              <a:prstGeom prst="rect">
                <a:avLst/>
              </a:prstGeom>
              <a:noFill/>
            </p:spPr>
            <p:txBody>
              <a:bodyPr wrap="square" rtlCol="0">
                <a:spAutoFit/>
              </a:bodyPr>
              <a:lstStyle/>
              <a:p>
                <a:pPr algn="ctr">
                  <a:lnSpc>
                    <a:spcPct val="90000"/>
                  </a:lnSpc>
                </a:pPr>
                <a:r>
                  <a:rPr kumimoji="1" lang="en-US" altLang="ja-JP" sz="1600" b="1" dirty="0">
                    <a:latin typeface="Meiryo UI" panose="020B0604030504040204" pitchFamily="50" charset="-128"/>
                    <a:ea typeface="Meiryo UI" panose="020B0604030504040204" pitchFamily="50" charset="-128"/>
                  </a:rPr>
                  <a:t>Fig.</a:t>
                </a:r>
                <a:r>
                  <a:rPr kumimoji="1" lang="en-US" altLang="ja-JP" sz="1600" dirty="0"/>
                  <a:t> </a:t>
                </a:r>
                <a14:m>
                  <m:oMath xmlns:m="http://schemas.openxmlformats.org/officeDocument/2006/math">
                    <m:r>
                      <a:rPr kumimoji="1" lang="ja-JP" altLang="en-US" sz="1600" i="1">
                        <a:latin typeface="Cambria Math" panose="02040503050406030204" pitchFamily="18" charset="0"/>
                      </a:rPr>
                      <m:t>𝝈</m:t>
                    </m:r>
                  </m:oMath>
                </a14:m>
                <a:r>
                  <a:rPr kumimoji="1" lang="ja-JP" altLang="en-US" sz="1600" b="1" dirty="0">
                    <a:latin typeface="Meiryo UI" panose="020B0604030504040204" pitchFamily="50" charset="-128"/>
                    <a:ea typeface="Meiryo UI" panose="020B0604030504040204" pitchFamily="50" charset="-128"/>
                  </a:rPr>
                  <a:t> に関する対数尤度</a:t>
                </a:r>
              </a:p>
            </p:txBody>
          </p:sp>
        </mc:Choice>
        <mc:Fallback xmlns="">
          <p:sp>
            <p:nvSpPr>
              <p:cNvPr id="9" name="テキスト ボックス 8">
                <a:extLst>
                  <a:ext uri="{FF2B5EF4-FFF2-40B4-BE49-F238E27FC236}">
                    <a16:creationId xmlns:a16="http://schemas.microsoft.com/office/drawing/2014/main" id="{8408F9AF-155F-4B08-AEE4-F4760C0DC385}"/>
                  </a:ext>
                </a:extLst>
              </p:cNvPr>
              <p:cNvSpPr txBox="1">
                <a:spLocks noRot="1" noChangeAspect="1" noMove="1" noResize="1" noEditPoints="1" noAdjustHandles="1" noChangeArrowheads="1" noChangeShapeType="1" noTextEdit="1"/>
              </p:cNvSpPr>
              <p:nvPr/>
            </p:nvSpPr>
            <p:spPr>
              <a:xfrm>
                <a:off x="8408751" y="5058321"/>
                <a:ext cx="3171334" cy="313932"/>
              </a:xfrm>
              <a:prstGeom prst="rect">
                <a:avLst/>
              </a:prstGeom>
              <a:blipFill>
                <a:blip r:embed="rId6"/>
                <a:stretch>
                  <a:fillRect t="-13725" b="-25490"/>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15EF693B-C795-4F4C-B081-104FD1B5C4CD}"/>
              </a:ext>
            </a:extLst>
          </p:cNvPr>
          <p:cNvSpPr txBox="1"/>
          <p:nvPr/>
        </p:nvSpPr>
        <p:spPr>
          <a:xfrm>
            <a:off x="261764" y="2772194"/>
            <a:ext cx="1954382" cy="369332"/>
          </a:xfrm>
          <a:prstGeom prst="rect">
            <a:avLst/>
          </a:prstGeom>
          <a:noFill/>
          <a:ln w="19050">
            <a:noFill/>
          </a:ln>
        </p:spPr>
        <p:txBody>
          <a:bodyPr wrap="none" rtlCol="0" anchor="ctr">
            <a:spAutoFit/>
          </a:bodyPr>
          <a:lstStyle/>
          <a:p>
            <a:pPr algn="ctr">
              <a:lnSpc>
                <a:spcPct val="90000"/>
              </a:lnSpc>
            </a:pPr>
            <a:r>
              <a:rPr kumimoji="1" lang="ja-JP" altLang="en-US" sz="2000" b="1" dirty="0">
                <a:effectLst/>
                <a:latin typeface="Meiryo UI" panose="020B0604030504040204" pitchFamily="50" charset="-128"/>
                <a:ea typeface="Meiryo UI" panose="020B0604030504040204" pitchFamily="50" charset="-128"/>
              </a:rPr>
              <a:t>具体的な問題点</a:t>
            </a:r>
          </a:p>
        </p:txBody>
      </p:sp>
      <p:sp>
        <p:nvSpPr>
          <p:cNvPr id="7" name="正方形/長方形 6">
            <a:extLst>
              <a:ext uri="{FF2B5EF4-FFF2-40B4-BE49-F238E27FC236}">
                <a16:creationId xmlns:a16="http://schemas.microsoft.com/office/drawing/2014/main" id="{8BF1F38F-85A7-4524-932E-F611606C6E43}"/>
              </a:ext>
            </a:extLst>
          </p:cNvPr>
          <p:cNvSpPr/>
          <p:nvPr/>
        </p:nvSpPr>
        <p:spPr>
          <a:xfrm>
            <a:off x="333772" y="2286222"/>
            <a:ext cx="7118220" cy="276999"/>
          </a:xfrm>
          <a:prstGeom prst="rect">
            <a:avLst/>
          </a:prstGeom>
        </p:spPr>
        <p:txBody>
          <a:bodyPr wrap="square">
            <a:spAutoFit/>
          </a:bodyPr>
          <a:lstStyle/>
          <a:p>
            <a:pPr algn="ctr"/>
            <a:r>
              <a:rPr kumimoji="1" lang="en-US" altLang="ja-JP" sz="1200" b="1" dirty="0" err="1">
                <a:latin typeface="Meiryo UI" panose="020B0604030504040204" pitchFamily="50" charset="-128"/>
                <a:ea typeface="Meiryo UI" panose="020B0604030504040204" pitchFamily="50" charset="-128"/>
              </a:rPr>
              <a:t>Copas</a:t>
            </a:r>
            <a:r>
              <a:rPr kumimoji="1" lang="en-US" altLang="ja-JP" sz="1200" b="1" dirty="0">
                <a:latin typeface="Meiryo UI" panose="020B0604030504040204" pitchFamily="50" charset="-128"/>
                <a:ea typeface="Meiryo UI" panose="020B0604030504040204" pitchFamily="50" charset="-128"/>
              </a:rPr>
              <a:t> and Li (1997); Freedman and </a:t>
            </a:r>
            <a:r>
              <a:rPr kumimoji="1" lang="en-US" altLang="ja-JP" sz="1200" b="1" dirty="0" err="1">
                <a:latin typeface="Meiryo UI" panose="020B0604030504040204" pitchFamily="50" charset="-128"/>
                <a:ea typeface="Meiryo UI" panose="020B0604030504040204" pitchFamily="50" charset="-128"/>
              </a:rPr>
              <a:t>Sekhon</a:t>
            </a:r>
            <a:r>
              <a:rPr kumimoji="1" lang="en-US" altLang="ja-JP" sz="1200" b="1" dirty="0">
                <a:latin typeface="Meiryo UI" panose="020B0604030504040204" pitchFamily="50" charset="-128"/>
                <a:ea typeface="Meiryo UI" panose="020B0604030504040204" pitchFamily="50" charset="-128"/>
              </a:rPr>
              <a:t> (2010); </a:t>
            </a:r>
            <a:r>
              <a:rPr kumimoji="1" lang="en-US" altLang="ja-JP" sz="1200" b="1" dirty="0" err="1">
                <a:latin typeface="Meiryo UI" panose="020B0604030504040204" pitchFamily="50" charset="-128"/>
                <a:ea typeface="Meiryo UI" panose="020B0604030504040204" pitchFamily="50" charset="-128"/>
              </a:rPr>
              <a:t>Hollenbach</a:t>
            </a:r>
            <a:r>
              <a:rPr kumimoji="1" lang="en-US" altLang="ja-JP" sz="1200" b="1" dirty="0">
                <a:latin typeface="Meiryo UI" panose="020B0604030504040204" pitchFamily="50" charset="-128"/>
                <a:ea typeface="Meiryo UI" panose="020B0604030504040204" pitchFamily="50" charset="-128"/>
              </a:rPr>
              <a:t> et al. (2019)</a:t>
            </a:r>
          </a:p>
        </p:txBody>
      </p:sp>
      <p:sp>
        <p:nvSpPr>
          <p:cNvPr id="11" name="テキスト ボックス 10">
            <a:extLst>
              <a:ext uri="{FF2B5EF4-FFF2-40B4-BE49-F238E27FC236}">
                <a16:creationId xmlns:a16="http://schemas.microsoft.com/office/drawing/2014/main" id="{D446CA86-790A-4B0C-8024-90A473052A44}"/>
              </a:ext>
            </a:extLst>
          </p:cNvPr>
          <p:cNvSpPr txBox="1"/>
          <p:nvPr/>
        </p:nvSpPr>
        <p:spPr>
          <a:xfrm>
            <a:off x="862891" y="1541164"/>
            <a:ext cx="4023858"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サンプルセレクションモデルの拡張を試みる場合</a:t>
            </a:r>
          </a:p>
        </p:txBody>
      </p:sp>
      <p:sp>
        <p:nvSpPr>
          <p:cNvPr id="12" name="テキスト ボックス 11">
            <a:extLst>
              <a:ext uri="{FF2B5EF4-FFF2-40B4-BE49-F238E27FC236}">
                <a16:creationId xmlns:a16="http://schemas.microsoft.com/office/drawing/2014/main" id="{3FBA10CA-7D99-4080-A84C-18F56D50CF8F}"/>
              </a:ext>
            </a:extLst>
          </p:cNvPr>
          <p:cNvSpPr txBox="1"/>
          <p:nvPr/>
        </p:nvSpPr>
        <p:spPr>
          <a:xfrm>
            <a:off x="327118" y="4347229"/>
            <a:ext cx="697627" cy="369332"/>
          </a:xfrm>
          <a:prstGeom prst="rect">
            <a:avLst/>
          </a:prstGeom>
          <a:noFill/>
          <a:ln w="19050">
            <a:noFill/>
          </a:ln>
        </p:spPr>
        <p:txBody>
          <a:bodyPr wrap="none" rtlCol="0" anchor="ctr">
            <a:spAutoFit/>
          </a:bodyPr>
          <a:lstStyle/>
          <a:p>
            <a:pPr algn="ctr">
              <a:lnSpc>
                <a:spcPct val="90000"/>
              </a:lnSpc>
            </a:pPr>
            <a:r>
              <a:rPr kumimoji="1" lang="ja-JP" altLang="en-US" sz="2000" b="1" dirty="0">
                <a:effectLst/>
                <a:latin typeface="Meiryo UI" panose="020B0604030504040204" pitchFamily="50" charset="-128"/>
                <a:ea typeface="Meiryo UI" panose="020B0604030504040204" pitchFamily="50" charset="-128"/>
              </a:rPr>
              <a:t>原因</a:t>
            </a:r>
          </a:p>
        </p:txBody>
      </p:sp>
      <mc:AlternateContent xmlns:mc="http://schemas.openxmlformats.org/markup-compatibility/2006" xmlns:a14="http://schemas.microsoft.com/office/drawing/2010/main">
        <mc:Choice Requires="a14">
          <p:sp>
            <p:nvSpPr>
              <p:cNvPr id="13" name="四角形: 角を丸くする 12">
                <a:extLst>
                  <a:ext uri="{FF2B5EF4-FFF2-40B4-BE49-F238E27FC236}">
                    <a16:creationId xmlns:a16="http://schemas.microsoft.com/office/drawing/2014/main" id="{183B74A4-C75E-4666-90E7-DE064E3BDD9F}"/>
                  </a:ext>
                </a:extLst>
              </p:cNvPr>
              <p:cNvSpPr/>
              <p:nvPr/>
            </p:nvSpPr>
            <p:spPr>
              <a:xfrm>
                <a:off x="261764" y="4716561"/>
                <a:ext cx="6846726" cy="5126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tx2"/>
                    </a:solidFill>
                    <a:latin typeface="Meiryo UI" panose="020B0604030504040204" pitchFamily="50" charset="-128"/>
                    <a:ea typeface="Meiryo UI" panose="020B0604030504040204" pitchFamily="50" charset="-128"/>
                  </a:rPr>
                  <a:t>共分散パラメータ </a:t>
                </a:r>
                <a:r>
                  <a:rPr kumimoji="1" lang="en-US" altLang="ja-JP" dirty="0">
                    <a:solidFill>
                      <a:schemeClr val="tx2"/>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i="1">
                        <a:solidFill>
                          <a:schemeClr val="tx2"/>
                        </a:solidFill>
                        <a:latin typeface="Cambria Math" panose="02040503050406030204" pitchFamily="18" charset="0"/>
                      </a:rPr>
                      <m:t>𝝈</m:t>
                    </m:r>
                  </m:oMath>
                </a14:m>
                <a:r>
                  <a:rPr kumimoji="1" lang="en-US" altLang="ja-JP" dirty="0">
                    <a:solidFill>
                      <a:schemeClr val="tx2"/>
                    </a:solidFill>
                    <a:latin typeface="Meiryo UI" panose="020B0604030504040204" pitchFamily="50" charset="-128"/>
                    <a:ea typeface="Meiryo UI" panose="020B0604030504040204" pitchFamily="50" charset="-128"/>
                  </a:rPr>
                  <a:t>) </a:t>
                </a:r>
                <a:r>
                  <a:rPr kumimoji="1" lang="ja-JP" altLang="en-US" b="1" dirty="0">
                    <a:solidFill>
                      <a:schemeClr val="tx2"/>
                    </a:solidFill>
                    <a:latin typeface="Meiryo UI" panose="020B0604030504040204" pitchFamily="50" charset="-128"/>
                    <a:ea typeface="Meiryo UI" panose="020B0604030504040204" pitchFamily="50" charset="-128"/>
                  </a:rPr>
                  <a:t>に関するデータの情報量不足</a:t>
                </a:r>
              </a:p>
            </p:txBody>
          </p:sp>
        </mc:Choice>
        <mc:Fallback xmlns="">
          <p:sp>
            <p:nvSpPr>
              <p:cNvPr id="13" name="四角形: 角を丸くする 12">
                <a:extLst>
                  <a:ext uri="{FF2B5EF4-FFF2-40B4-BE49-F238E27FC236}">
                    <a16:creationId xmlns:a16="http://schemas.microsoft.com/office/drawing/2014/main" id="{183B74A4-C75E-4666-90E7-DE064E3BDD9F}"/>
                  </a:ext>
                </a:extLst>
              </p:cNvPr>
              <p:cNvSpPr>
                <a:spLocks noRot="1" noChangeAspect="1" noMove="1" noResize="1" noEditPoints="1" noAdjustHandles="1" noChangeArrowheads="1" noChangeShapeType="1" noTextEdit="1"/>
              </p:cNvSpPr>
              <p:nvPr/>
            </p:nvSpPr>
            <p:spPr>
              <a:xfrm>
                <a:off x="261764" y="4716561"/>
                <a:ext cx="6846726" cy="512639"/>
              </a:xfrm>
              <a:prstGeom prst="roundRect">
                <a:avLst/>
              </a:prstGeom>
              <a:blipFill>
                <a:blip r:embed="rId7"/>
                <a:stretch>
                  <a:fillRect b="-4762"/>
                </a:stretch>
              </a:blipFill>
              <a:ln>
                <a:noFill/>
              </a:ln>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71AD14EE-C769-4FA1-98CC-EA67B4033E76}"/>
              </a:ext>
            </a:extLst>
          </p:cNvPr>
          <p:cNvSpPr txBox="1"/>
          <p:nvPr/>
        </p:nvSpPr>
        <p:spPr>
          <a:xfrm>
            <a:off x="198877" y="5344223"/>
            <a:ext cx="954107" cy="369332"/>
          </a:xfrm>
          <a:prstGeom prst="rect">
            <a:avLst/>
          </a:prstGeom>
          <a:noFill/>
          <a:ln w="19050">
            <a:noFill/>
          </a:ln>
        </p:spPr>
        <p:txBody>
          <a:bodyPr wrap="none" rtlCol="0" anchor="ctr">
            <a:spAutoFit/>
          </a:bodyPr>
          <a:lstStyle/>
          <a:p>
            <a:pPr algn="ctr">
              <a:lnSpc>
                <a:spcPct val="90000"/>
              </a:lnSpc>
            </a:pPr>
            <a:r>
              <a:rPr kumimoji="1" lang="ja-JP" altLang="en-US" sz="2000" b="1" dirty="0">
                <a:effectLst/>
                <a:latin typeface="Meiryo UI" panose="020B0604030504040204" pitchFamily="50" charset="-128"/>
                <a:ea typeface="Meiryo UI" panose="020B0604030504040204" pitchFamily="50" charset="-128"/>
              </a:rPr>
              <a:t>対応策</a:t>
            </a:r>
          </a:p>
        </p:txBody>
      </p:sp>
      <mc:AlternateContent xmlns:mc="http://schemas.openxmlformats.org/markup-compatibility/2006" xmlns:a14="http://schemas.microsoft.com/office/drawing/2010/main">
        <mc:Choice Requires="a14">
          <p:sp>
            <p:nvSpPr>
              <p:cNvPr id="15" name="四角形: 角を丸くする 14">
                <a:extLst>
                  <a:ext uri="{FF2B5EF4-FFF2-40B4-BE49-F238E27FC236}">
                    <a16:creationId xmlns:a16="http://schemas.microsoft.com/office/drawing/2014/main" id="{A191973E-724E-41F6-BE8A-212B081EC883}"/>
                  </a:ext>
                </a:extLst>
              </p:cNvPr>
              <p:cNvSpPr/>
              <p:nvPr/>
            </p:nvSpPr>
            <p:spPr>
              <a:xfrm>
                <a:off x="261764" y="5713555"/>
                <a:ext cx="8712968" cy="5126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tx2"/>
                    </a:solidFill>
                    <a:latin typeface="Meiryo UI" panose="020B0604030504040204" pitchFamily="50" charset="-128"/>
                    <a:ea typeface="Meiryo UI" panose="020B0604030504040204" pitchFamily="50" charset="-128"/>
                  </a:rPr>
                  <a:t>事前分布により共分散パラメータ </a:t>
                </a:r>
                <a:r>
                  <a:rPr kumimoji="1" lang="en-US" altLang="ja-JP" dirty="0">
                    <a:solidFill>
                      <a:schemeClr val="tx2"/>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i="1">
                        <a:solidFill>
                          <a:schemeClr val="tx2"/>
                        </a:solidFill>
                        <a:latin typeface="Cambria Math" panose="02040503050406030204" pitchFamily="18" charset="0"/>
                      </a:rPr>
                      <m:t>𝝈</m:t>
                    </m:r>
                  </m:oMath>
                </a14:m>
                <a:r>
                  <a:rPr kumimoji="1" lang="en-US" altLang="ja-JP" dirty="0">
                    <a:solidFill>
                      <a:schemeClr val="tx2"/>
                    </a:solidFill>
                    <a:latin typeface="Meiryo UI" panose="020B0604030504040204" pitchFamily="50" charset="-128"/>
                    <a:ea typeface="Meiryo UI" panose="020B0604030504040204" pitchFamily="50" charset="-128"/>
                  </a:rPr>
                  <a:t>) </a:t>
                </a:r>
                <a:r>
                  <a:rPr kumimoji="1" lang="ja-JP" altLang="en-US" b="1" dirty="0">
                    <a:solidFill>
                      <a:schemeClr val="tx2"/>
                    </a:solidFill>
                    <a:latin typeface="Meiryo UI" panose="020B0604030504040204" pitchFamily="50" charset="-128"/>
                    <a:ea typeface="Meiryo UI" panose="020B0604030504040204" pitchFamily="50" charset="-128"/>
                  </a:rPr>
                  <a:t>に関する情報を追加できるベイズモデリングを採用</a:t>
                </a:r>
              </a:p>
            </p:txBody>
          </p:sp>
        </mc:Choice>
        <mc:Fallback xmlns="">
          <p:sp>
            <p:nvSpPr>
              <p:cNvPr id="15" name="四角形: 角を丸くする 14">
                <a:extLst>
                  <a:ext uri="{FF2B5EF4-FFF2-40B4-BE49-F238E27FC236}">
                    <a16:creationId xmlns:a16="http://schemas.microsoft.com/office/drawing/2014/main" id="{A191973E-724E-41F6-BE8A-212B081EC883}"/>
                  </a:ext>
                </a:extLst>
              </p:cNvPr>
              <p:cNvSpPr>
                <a:spLocks noRot="1" noChangeAspect="1" noMove="1" noResize="1" noEditPoints="1" noAdjustHandles="1" noChangeArrowheads="1" noChangeShapeType="1" noTextEdit="1"/>
              </p:cNvSpPr>
              <p:nvPr/>
            </p:nvSpPr>
            <p:spPr>
              <a:xfrm>
                <a:off x="261764" y="5713555"/>
                <a:ext cx="8712968" cy="512639"/>
              </a:xfrm>
              <a:prstGeom prst="roundRect">
                <a:avLst/>
              </a:prstGeom>
              <a:blipFill>
                <a:blip r:embed="rId8"/>
                <a:stretch>
                  <a:fillRect b="-4762"/>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200398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40D70-19CA-4ABA-9209-56FCB672D6EC}"/>
              </a:ext>
            </a:extLst>
          </p:cNvPr>
          <p:cNvSpPr>
            <a:spLocks noGrp="1"/>
          </p:cNvSpPr>
          <p:nvPr>
            <p:ph type="title"/>
          </p:nvPr>
        </p:nvSpPr>
        <p:spPr>
          <a:xfrm>
            <a:off x="1526972" y="332656"/>
            <a:ext cx="9143538" cy="928340"/>
          </a:xfrm>
        </p:spPr>
        <p:txBody>
          <a:bodyPr>
            <a:normAutofit/>
          </a:bodyPr>
          <a:lstStyle/>
          <a:p>
            <a:r>
              <a:rPr kumimoji="1" lang="ja-JP" altLang="en-US" sz="2800" dirty="0"/>
              <a:t>尤度関数が平坦な場合の事前・事後分布の振る舞い</a:t>
            </a:r>
          </a:p>
        </p:txBody>
      </p:sp>
      <p:sp>
        <p:nvSpPr>
          <p:cNvPr id="4" name="スライド番号プレースホルダー 3">
            <a:extLst>
              <a:ext uri="{FF2B5EF4-FFF2-40B4-BE49-F238E27FC236}">
                <a16:creationId xmlns:a16="http://schemas.microsoft.com/office/drawing/2014/main" id="{4A257A3E-C2D1-40FB-8D02-8ABEB5B997AB}"/>
              </a:ext>
            </a:extLst>
          </p:cNvPr>
          <p:cNvSpPr>
            <a:spLocks noGrp="1"/>
          </p:cNvSpPr>
          <p:nvPr>
            <p:ph type="sldNum" sz="quarter" idx="12"/>
          </p:nvPr>
        </p:nvSpPr>
        <p:spPr/>
        <p:txBody>
          <a:bodyPr/>
          <a:lstStyle/>
          <a:p>
            <a:pPr rtl="0"/>
            <a:fld id="{DF28FB93-0A08-4E7D-8E63-9EFA29F1E093}" type="slidenum">
              <a:rPr lang="en-US" altLang="ja-JP" noProof="0" smtClean="0"/>
              <a:pPr rtl="0"/>
              <a:t>18</a:t>
            </a:fld>
            <a:endParaRPr lang="ja-JP" altLang="en-US" noProof="0"/>
          </a:p>
        </p:txBody>
      </p:sp>
      <p:pic>
        <p:nvPicPr>
          <p:cNvPr id="11" name="図 10">
            <a:extLst>
              <a:ext uri="{FF2B5EF4-FFF2-40B4-BE49-F238E27FC236}">
                <a16:creationId xmlns:a16="http://schemas.microsoft.com/office/drawing/2014/main" id="{528885E4-6886-4308-9959-C0DE788EFB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70" r="6560" b="66516"/>
          <a:stretch/>
        </p:blipFill>
        <p:spPr bwMode="auto">
          <a:xfrm>
            <a:off x="1917447" y="1967625"/>
            <a:ext cx="8353929" cy="1799984"/>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BE6C1C1F-FB19-43DD-B152-ECC1005907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43" r="6122" b="65556"/>
          <a:stretch/>
        </p:blipFill>
        <p:spPr bwMode="auto">
          <a:xfrm>
            <a:off x="1917448" y="3804548"/>
            <a:ext cx="8353929" cy="1838273"/>
          </a:xfrm>
          <a:prstGeom prst="rect">
            <a:avLst/>
          </a:prstGeom>
          <a:noFill/>
          <a:ln>
            <a:noFill/>
          </a:ln>
          <a:extLst>
            <a:ext uri="{53640926-AAD7-44D8-BBD7-CCE9431645EC}">
              <a14:shadowObscured xmlns:a14="http://schemas.microsoft.com/office/drawing/2010/main"/>
            </a:ext>
          </a:extLst>
        </p:spPr>
      </p:pic>
      <p:sp>
        <p:nvSpPr>
          <p:cNvPr id="5" name="右中かっこ 4">
            <a:extLst>
              <a:ext uri="{FF2B5EF4-FFF2-40B4-BE49-F238E27FC236}">
                <a16:creationId xmlns:a16="http://schemas.microsoft.com/office/drawing/2014/main" id="{A3EE9E37-4609-4E2B-93F3-BC5DDF8E9890}"/>
              </a:ext>
            </a:extLst>
          </p:cNvPr>
          <p:cNvSpPr/>
          <p:nvPr/>
        </p:nvSpPr>
        <p:spPr>
          <a:xfrm rot="16200000">
            <a:off x="4483950" y="320223"/>
            <a:ext cx="268596" cy="2952329"/>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D109146-F3B2-438C-A3A1-E8AC4A9A1560}"/>
              </a:ext>
            </a:extLst>
          </p:cNvPr>
          <p:cNvSpPr txBox="1"/>
          <p:nvPr/>
        </p:nvSpPr>
        <p:spPr>
          <a:xfrm>
            <a:off x="2426783" y="1293972"/>
            <a:ext cx="4382930"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ベイズモデル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事前分布と尤度関数の組み合わせ</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51F826D-93BC-4E8B-BD35-9FBD531B212B}"/>
                  </a:ext>
                </a:extLst>
              </p:cNvPr>
              <p:cNvSpPr txBox="1"/>
              <p:nvPr/>
            </p:nvSpPr>
            <p:spPr>
              <a:xfrm>
                <a:off x="1457998" y="5771684"/>
                <a:ext cx="9272825" cy="341632"/>
              </a:xfrm>
              <a:prstGeom prst="rect">
                <a:avLst/>
              </a:prstGeom>
              <a:noFill/>
            </p:spPr>
            <p:txBody>
              <a:bodyPr wrap="square" rtlCol="0">
                <a:spAutoFit/>
              </a:bodyPr>
              <a:lstStyle/>
              <a:p>
                <a:pPr algn="ctr">
                  <a:lnSpc>
                    <a:spcPct val="90000"/>
                  </a:lnSpc>
                </a:pPr>
                <a:r>
                  <a:rPr kumimoji="1" lang="ja-JP" altLang="en-US" b="1" dirty="0">
                    <a:solidFill>
                      <a:schemeClr val="tx1"/>
                    </a:solidFill>
                    <a:latin typeface="Meiryo UI" panose="020B0604030504040204" pitchFamily="50" charset="-128"/>
                    <a:ea typeface="Meiryo UI" panose="020B0604030504040204" pitchFamily="50" charset="-128"/>
                  </a:rPr>
                  <a:t>事前分布により情報を追加することで共分散パラメータ </a:t>
                </a:r>
                <a:r>
                  <a:rPr kumimoji="1" lang="en-US" altLang="ja-JP" dirty="0">
                    <a:solidFill>
                      <a:schemeClr val="tx1"/>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i="1">
                        <a:solidFill>
                          <a:schemeClr val="tx1"/>
                        </a:solidFill>
                        <a:latin typeface="Cambria Math" panose="02040503050406030204" pitchFamily="18" charset="0"/>
                      </a:rPr>
                      <m:t>𝝈</m:t>
                    </m:r>
                  </m:oMath>
                </a14:m>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の事後分布を形成することができる</a:t>
                </a:r>
              </a:p>
            </p:txBody>
          </p:sp>
        </mc:Choice>
        <mc:Fallback xmlns="">
          <p:sp>
            <p:nvSpPr>
              <p:cNvPr id="7" name="テキスト ボックス 6">
                <a:extLst>
                  <a:ext uri="{FF2B5EF4-FFF2-40B4-BE49-F238E27FC236}">
                    <a16:creationId xmlns:a16="http://schemas.microsoft.com/office/drawing/2014/main" id="{A51F826D-93BC-4E8B-BD35-9FBD531B212B}"/>
                  </a:ext>
                </a:extLst>
              </p:cNvPr>
              <p:cNvSpPr txBox="1">
                <a:spLocks noRot="1" noChangeAspect="1" noMove="1" noResize="1" noEditPoints="1" noAdjustHandles="1" noChangeArrowheads="1" noChangeShapeType="1" noTextEdit="1"/>
              </p:cNvSpPr>
              <p:nvPr/>
            </p:nvSpPr>
            <p:spPr>
              <a:xfrm>
                <a:off x="1457998" y="5771684"/>
                <a:ext cx="9272825" cy="341632"/>
              </a:xfrm>
              <a:prstGeom prst="rect">
                <a:avLst/>
              </a:prstGeom>
              <a:blipFill>
                <a:blip r:embed="rId4"/>
                <a:stretch>
                  <a:fillRect t="-19643" b="-26786"/>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FCFB6AD-0897-45AB-BA07-CC9972FC2AEF}"/>
              </a:ext>
            </a:extLst>
          </p:cNvPr>
          <p:cNvSpPr txBox="1"/>
          <p:nvPr/>
        </p:nvSpPr>
        <p:spPr>
          <a:xfrm>
            <a:off x="7390556" y="1315725"/>
            <a:ext cx="3466012"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事後分布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求めたいパラメータの分布</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右中かっこ 11">
            <a:extLst>
              <a:ext uri="{FF2B5EF4-FFF2-40B4-BE49-F238E27FC236}">
                <a16:creationId xmlns:a16="http://schemas.microsoft.com/office/drawing/2014/main" id="{F90E7AEF-FF65-480E-8608-F1CEF0F0CE9F}"/>
              </a:ext>
            </a:extLst>
          </p:cNvPr>
          <p:cNvSpPr/>
          <p:nvPr/>
        </p:nvSpPr>
        <p:spPr>
          <a:xfrm rot="16200000">
            <a:off x="8876189" y="752521"/>
            <a:ext cx="268596" cy="2087734"/>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4B2FD79-A9A6-4714-8FE2-0CBFB73B42C0}"/>
              </a:ext>
            </a:extLst>
          </p:cNvPr>
          <p:cNvSpPr txBox="1"/>
          <p:nvPr/>
        </p:nvSpPr>
        <p:spPr>
          <a:xfrm>
            <a:off x="0" y="2924944"/>
            <a:ext cx="2061964"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情報を与えない場合</a:t>
            </a:r>
          </a:p>
        </p:txBody>
      </p:sp>
      <p:sp>
        <p:nvSpPr>
          <p:cNvPr id="14" name="テキスト ボックス 13">
            <a:extLst>
              <a:ext uri="{FF2B5EF4-FFF2-40B4-BE49-F238E27FC236}">
                <a16:creationId xmlns:a16="http://schemas.microsoft.com/office/drawing/2014/main" id="{631FB4F1-AF93-4DA7-9E50-23EA9C83DAF9}"/>
              </a:ext>
            </a:extLst>
          </p:cNvPr>
          <p:cNvSpPr txBox="1"/>
          <p:nvPr/>
        </p:nvSpPr>
        <p:spPr>
          <a:xfrm>
            <a:off x="0" y="4772875"/>
            <a:ext cx="2061964"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情報を与えた場合</a:t>
            </a:r>
          </a:p>
        </p:txBody>
      </p:sp>
      <p:sp>
        <p:nvSpPr>
          <p:cNvPr id="9" name="正方形/長方形 8">
            <a:extLst>
              <a:ext uri="{FF2B5EF4-FFF2-40B4-BE49-F238E27FC236}">
                <a16:creationId xmlns:a16="http://schemas.microsoft.com/office/drawing/2014/main" id="{EF6487B8-3D26-414E-9839-5F6171D52FF6}"/>
              </a:ext>
            </a:extLst>
          </p:cNvPr>
          <p:cNvSpPr/>
          <p:nvPr/>
        </p:nvSpPr>
        <p:spPr>
          <a:xfrm>
            <a:off x="575739" y="6472648"/>
            <a:ext cx="11037348" cy="276999"/>
          </a:xfrm>
          <a:prstGeom prst="rect">
            <a:avLst/>
          </a:prstGeom>
          <a:solidFill>
            <a:schemeClr val="bg1"/>
          </a:solidFill>
        </p:spPr>
        <p:txBody>
          <a:bodyPr wrap="square">
            <a:spAutoFit/>
          </a:bodyPr>
          <a:lstStyle/>
          <a:p>
            <a:pPr algn="ctr"/>
            <a:r>
              <a:rPr lang="en-US" altLang="ja-JP" sz="1200" dirty="0">
                <a:latin typeface="Meiryo UI" panose="020B0604030504040204" pitchFamily="50" charset="-128"/>
                <a:ea typeface="Meiryo UI" panose="020B0604030504040204" pitchFamily="50" charset="-128"/>
              </a:rPr>
              <a:t>Gustafson, P., 2015. Bayesian inference for partially identified models: Exploring the limits of limited data. CRC Press, Boca Raton, Florida.</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992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D8924E-C706-41A2-833D-8B5841775DB5}"/>
              </a:ext>
            </a:extLst>
          </p:cNvPr>
          <p:cNvSpPr>
            <a:spLocks noGrp="1"/>
          </p:cNvSpPr>
          <p:nvPr>
            <p:ph type="title"/>
          </p:nvPr>
        </p:nvSpPr>
        <p:spPr/>
        <p:txBody>
          <a:bodyPr>
            <a:normAutofit/>
          </a:bodyPr>
          <a:lstStyle/>
          <a:p>
            <a:r>
              <a:rPr kumimoji="1" lang="ja-JP" altLang="en-US" sz="2400" dirty="0"/>
              <a:t>事前分布に関する議論 </a:t>
            </a:r>
            <a:r>
              <a:rPr kumimoji="1" lang="en-US" altLang="ja-JP" sz="2400" dirty="0"/>
              <a:t>(Gelman and </a:t>
            </a:r>
            <a:r>
              <a:rPr kumimoji="1" lang="en-US" altLang="ja-JP" sz="2400" dirty="0" err="1"/>
              <a:t>Shalizi</a:t>
            </a:r>
            <a:r>
              <a:rPr kumimoji="1" lang="en-US" altLang="ja-JP" sz="2400" dirty="0"/>
              <a:t>, 2013)</a:t>
            </a:r>
            <a:endParaRPr kumimoji="1" lang="ja-JP" altLang="en-US" sz="2400" dirty="0"/>
          </a:p>
        </p:txBody>
      </p:sp>
      <p:sp>
        <p:nvSpPr>
          <p:cNvPr id="3" name="コンテンツ プレースホルダー 2">
            <a:extLst>
              <a:ext uri="{FF2B5EF4-FFF2-40B4-BE49-F238E27FC236}">
                <a16:creationId xmlns:a16="http://schemas.microsoft.com/office/drawing/2014/main" id="{28368442-8187-45D7-923E-D0394D1C4CA2}"/>
              </a:ext>
            </a:extLst>
          </p:cNvPr>
          <p:cNvSpPr>
            <a:spLocks noGrp="1"/>
          </p:cNvSpPr>
          <p:nvPr>
            <p:ph idx="1"/>
          </p:nvPr>
        </p:nvSpPr>
        <p:spPr>
          <a:xfrm>
            <a:off x="375098" y="1772816"/>
            <a:ext cx="11438630" cy="1872208"/>
          </a:xfrm>
          <a:ln>
            <a:solidFill>
              <a:schemeClr val="accent1">
                <a:lumMod val="75000"/>
              </a:schemeClr>
            </a:solidFill>
          </a:ln>
        </p:spPr>
        <p:txBody>
          <a:bodyPr>
            <a:normAutofit/>
          </a:bodyPr>
          <a:lstStyle/>
          <a:p>
            <a:r>
              <a:rPr kumimoji="1" lang="ja-JP" altLang="en-US" sz="1800" dirty="0"/>
              <a:t>事前分布はベイズモデルの仮定の一つで、交差検証などでその妥当性を確認できる</a:t>
            </a:r>
            <a:endParaRPr kumimoji="1" lang="en-US" altLang="ja-JP" sz="1800" dirty="0"/>
          </a:p>
          <a:p>
            <a:r>
              <a:rPr kumimoji="1" lang="ja-JP" altLang="en-US" sz="1800" dirty="0"/>
              <a:t>事前分布の役割：データ </a:t>
            </a:r>
            <a:r>
              <a:rPr kumimoji="1" lang="en-US" altLang="ja-JP" sz="1800" dirty="0"/>
              <a:t>(</a:t>
            </a:r>
            <a:r>
              <a:rPr kumimoji="1" lang="ja-JP" altLang="en-US" sz="1800" dirty="0"/>
              <a:t>尤度関数</a:t>
            </a:r>
            <a:r>
              <a:rPr kumimoji="1" lang="en-US" altLang="ja-JP" sz="1800" dirty="0"/>
              <a:t>) </a:t>
            </a:r>
            <a:r>
              <a:rPr kumimoji="1" lang="ja-JP" altLang="en-US" sz="1800" dirty="0"/>
              <a:t>に対する感度を調整する </a:t>
            </a:r>
            <a:r>
              <a:rPr kumimoji="1" lang="en-US" altLang="ja-JP" sz="1800" dirty="0"/>
              <a:t>(ridge</a:t>
            </a:r>
            <a:r>
              <a:rPr kumimoji="1" lang="ja-JP" altLang="en-US" sz="1800" dirty="0"/>
              <a:t>回帰や</a:t>
            </a:r>
            <a:r>
              <a:rPr kumimoji="1" lang="en-US" altLang="ja-JP" sz="1800" dirty="0"/>
              <a:t>Lasso</a:t>
            </a:r>
            <a:r>
              <a:rPr kumimoji="1" lang="ja-JP" altLang="en-US" sz="1800" dirty="0"/>
              <a:t>回帰</a:t>
            </a:r>
            <a:r>
              <a:rPr lang="ja-JP" altLang="en-US" sz="1800" dirty="0"/>
              <a:t>等の</a:t>
            </a:r>
            <a:r>
              <a:rPr kumimoji="1" lang="ja-JP" altLang="en-US" sz="1800" dirty="0"/>
              <a:t>正則化と似た役割</a:t>
            </a:r>
            <a:r>
              <a:rPr kumimoji="1" lang="en-US" altLang="ja-JP" sz="1800" dirty="0"/>
              <a:t>)</a:t>
            </a:r>
          </a:p>
          <a:p>
            <a:r>
              <a:rPr kumimoji="1" lang="ja-JP" altLang="en-US" sz="1800" dirty="0"/>
              <a:t>必ずしも分析者の主観を反映させた事前分布を用いる必要はない</a:t>
            </a:r>
          </a:p>
        </p:txBody>
      </p:sp>
      <p:sp>
        <p:nvSpPr>
          <p:cNvPr id="4" name="スライド番号プレースホルダー 3">
            <a:extLst>
              <a:ext uri="{FF2B5EF4-FFF2-40B4-BE49-F238E27FC236}">
                <a16:creationId xmlns:a16="http://schemas.microsoft.com/office/drawing/2014/main" id="{824AABCF-75AC-4A81-B6A8-90A0B399B6CE}"/>
              </a:ext>
            </a:extLst>
          </p:cNvPr>
          <p:cNvSpPr>
            <a:spLocks noGrp="1"/>
          </p:cNvSpPr>
          <p:nvPr>
            <p:ph type="sldNum" sz="quarter" idx="12"/>
          </p:nvPr>
        </p:nvSpPr>
        <p:spPr/>
        <p:txBody>
          <a:bodyPr/>
          <a:lstStyle/>
          <a:p>
            <a:fld id="{DF28FB93-0A08-4E7D-8E63-9EFA29F1E093}" type="slidenum">
              <a:rPr lang="en-US" altLang="ja-JP" smtClean="0"/>
              <a:pPr/>
              <a:t>19</a:t>
            </a:fld>
            <a:endParaRPr lang="ja-JP" altLang="en-US"/>
          </a:p>
        </p:txBody>
      </p:sp>
      <p:sp>
        <p:nvSpPr>
          <p:cNvPr id="5" name="正方形/長方形 4">
            <a:extLst>
              <a:ext uri="{FF2B5EF4-FFF2-40B4-BE49-F238E27FC236}">
                <a16:creationId xmlns:a16="http://schemas.microsoft.com/office/drawing/2014/main" id="{E0925A60-4A9A-4EBB-93D1-264FAFE5731E}"/>
              </a:ext>
            </a:extLst>
          </p:cNvPr>
          <p:cNvSpPr/>
          <p:nvPr/>
        </p:nvSpPr>
        <p:spPr>
          <a:xfrm>
            <a:off x="1396377" y="5589240"/>
            <a:ext cx="9396072"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Gelman, A., </a:t>
            </a:r>
            <a:r>
              <a:rPr lang="en-US" altLang="ja-JP" sz="1600" dirty="0" err="1">
                <a:latin typeface="Meiryo UI" panose="020B0604030504040204" pitchFamily="50" charset="-128"/>
                <a:ea typeface="Meiryo UI" panose="020B0604030504040204" pitchFamily="50" charset="-128"/>
              </a:rPr>
              <a:t>Shalizi</a:t>
            </a:r>
            <a:r>
              <a:rPr lang="en-US" altLang="ja-JP" sz="1600" dirty="0">
                <a:latin typeface="Meiryo UI" panose="020B0604030504040204" pitchFamily="50" charset="-128"/>
                <a:ea typeface="Meiryo UI" panose="020B0604030504040204" pitchFamily="50" charset="-128"/>
              </a:rPr>
              <a:t>, C.R., 2013. Philosophy and the practice of Bayesian statistics. 103 British Journal of Mathematical and Statistical Psychology 66, 8–38.</a:t>
            </a:r>
            <a:endParaRPr lang="ja-JP" altLang="en-US" sz="1600"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6" name="四角形: 角を丸くする 5">
                <a:extLst>
                  <a:ext uri="{FF2B5EF4-FFF2-40B4-BE49-F238E27FC236}">
                    <a16:creationId xmlns:a16="http://schemas.microsoft.com/office/drawing/2014/main" id="{BF8B19CC-878F-4C16-88EF-852DD5C66369}"/>
                  </a:ext>
                </a:extLst>
              </p:cNvPr>
              <p:cNvSpPr/>
              <p:nvPr/>
            </p:nvSpPr>
            <p:spPr>
              <a:xfrm>
                <a:off x="375098" y="4509120"/>
                <a:ext cx="11438630" cy="5126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tx2"/>
                    </a:solidFill>
                    <a:latin typeface="Meiryo UI" panose="020B0604030504040204" pitchFamily="50" charset="-128"/>
                    <a:ea typeface="Meiryo UI" panose="020B0604030504040204" pitchFamily="50" charset="-128"/>
                  </a:rPr>
                  <a:t>共分散パラメータ </a:t>
                </a:r>
                <a:r>
                  <a:rPr kumimoji="1" lang="en-US" altLang="ja-JP" dirty="0">
                    <a:solidFill>
                      <a:schemeClr val="tx2"/>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i="1">
                        <a:solidFill>
                          <a:schemeClr val="tx2"/>
                        </a:solidFill>
                        <a:latin typeface="Cambria Math" panose="02040503050406030204" pitchFamily="18" charset="0"/>
                      </a:rPr>
                      <m:t>𝝈</m:t>
                    </m:r>
                  </m:oMath>
                </a14:m>
                <a:r>
                  <a:rPr kumimoji="1" lang="en-US" altLang="ja-JP" dirty="0">
                    <a:solidFill>
                      <a:schemeClr val="tx2"/>
                    </a:solidFill>
                    <a:latin typeface="Meiryo UI" panose="020B0604030504040204" pitchFamily="50" charset="-128"/>
                    <a:ea typeface="Meiryo UI" panose="020B0604030504040204" pitchFamily="50" charset="-128"/>
                  </a:rPr>
                  <a:t>) </a:t>
                </a:r>
                <a:r>
                  <a:rPr kumimoji="1" lang="ja-JP" altLang="en-US" b="1" dirty="0">
                    <a:solidFill>
                      <a:schemeClr val="tx2"/>
                    </a:solidFill>
                    <a:latin typeface="Meiryo UI" panose="020B0604030504040204" pitchFamily="50" charset="-128"/>
                    <a:ea typeface="Meiryo UI" panose="020B0604030504040204" pitchFamily="50" charset="-128"/>
                  </a:rPr>
                  <a:t>の事前分布に関する感度分析を行い、妥当であると評価された事前分布を採用する</a:t>
                </a:r>
              </a:p>
            </p:txBody>
          </p:sp>
        </mc:Choice>
        <mc:Fallback xmlns="">
          <p:sp>
            <p:nvSpPr>
              <p:cNvPr id="6" name="四角形: 角を丸くする 5">
                <a:extLst>
                  <a:ext uri="{FF2B5EF4-FFF2-40B4-BE49-F238E27FC236}">
                    <a16:creationId xmlns:a16="http://schemas.microsoft.com/office/drawing/2014/main" id="{BF8B19CC-878F-4C16-88EF-852DD5C66369}"/>
                  </a:ext>
                </a:extLst>
              </p:cNvPr>
              <p:cNvSpPr>
                <a:spLocks noRot="1" noChangeAspect="1" noMove="1" noResize="1" noEditPoints="1" noAdjustHandles="1" noChangeArrowheads="1" noChangeShapeType="1" noTextEdit="1"/>
              </p:cNvSpPr>
              <p:nvPr/>
            </p:nvSpPr>
            <p:spPr>
              <a:xfrm>
                <a:off x="375098" y="4509120"/>
                <a:ext cx="11438630" cy="512639"/>
              </a:xfrm>
              <a:prstGeom prst="roundRect">
                <a:avLst/>
              </a:prstGeom>
              <a:blipFill>
                <a:blip r:embed="rId2"/>
                <a:stretch>
                  <a:fillRect b="-4762"/>
                </a:stretch>
              </a:blipFill>
              <a:ln>
                <a:noFill/>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7F05367F-4B6C-4D34-98F6-CF9E7B20919C}"/>
              </a:ext>
            </a:extLst>
          </p:cNvPr>
          <p:cNvSpPr txBox="1"/>
          <p:nvPr/>
        </p:nvSpPr>
        <p:spPr>
          <a:xfrm>
            <a:off x="375098" y="4167954"/>
            <a:ext cx="1989647" cy="313932"/>
          </a:xfrm>
          <a:prstGeom prst="rect">
            <a:avLst/>
          </a:prstGeom>
          <a:noFill/>
        </p:spPr>
        <p:txBody>
          <a:bodyPr wrap="non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したがって本研究では</a:t>
            </a:r>
          </a:p>
        </p:txBody>
      </p:sp>
    </p:spTree>
    <p:extLst>
      <p:ext uri="{BB962C8B-B14F-4D97-AF65-F5344CB8AC3E}">
        <p14:creationId xmlns:p14="http://schemas.microsoft.com/office/powerpoint/2010/main" val="278453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B0BB582F-0756-4B2C-BDFD-6914EAEB91A6}"/>
              </a:ext>
            </a:extLst>
          </p:cNvPr>
          <p:cNvSpPr/>
          <p:nvPr/>
        </p:nvSpPr>
        <p:spPr>
          <a:xfrm>
            <a:off x="117006" y="3501008"/>
            <a:ext cx="7435380" cy="124856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err="1">
              <a:solidFill>
                <a:schemeClr val="bg1"/>
              </a:solidFill>
            </a:endParaRPr>
          </a:p>
        </p:txBody>
      </p:sp>
      <p:sp>
        <p:nvSpPr>
          <p:cNvPr id="3" name="コンテンツ プレースホルダー 2">
            <a:extLst>
              <a:ext uri="{FF2B5EF4-FFF2-40B4-BE49-F238E27FC236}">
                <a16:creationId xmlns:a16="http://schemas.microsoft.com/office/drawing/2014/main" id="{2E311BB0-066D-46F3-818D-DB913BD08AB1}"/>
              </a:ext>
            </a:extLst>
          </p:cNvPr>
          <p:cNvSpPr>
            <a:spLocks noGrp="1"/>
          </p:cNvSpPr>
          <p:nvPr>
            <p:ph idx="1"/>
          </p:nvPr>
        </p:nvSpPr>
        <p:spPr>
          <a:xfrm>
            <a:off x="110524" y="1102014"/>
            <a:ext cx="11816536" cy="5135298"/>
          </a:xfrm>
        </p:spPr>
        <p:txBody>
          <a:bodyPr>
            <a:normAutofit/>
          </a:bodyPr>
          <a:lstStyle/>
          <a:p>
            <a:r>
              <a:rPr kumimoji="1" lang="ja-JP" altLang="en-US" sz="1800" dirty="0"/>
              <a:t>学振</a:t>
            </a:r>
            <a:r>
              <a:rPr kumimoji="1" lang="en-US" altLang="ja-JP" sz="1800" dirty="0"/>
              <a:t>PD</a:t>
            </a:r>
            <a:r>
              <a:rPr kumimoji="1" lang="ja-JP" altLang="en-US" sz="1800" dirty="0"/>
              <a:t>研究員</a:t>
            </a:r>
            <a:endParaRPr kumimoji="1" lang="en-US" altLang="ja-JP" sz="1800" dirty="0"/>
          </a:p>
          <a:p>
            <a:endParaRPr kumimoji="1" lang="en-US" altLang="ja-JP" sz="1800" dirty="0"/>
          </a:p>
          <a:p>
            <a:r>
              <a:rPr lang="ja-JP" altLang="en-US" sz="1800" dirty="0"/>
              <a:t>学部生</a:t>
            </a:r>
            <a:r>
              <a:rPr lang="en-US" altLang="ja-JP" sz="1800" dirty="0"/>
              <a:t>~</a:t>
            </a:r>
            <a:r>
              <a:rPr lang="ja-JP" altLang="en-US" sz="1800" dirty="0"/>
              <a:t>修士の研究テーマ</a:t>
            </a:r>
            <a:endParaRPr lang="en-US" altLang="ja-JP" sz="1800" dirty="0"/>
          </a:p>
          <a:p>
            <a:pPr marL="0" indent="0">
              <a:buNone/>
            </a:pPr>
            <a:r>
              <a:rPr lang="ja-JP" altLang="en-US" sz="1800" dirty="0"/>
              <a:t>→　益城町と共同で実施した訪問調査をベースに災害復興に関する研究</a:t>
            </a:r>
            <a:endParaRPr lang="en-US" altLang="ja-JP" sz="1800" dirty="0"/>
          </a:p>
          <a:p>
            <a:pPr marL="0" indent="0">
              <a:buNone/>
            </a:pPr>
            <a:endParaRPr lang="en-US" altLang="ja-JP" sz="1800" dirty="0"/>
          </a:p>
          <a:p>
            <a:pPr marL="0" indent="0">
              <a:buNone/>
            </a:pPr>
            <a:r>
              <a:rPr lang="ja-JP" altLang="en-US" sz="1800" dirty="0"/>
              <a:t>問題意識</a:t>
            </a:r>
            <a:r>
              <a:rPr lang="en-US" altLang="ja-JP" sz="1800" dirty="0"/>
              <a:t>: </a:t>
            </a:r>
            <a:r>
              <a:rPr lang="ja-JP" altLang="en-US" sz="1800" dirty="0"/>
              <a:t>被災・復興による環境の変化が人々の生活に与える影響は？</a:t>
            </a:r>
            <a:endParaRPr lang="en-US" altLang="ja-JP" sz="1800" dirty="0"/>
          </a:p>
          <a:p>
            <a:pPr marL="0" indent="0">
              <a:buNone/>
            </a:pPr>
            <a:r>
              <a:rPr lang="ja-JP" altLang="en-US" sz="1800" dirty="0"/>
              <a:t>　　　　　　　災害により失うもの・残り続けるもの </a:t>
            </a:r>
            <a:r>
              <a:rPr lang="en-US" altLang="ja-JP" sz="1800" dirty="0"/>
              <a:t>(</a:t>
            </a:r>
            <a:r>
              <a:rPr lang="ja-JP" altLang="en-US" sz="1800" dirty="0"/>
              <a:t>ましきラボでの活動を通して</a:t>
            </a:r>
            <a:r>
              <a:rPr lang="en-US" altLang="ja-JP" sz="1800" dirty="0"/>
              <a:t>)</a:t>
            </a:r>
          </a:p>
          <a:p>
            <a:pPr marL="0" indent="0">
              <a:buNone/>
            </a:pPr>
            <a:endParaRPr lang="en-US" altLang="ja-JP" sz="1800" dirty="0"/>
          </a:p>
          <a:p>
            <a:r>
              <a:rPr lang="ja-JP" altLang="en-US" sz="1800" dirty="0"/>
              <a:t>博士の研究テーマ</a:t>
            </a:r>
            <a:endParaRPr kumimoji="1" lang="en-US" altLang="ja-JP" sz="1800" dirty="0"/>
          </a:p>
          <a:p>
            <a:pPr marL="0" indent="0">
              <a:buNone/>
            </a:pPr>
            <a:r>
              <a:rPr lang="ja-JP" altLang="en-US" sz="1800" dirty="0"/>
              <a:t>周辺環境 </a:t>
            </a:r>
            <a:r>
              <a:rPr lang="en-US" altLang="ja-JP" sz="1800" dirty="0"/>
              <a:t>(built environment) </a:t>
            </a:r>
            <a:r>
              <a:rPr lang="ja-JP" altLang="en-US" sz="1800" dirty="0"/>
              <a:t>が人々の </a:t>
            </a:r>
            <a:r>
              <a:rPr lang="en-US" altLang="ja-JP" sz="1800" dirty="0"/>
              <a:t>(</a:t>
            </a:r>
            <a:r>
              <a:rPr lang="ja-JP" altLang="en-US" sz="1800" dirty="0"/>
              <a:t>交通</a:t>
            </a:r>
            <a:r>
              <a:rPr lang="en-US" altLang="ja-JP" sz="1800" dirty="0"/>
              <a:t>) </a:t>
            </a:r>
            <a:r>
              <a:rPr lang="ja-JP" altLang="en-US" sz="1800" dirty="0"/>
              <a:t>行動に与える因果効果を定量化する手法の開発</a:t>
            </a:r>
            <a:endParaRPr kumimoji="1" lang="ja-JP" altLang="en-US" sz="1800" dirty="0"/>
          </a:p>
        </p:txBody>
      </p:sp>
      <p:sp>
        <p:nvSpPr>
          <p:cNvPr id="2" name="タイトル 1">
            <a:extLst>
              <a:ext uri="{FF2B5EF4-FFF2-40B4-BE49-F238E27FC236}">
                <a16:creationId xmlns:a16="http://schemas.microsoft.com/office/drawing/2014/main" id="{D179B257-A1CB-4024-8B9F-8423A808FDA5}"/>
              </a:ext>
            </a:extLst>
          </p:cNvPr>
          <p:cNvSpPr>
            <a:spLocks noGrp="1"/>
          </p:cNvSpPr>
          <p:nvPr>
            <p:ph type="title"/>
          </p:nvPr>
        </p:nvSpPr>
        <p:spPr>
          <a:xfrm>
            <a:off x="1522643" y="506694"/>
            <a:ext cx="9143538" cy="777151"/>
          </a:xfrm>
        </p:spPr>
        <p:txBody>
          <a:bodyPr/>
          <a:lstStyle/>
          <a:p>
            <a:r>
              <a:rPr kumimoji="1" lang="ja-JP" altLang="en-US" dirty="0"/>
              <a:t>自己紹介</a:t>
            </a:r>
          </a:p>
        </p:txBody>
      </p:sp>
      <p:sp>
        <p:nvSpPr>
          <p:cNvPr id="4" name="スライド番号プレースホルダー 3">
            <a:extLst>
              <a:ext uri="{FF2B5EF4-FFF2-40B4-BE49-F238E27FC236}">
                <a16:creationId xmlns:a16="http://schemas.microsoft.com/office/drawing/2014/main" id="{6F5671B6-ACAF-4EF5-8883-1EB57B57E239}"/>
              </a:ext>
            </a:extLst>
          </p:cNvPr>
          <p:cNvSpPr>
            <a:spLocks noGrp="1"/>
          </p:cNvSpPr>
          <p:nvPr>
            <p:ph type="sldNum" sz="quarter" idx="12"/>
          </p:nvPr>
        </p:nvSpPr>
        <p:spPr/>
        <p:txBody>
          <a:bodyPr/>
          <a:lstStyle/>
          <a:p>
            <a:fld id="{DF28FB93-0A08-4E7D-8E63-9EFA29F1E093}" type="slidenum">
              <a:rPr lang="en-US" altLang="ja-JP" smtClean="0"/>
              <a:pPr/>
              <a:t>2</a:t>
            </a:fld>
            <a:endParaRPr lang="ja-JP" altLang="en-US"/>
          </a:p>
        </p:txBody>
      </p:sp>
      <p:pic>
        <p:nvPicPr>
          <p:cNvPr id="5" name="Picture 4">
            <a:extLst>
              <a:ext uri="{FF2B5EF4-FFF2-40B4-BE49-F238E27FC236}">
                <a16:creationId xmlns:a16="http://schemas.microsoft.com/office/drawing/2014/main" id="{B956FC30-C72A-485F-81C8-04FCAC5C2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371" y="989585"/>
            <a:ext cx="3744416" cy="28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a:extLst>
              <a:ext uri="{FF2B5EF4-FFF2-40B4-BE49-F238E27FC236}">
                <a16:creationId xmlns:a16="http://schemas.microsoft.com/office/drawing/2014/main" id="{99447F45-8169-42DF-8419-0FDC4EBC9947}"/>
              </a:ext>
            </a:extLst>
          </p:cNvPr>
          <p:cNvSpPr txBox="1"/>
          <p:nvPr/>
        </p:nvSpPr>
        <p:spPr>
          <a:xfrm>
            <a:off x="7552386" y="3928682"/>
            <a:ext cx="4662544" cy="313932"/>
          </a:xfrm>
          <a:prstGeom prst="rect">
            <a:avLst/>
          </a:prstGeom>
          <a:noFill/>
        </p:spPr>
        <p:txBody>
          <a:bodyPr wrap="square" rtlCol="0" anchor="ctr">
            <a:spAutoFit/>
          </a:bodyPr>
          <a:lstStyle/>
          <a:p>
            <a:pPr algn="ctr">
              <a:lnSpc>
                <a:spcPct val="90000"/>
              </a:lnSpc>
            </a:pPr>
            <a:r>
              <a:rPr kumimoji="1" lang="en-US" altLang="ja-JP" sz="1600" b="1" dirty="0">
                <a:latin typeface="Meiryo UI" panose="020B0604030504040204" pitchFamily="50" charset="-128"/>
                <a:ea typeface="Meiryo UI" panose="020B0604030504040204" pitchFamily="50" charset="-128"/>
              </a:rPr>
              <a:t>2016</a:t>
            </a:r>
            <a:r>
              <a:rPr kumimoji="1" lang="ja-JP" altLang="en-US" sz="1600" b="1" dirty="0">
                <a:latin typeface="Meiryo UI" panose="020B0604030504040204" pitchFamily="50" charset="-128"/>
                <a:ea typeface="Meiryo UI" panose="020B0604030504040204" pitchFamily="50" charset="-128"/>
              </a:rPr>
              <a:t>年熊本地震における仮設住宅訪問調査の様子</a:t>
            </a:r>
          </a:p>
        </p:txBody>
      </p:sp>
      <p:sp>
        <p:nvSpPr>
          <p:cNvPr id="8" name="テキスト ボックス 7">
            <a:extLst>
              <a:ext uri="{FF2B5EF4-FFF2-40B4-BE49-F238E27FC236}">
                <a16:creationId xmlns:a16="http://schemas.microsoft.com/office/drawing/2014/main" id="{E33B5738-31CB-43B6-90FD-804C358D5CCA}"/>
              </a:ext>
            </a:extLst>
          </p:cNvPr>
          <p:cNvSpPr txBox="1"/>
          <p:nvPr/>
        </p:nvSpPr>
        <p:spPr>
          <a:xfrm>
            <a:off x="8039371" y="4387510"/>
            <a:ext cx="4032448" cy="523220"/>
          </a:xfrm>
          <a:prstGeom prst="rect">
            <a:avLst/>
          </a:prstGeom>
          <a:noFill/>
        </p:spPr>
        <p:txBody>
          <a:bodyPr wrap="square">
            <a:spAutoFit/>
          </a:bodyPr>
          <a:lstStyle/>
          <a:p>
            <a:pPr>
              <a:buFont typeface="Wingdings" panose="05000000000000000000" pitchFamily="2" charset="2"/>
              <a:buChar char="Ø"/>
            </a:pPr>
            <a:r>
              <a:rPr lang="ja-JP" altLang="en-US" sz="1400" b="1" dirty="0">
                <a:latin typeface="Meiryo UI" panose="020B0604030504040204" pitchFamily="50" charset="-128"/>
                <a:ea typeface="Meiryo UI" panose="020B0604030504040204" pitchFamily="50" charset="-128"/>
              </a:rPr>
              <a:t>全世帯を対象に聞き取り調査を実施</a:t>
            </a:r>
            <a:endParaRPr lang="en-US" altLang="ja-JP" sz="1400" b="1" dirty="0">
              <a:latin typeface="Meiryo UI" panose="020B0604030504040204" pitchFamily="50" charset="-128"/>
              <a:ea typeface="Meiryo UI" panose="020B0604030504040204" pitchFamily="50" charset="-128"/>
            </a:endParaRPr>
          </a:p>
          <a:p>
            <a:pPr marL="109728" indent="0">
              <a:buNone/>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17</a:t>
            </a:r>
            <a:r>
              <a:rPr lang="ja-JP" altLang="en-US" sz="1400" b="1" dirty="0">
                <a:latin typeface="Meiryo UI" panose="020B0604030504040204" pitchFamily="50" charset="-128"/>
                <a:ea typeface="Meiryo UI" panose="020B0604030504040204" pitchFamily="50" charset="-128"/>
              </a:rPr>
              <a:t>団地　</a:t>
            </a:r>
            <a:r>
              <a:rPr lang="en-US" altLang="ja-JP" sz="1400" b="1" dirty="0">
                <a:latin typeface="Meiryo UI" panose="020B0604030504040204" pitchFamily="50" charset="-128"/>
                <a:ea typeface="Meiryo UI" panose="020B0604030504040204" pitchFamily="50" charset="-128"/>
              </a:rPr>
              <a:t>1196</a:t>
            </a:r>
            <a:r>
              <a:rPr lang="ja-JP" altLang="en-US" sz="1400" b="1" dirty="0">
                <a:latin typeface="Meiryo UI" panose="020B0604030504040204" pitchFamily="50" charset="-128"/>
                <a:ea typeface="Meiryo UI" panose="020B0604030504040204" pitchFamily="50" charset="-128"/>
              </a:rPr>
              <a:t>世帯　調査実施率</a:t>
            </a:r>
            <a:r>
              <a:rPr lang="en-US" altLang="ja-JP" sz="1400" b="1" dirty="0">
                <a:latin typeface="Meiryo UI" panose="020B0604030504040204" pitchFamily="50" charset="-128"/>
                <a:ea typeface="Meiryo UI" panose="020B0604030504040204" pitchFamily="50" charset="-128"/>
              </a:rPr>
              <a:t>81.4%</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656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13AA1-2E55-440A-A464-CB2E168A99FB}"/>
              </a:ext>
            </a:extLst>
          </p:cNvPr>
          <p:cNvSpPr>
            <a:spLocks noGrp="1"/>
          </p:cNvSpPr>
          <p:nvPr>
            <p:ph type="title"/>
          </p:nvPr>
        </p:nvSpPr>
        <p:spPr/>
        <p:txBody>
          <a:bodyPr>
            <a:normAutofit/>
          </a:bodyPr>
          <a:lstStyle/>
          <a:p>
            <a:r>
              <a:rPr kumimoji="1" lang="en-US" altLang="ja-JP" sz="2800" dirty="0"/>
              <a:t>Watanabe-Akaike Information Criterion (WAIC)</a:t>
            </a:r>
            <a:endParaRPr kumimoji="1" lang="ja-JP" altLang="en-US" sz="2800" dirty="0"/>
          </a:p>
        </p:txBody>
      </p:sp>
      <p:sp>
        <p:nvSpPr>
          <p:cNvPr id="3" name="コンテンツ プレースホルダー 2">
            <a:extLst>
              <a:ext uri="{FF2B5EF4-FFF2-40B4-BE49-F238E27FC236}">
                <a16:creationId xmlns:a16="http://schemas.microsoft.com/office/drawing/2014/main" id="{33EBEC0D-9889-4079-AD9B-4A216CFA58C6}"/>
              </a:ext>
            </a:extLst>
          </p:cNvPr>
          <p:cNvSpPr>
            <a:spLocks noGrp="1"/>
          </p:cNvSpPr>
          <p:nvPr>
            <p:ph idx="1"/>
          </p:nvPr>
        </p:nvSpPr>
        <p:spPr>
          <a:xfrm>
            <a:off x="657808" y="1834305"/>
            <a:ext cx="10873207" cy="681347"/>
          </a:xfrm>
          <a:ln w="28575">
            <a:solidFill>
              <a:schemeClr val="tx1"/>
            </a:solidFill>
          </a:ln>
        </p:spPr>
        <p:txBody>
          <a:bodyPr>
            <a:normAutofit/>
          </a:bodyPr>
          <a:lstStyle/>
          <a:p>
            <a:pPr marL="0" indent="0" algn="ctr">
              <a:buNone/>
            </a:pPr>
            <a:r>
              <a:rPr kumimoji="1" lang="en-US" altLang="ja-JP" sz="1800" dirty="0"/>
              <a:t>WAIC</a:t>
            </a:r>
            <a:r>
              <a:rPr kumimoji="1" lang="ja-JP" altLang="en-US" sz="1800" dirty="0"/>
              <a:t>により，全分割交差検証 </a:t>
            </a:r>
            <a:r>
              <a:rPr kumimoji="1" lang="en-US" altLang="ja-JP" sz="1800" dirty="0"/>
              <a:t>(LOO-CV) </a:t>
            </a:r>
            <a:r>
              <a:rPr kumimoji="1" lang="ja-JP" altLang="en-US" sz="1800" dirty="0"/>
              <a:t>と同等の精度で</a:t>
            </a:r>
            <a:r>
              <a:rPr kumimoji="1" lang="ja-JP" altLang="en-US" sz="1800" u="sng" dirty="0"/>
              <a:t>サンプル外予測精度 </a:t>
            </a:r>
            <a:r>
              <a:rPr kumimoji="1" lang="en-US" altLang="ja-JP" sz="1800" u="sng" dirty="0"/>
              <a:t>(</a:t>
            </a:r>
            <a:r>
              <a:rPr kumimoji="1" lang="ja-JP" altLang="en-US" sz="1800" u="sng" dirty="0"/>
              <a:t>汎化誤差</a:t>
            </a:r>
            <a:r>
              <a:rPr kumimoji="1" lang="en-US" altLang="ja-JP" sz="1800" u="sng" dirty="0"/>
              <a:t>) </a:t>
            </a:r>
            <a:r>
              <a:rPr kumimoji="1" lang="ja-JP" altLang="en-US" sz="1800" dirty="0"/>
              <a:t>の評価が可能</a:t>
            </a:r>
          </a:p>
        </p:txBody>
      </p:sp>
      <p:sp>
        <p:nvSpPr>
          <p:cNvPr id="4" name="スライド番号プレースホルダー 3">
            <a:extLst>
              <a:ext uri="{FF2B5EF4-FFF2-40B4-BE49-F238E27FC236}">
                <a16:creationId xmlns:a16="http://schemas.microsoft.com/office/drawing/2014/main" id="{1157B45C-F815-4FFB-B8EC-75BA559F839F}"/>
              </a:ext>
            </a:extLst>
          </p:cNvPr>
          <p:cNvSpPr>
            <a:spLocks noGrp="1"/>
          </p:cNvSpPr>
          <p:nvPr>
            <p:ph type="sldNum" sz="quarter" idx="12"/>
          </p:nvPr>
        </p:nvSpPr>
        <p:spPr/>
        <p:txBody>
          <a:bodyPr/>
          <a:lstStyle/>
          <a:p>
            <a:fld id="{DF28FB93-0A08-4E7D-8E63-9EFA29F1E093}" type="slidenum">
              <a:rPr lang="en-US" altLang="ja-JP" smtClean="0"/>
              <a:pPr/>
              <a:t>20</a:t>
            </a:fld>
            <a:endParaRPr lang="ja-JP" altLang="en-US"/>
          </a:p>
        </p:txBody>
      </p:sp>
      <p:sp>
        <p:nvSpPr>
          <p:cNvPr id="6" name="テキスト ボックス 5">
            <a:extLst>
              <a:ext uri="{FF2B5EF4-FFF2-40B4-BE49-F238E27FC236}">
                <a16:creationId xmlns:a16="http://schemas.microsoft.com/office/drawing/2014/main" id="{87DD4CB1-58B2-460D-A74E-5E8979ED72BE}"/>
              </a:ext>
            </a:extLst>
          </p:cNvPr>
          <p:cNvSpPr txBox="1"/>
          <p:nvPr/>
        </p:nvSpPr>
        <p:spPr>
          <a:xfrm>
            <a:off x="1050391" y="2963981"/>
            <a:ext cx="10081120" cy="341632"/>
          </a:xfrm>
          <a:prstGeom prst="rect">
            <a:avLst/>
          </a:prstGeom>
          <a:noFill/>
        </p:spPr>
        <p:txBody>
          <a:bodyPr wrap="square" rtlCol="0">
            <a:spAutoFit/>
          </a:bodyPr>
          <a:lstStyle/>
          <a:p>
            <a:pPr algn="ctr">
              <a:lnSpc>
                <a:spcPct val="90000"/>
              </a:lnSpc>
            </a:pPr>
            <a:r>
              <a:rPr kumimoji="1" lang="en-US" altLang="ja-JP" b="1" dirty="0">
                <a:latin typeface="Meiryo UI" panose="020B0604030504040204" pitchFamily="50" charset="-128"/>
                <a:ea typeface="Meiryo UI" panose="020B0604030504040204" pitchFamily="50" charset="-128"/>
              </a:rPr>
              <a:t>Markov chain Monte Carlo (MCMC) </a:t>
            </a:r>
            <a:r>
              <a:rPr kumimoji="1" lang="ja-JP" altLang="en-US" b="1" dirty="0">
                <a:latin typeface="Meiryo UI" panose="020B0604030504040204" pitchFamily="50" charset="-128"/>
                <a:ea typeface="Meiryo UI" panose="020B0604030504040204" pitchFamily="50" charset="-128"/>
              </a:rPr>
              <a:t>サンプリング毎に対数尤度を計算することで</a:t>
            </a:r>
            <a:r>
              <a:rPr kumimoji="1" lang="en-US" altLang="ja-JP" b="1" dirty="0">
                <a:latin typeface="Meiryo UI" panose="020B0604030504040204" pitchFamily="50" charset="-128"/>
                <a:ea typeface="Meiryo UI" panose="020B0604030504040204" pitchFamily="50" charset="-128"/>
              </a:rPr>
              <a:t>WAIC</a:t>
            </a:r>
            <a:r>
              <a:rPr kumimoji="1" lang="ja-JP" altLang="en-US" b="1" dirty="0">
                <a:latin typeface="Meiryo UI" panose="020B0604030504040204" pitchFamily="50" charset="-128"/>
                <a:ea typeface="Meiryo UI" panose="020B0604030504040204" pitchFamily="50" charset="-128"/>
              </a:rPr>
              <a:t>を推定</a:t>
            </a:r>
          </a:p>
        </p:txBody>
      </p:sp>
      <p:sp>
        <p:nvSpPr>
          <p:cNvPr id="5" name="テキスト ボックス 4">
            <a:extLst>
              <a:ext uri="{FF2B5EF4-FFF2-40B4-BE49-F238E27FC236}">
                <a16:creationId xmlns:a16="http://schemas.microsoft.com/office/drawing/2014/main" id="{22C3BED9-BE8A-4D89-BB7B-1474C21A19AF}"/>
              </a:ext>
            </a:extLst>
          </p:cNvPr>
          <p:cNvSpPr txBox="1"/>
          <p:nvPr/>
        </p:nvSpPr>
        <p:spPr>
          <a:xfrm>
            <a:off x="1122399" y="3585253"/>
            <a:ext cx="9937104" cy="341632"/>
          </a:xfrm>
          <a:prstGeom prst="rect">
            <a:avLst/>
          </a:prstGeom>
          <a:noFill/>
        </p:spPr>
        <p:txBody>
          <a:bodyPr wrap="square" rtlCol="0">
            <a:spAutoFit/>
          </a:bodyPr>
          <a:lstStyle/>
          <a:p>
            <a:pPr algn="ctr">
              <a:lnSpc>
                <a:spcPct val="90000"/>
              </a:lnSpc>
            </a:pPr>
            <a:r>
              <a:rPr kumimoji="1" lang="en-US" altLang="ja-JP" b="1" dirty="0">
                <a:latin typeface="Meiryo UI" panose="020B0604030504040204" pitchFamily="50" charset="-128"/>
                <a:ea typeface="Meiryo UI" panose="020B0604030504040204" pitchFamily="50" charset="-128"/>
              </a:rPr>
              <a:t>WAIC=-2*(</a:t>
            </a:r>
            <a:r>
              <a:rPr kumimoji="1" lang="ja-JP" altLang="en-US" b="1" dirty="0">
                <a:latin typeface="Meiryo UI" panose="020B0604030504040204" pitchFamily="50" charset="-128"/>
                <a:ea typeface="Meiryo UI" panose="020B0604030504040204" pitchFamily="50" charset="-128"/>
              </a:rPr>
              <a:t>サンプリング毎の対数尤度の平均</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サンプリング毎の対数尤度の分散</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4C42D27-1B8A-4DC7-9AD2-EB6D0A75C854}"/>
              </a:ext>
            </a:extLst>
          </p:cNvPr>
          <p:cNvSpPr txBox="1"/>
          <p:nvPr/>
        </p:nvSpPr>
        <p:spPr>
          <a:xfrm>
            <a:off x="1231063" y="4509120"/>
            <a:ext cx="9735357" cy="341632"/>
          </a:xfrm>
          <a:prstGeom prst="rect">
            <a:avLst/>
          </a:prstGeom>
          <a:noFill/>
        </p:spPr>
        <p:txBody>
          <a:bodyPr wrap="none" rtlCol="0">
            <a:spAutoFit/>
          </a:bodyPr>
          <a:lstStyle/>
          <a:p>
            <a:pPr algn="ctr">
              <a:lnSpc>
                <a:spcPct val="90000"/>
              </a:lnSpc>
            </a:pPr>
            <a:r>
              <a:rPr kumimoji="1" lang="ja-JP" altLang="en-US" b="1" u="sng" dirty="0">
                <a:latin typeface="Meiryo UI" panose="020B0604030504040204" pitchFamily="50" charset="-128"/>
                <a:ea typeface="Meiryo UI" panose="020B0604030504040204" pitchFamily="50" charset="-128"/>
              </a:rPr>
              <a:t>事後分布からの</a:t>
            </a:r>
            <a:r>
              <a:rPr kumimoji="1" lang="en-US" altLang="ja-JP" b="1" u="sng" dirty="0">
                <a:latin typeface="Meiryo UI" panose="020B0604030504040204" pitchFamily="50" charset="-128"/>
                <a:ea typeface="Meiryo UI" panose="020B0604030504040204" pitchFamily="50" charset="-128"/>
              </a:rPr>
              <a:t>MCMC</a:t>
            </a:r>
            <a:r>
              <a:rPr kumimoji="1" lang="ja-JP" altLang="en-US" b="1" u="sng" dirty="0">
                <a:latin typeface="Meiryo UI" panose="020B0604030504040204" pitchFamily="50" charset="-128"/>
                <a:ea typeface="Meiryo UI" panose="020B0604030504040204" pitchFamily="50" charset="-128"/>
              </a:rPr>
              <a:t>サンプリングを使用して、効率的かつ高精度でサンプル外予測精度が推定可能</a:t>
            </a:r>
          </a:p>
        </p:txBody>
      </p:sp>
      <p:sp>
        <p:nvSpPr>
          <p:cNvPr id="8" name="正方形/長方形 7">
            <a:extLst>
              <a:ext uri="{FF2B5EF4-FFF2-40B4-BE49-F238E27FC236}">
                <a16:creationId xmlns:a16="http://schemas.microsoft.com/office/drawing/2014/main" id="{57393433-B28C-44E4-82E6-95716948DE14}"/>
              </a:ext>
            </a:extLst>
          </p:cNvPr>
          <p:cNvSpPr/>
          <p:nvPr/>
        </p:nvSpPr>
        <p:spPr>
          <a:xfrm>
            <a:off x="388303" y="5404893"/>
            <a:ext cx="116107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Gelman, A., Hwang, J., </a:t>
            </a:r>
            <a:r>
              <a:rPr lang="en-US" altLang="ja-JP" sz="1200" dirty="0" err="1">
                <a:latin typeface="Meiryo UI" panose="020B0604030504040204" pitchFamily="50" charset="-128"/>
                <a:ea typeface="Meiryo UI" panose="020B0604030504040204" pitchFamily="50" charset="-128"/>
              </a:rPr>
              <a:t>Vehtari</a:t>
            </a:r>
            <a:r>
              <a:rPr lang="en-US" altLang="ja-JP" sz="1200" dirty="0">
                <a:latin typeface="Meiryo UI" panose="020B0604030504040204" pitchFamily="50" charset="-128"/>
                <a:ea typeface="Meiryo UI" panose="020B0604030504040204" pitchFamily="50" charset="-128"/>
              </a:rPr>
              <a:t>, A., 2014. Understanding predictive information criteria for Bayesian models. Statistics and Computing 24, 997–1016.</a:t>
            </a:r>
            <a:endParaRPr lang="ja-JP" altLang="en-US" sz="12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A653D6F-9808-4CED-AB6F-60E6A418E601}"/>
              </a:ext>
            </a:extLst>
          </p:cNvPr>
          <p:cNvSpPr/>
          <p:nvPr/>
        </p:nvSpPr>
        <p:spPr>
          <a:xfrm>
            <a:off x="388303" y="5757369"/>
            <a:ext cx="11456108" cy="461665"/>
          </a:xfrm>
          <a:prstGeom prst="rect">
            <a:avLst/>
          </a:prstGeom>
          <a:solidFill>
            <a:schemeClr val="bg1"/>
          </a:solidFill>
        </p:spPr>
        <p:txBody>
          <a:bodyPr wrap="square">
            <a:spAutoFit/>
          </a:bodyPr>
          <a:lstStyle/>
          <a:p>
            <a:r>
              <a:rPr lang="en-US" altLang="ja-JP" sz="1200" dirty="0" err="1">
                <a:latin typeface="Meiryo UI" panose="020B0604030504040204" pitchFamily="50" charset="-128"/>
                <a:ea typeface="Meiryo UI" panose="020B0604030504040204" pitchFamily="50" charset="-128"/>
              </a:rPr>
              <a:t>Vehtari</a:t>
            </a:r>
            <a:r>
              <a:rPr lang="en-US" altLang="ja-JP" sz="1200" dirty="0">
                <a:latin typeface="Meiryo UI" panose="020B0604030504040204" pitchFamily="50" charset="-128"/>
                <a:ea typeface="Meiryo UI" panose="020B0604030504040204" pitchFamily="50" charset="-128"/>
              </a:rPr>
              <a:t>, A., Gelman, A., </a:t>
            </a:r>
            <a:r>
              <a:rPr lang="en-US" altLang="ja-JP" sz="1200" dirty="0" err="1">
                <a:latin typeface="Meiryo UI" panose="020B0604030504040204" pitchFamily="50" charset="-128"/>
                <a:ea typeface="Meiryo UI" panose="020B0604030504040204" pitchFamily="50" charset="-128"/>
              </a:rPr>
              <a:t>Gabry</a:t>
            </a:r>
            <a:r>
              <a:rPr lang="en-US" altLang="ja-JP" sz="1200" dirty="0">
                <a:latin typeface="Meiryo UI" panose="020B0604030504040204" pitchFamily="50" charset="-128"/>
                <a:ea typeface="Meiryo UI" panose="020B0604030504040204" pitchFamily="50" charset="-128"/>
              </a:rPr>
              <a:t>, J., 2017. Practical Bayesian model evaluation using leave-one-out cross-validation and WAIC. Statistics and Computing 27, 1413– 1432.</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481D775-2461-467F-B705-DAE3D64D34A4}"/>
              </a:ext>
            </a:extLst>
          </p:cNvPr>
          <p:cNvSpPr/>
          <p:nvPr/>
        </p:nvSpPr>
        <p:spPr>
          <a:xfrm>
            <a:off x="388303" y="6294511"/>
            <a:ext cx="11358737" cy="461665"/>
          </a:xfrm>
          <a:prstGeom prst="rect">
            <a:avLst/>
          </a:prstGeom>
          <a:solidFill>
            <a:schemeClr val="bg1"/>
          </a:solidFill>
        </p:spPr>
        <p:txBody>
          <a:bodyPr wrap="square">
            <a:spAutoFit/>
          </a:bodyPr>
          <a:lstStyle/>
          <a:p>
            <a:r>
              <a:rPr lang="en-US" altLang="ja-JP" sz="1200" dirty="0">
                <a:latin typeface="Meiryo UI" panose="020B0604030504040204" pitchFamily="50" charset="-128"/>
                <a:ea typeface="Meiryo UI" panose="020B0604030504040204" pitchFamily="50" charset="-128"/>
              </a:rPr>
              <a:t>Watanabe, S., 2010. Asymptotic equivalence of Bayes cross validation and widely applicable information criterion in singular learning theory. Journal of Machine Learning Research 11, 3571–3594.</a:t>
            </a:r>
          </a:p>
        </p:txBody>
      </p:sp>
    </p:spTree>
    <p:extLst>
      <p:ext uri="{BB962C8B-B14F-4D97-AF65-F5344CB8AC3E}">
        <p14:creationId xmlns:p14="http://schemas.microsoft.com/office/powerpoint/2010/main" val="99124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30F814-81D2-42BF-8674-DE71E9E5647C}"/>
              </a:ext>
            </a:extLst>
          </p:cNvPr>
          <p:cNvSpPr>
            <a:spLocks noGrp="1"/>
          </p:cNvSpPr>
          <p:nvPr>
            <p:ph type="title"/>
          </p:nvPr>
        </p:nvSpPr>
        <p:spPr/>
        <p:txBody>
          <a:bodyPr>
            <a:normAutofit/>
          </a:bodyPr>
          <a:lstStyle/>
          <a:p>
            <a:r>
              <a:rPr kumimoji="1" lang="ja-JP" altLang="en-US" sz="2800" dirty="0"/>
              <a:t>まとめ：ベイズアプローチによるパラメータ識別問題への対処</a:t>
            </a:r>
          </a:p>
        </p:txBody>
      </p:sp>
      <p:sp>
        <p:nvSpPr>
          <p:cNvPr id="4" name="スライド番号プレースホルダー 3">
            <a:extLst>
              <a:ext uri="{FF2B5EF4-FFF2-40B4-BE49-F238E27FC236}">
                <a16:creationId xmlns:a16="http://schemas.microsoft.com/office/drawing/2014/main" id="{FFD7682C-8A7F-499F-9C5F-8E0CB83BE806}"/>
              </a:ext>
            </a:extLst>
          </p:cNvPr>
          <p:cNvSpPr>
            <a:spLocks noGrp="1"/>
          </p:cNvSpPr>
          <p:nvPr>
            <p:ph type="sldNum" sz="quarter" idx="12"/>
          </p:nvPr>
        </p:nvSpPr>
        <p:spPr/>
        <p:txBody>
          <a:bodyPr/>
          <a:lstStyle/>
          <a:p>
            <a:fld id="{DF28FB93-0A08-4E7D-8E63-9EFA29F1E093}" type="slidenum">
              <a:rPr lang="en-US" altLang="ja-JP" smtClean="0"/>
              <a:pPr/>
              <a:t>21</a:t>
            </a:fld>
            <a:endParaRPr lang="ja-JP" altLang="en-US"/>
          </a:p>
        </p:txBody>
      </p:sp>
      <p:sp>
        <p:nvSpPr>
          <p:cNvPr id="5" name="コンテンツ プレースホルダー 2">
            <a:extLst>
              <a:ext uri="{FF2B5EF4-FFF2-40B4-BE49-F238E27FC236}">
                <a16:creationId xmlns:a16="http://schemas.microsoft.com/office/drawing/2014/main" id="{4B0DBB46-043E-45F4-BB75-F2C77DCCE0B1}"/>
              </a:ext>
            </a:extLst>
          </p:cNvPr>
          <p:cNvSpPr txBox="1">
            <a:spLocks/>
          </p:cNvSpPr>
          <p:nvPr/>
        </p:nvSpPr>
        <p:spPr>
          <a:xfrm>
            <a:off x="2158463" y="4941168"/>
            <a:ext cx="7871898" cy="1008112"/>
          </a:xfrm>
          <a:prstGeom prst="rect">
            <a:avLst/>
          </a:prstGeom>
          <a:ln w="28575">
            <a:solidFill>
              <a:schemeClr val="accent1">
                <a:lumMod val="75000"/>
              </a:schemeClr>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nSpc>
                <a:spcPct val="100000"/>
              </a:lnSpc>
              <a:buNone/>
            </a:pPr>
            <a:endParaRPr lang="ja-JP" altLang="en-US" sz="2000" dirty="0"/>
          </a:p>
        </p:txBody>
      </p:sp>
      <p:sp>
        <p:nvSpPr>
          <p:cNvPr id="6" name="テキスト ボックス 5">
            <a:extLst>
              <a:ext uri="{FF2B5EF4-FFF2-40B4-BE49-F238E27FC236}">
                <a16:creationId xmlns:a16="http://schemas.microsoft.com/office/drawing/2014/main" id="{045992E8-5F1B-4805-A900-E74363D61900}"/>
              </a:ext>
            </a:extLst>
          </p:cNvPr>
          <p:cNvSpPr txBox="1"/>
          <p:nvPr/>
        </p:nvSpPr>
        <p:spPr>
          <a:xfrm>
            <a:off x="2033860" y="2000074"/>
            <a:ext cx="8121101" cy="341632"/>
          </a:xfrm>
          <a:prstGeom prst="rect">
            <a:avLst/>
          </a:prstGeom>
          <a:noFill/>
          <a:ln w="12700">
            <a:solidFill>
              <a:schemeClr val="tx1"/>
            </a:solidFill>
          </a:ln>
        </p:spPr>
        <p:txBody>
          <a:bodyPr wrap="square" rtlCol="0" anchor="ctr">
            <a:spAutoFit/>
          </a:bodyPr>
          <a:lstStyle/>
          <a:p>
            <a:pPr marL="342900" indent="-342900">
              <a:lnSpc>
                <a:spcPct val="90000"/>
              </a:lnSpc>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対数尤度関数の表面が平坦になることで，最尤推定法では適切な推定が不可</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FF43651-5350-4F41-836C-45BE7653C575}"/>
              </a:ext>
            </a:extLst>
          </p:cNvPr>
          <p:cNvSpPr txBox="1"/>
          <p:nvPr/>
        </p:nvSpPr>
        <p:spPr>
          <a:xfrm>
            <a:off x="1917356" y="1632271"/>
            <a:ext cx="877163" cy="341632"/>
          </a:xfrm>
          <a:prstGeom prst="rect">
            <a:avLst/>
          </a:prstGeom>
          <a:noFill/>
          <a:ln w="19050">
            <a:noFill/>
          </a:ln>
        </p:spPr>
        <p:txBody>
          <a:bodyPr wrap="none" rtlCol="0" anchor="ctr">
            <a:spAutoFit/>
          </a:bodyPr>
          <a:lstStyle/>
          <a:p>
            <a:pPr algn="ctr">
              <a:lnSpc>
                <a:spcPct val="90000"/>
              </a:lnSpc>
            </a:pPr>
            <a:r>
              <a:rPr kumimoji="1" lang="ja-JP" altLang="en-US" b="1" dirty="0">
                <a:effectLst/>
                <a:latin typeface="Meiryo UI" panose="020B0604030504040204" pitchFamily="50" charset="-128"/>
                <a:ea typeface="Meiryo UI" panose="020B0604030504040204" pitchFamily="50" charset="-128"/>
              </a:rPr>
              <a:t>問題点</a:t>
            </a:r>
          </a:p>
        </p:txBody>
      </p:sp>
      <p:pic>
        <p:nvPicPr>
          <p:cNvPr id="13" name="図 12">
            <a:extLst>
              <a:ext uri="{FF2B5EF4-FFF2-40B4-BE49-F238E27FC236}">
                <a16:creationId xmlns:a16="http://schemas.microsoft.com/office/drawing/2014/main" id="{783083A6-4753-4F11-827F-F5982A125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3" r="6122" b="65556"/>
          <a:stretch/>
        </p:blipFill>
        <p:spPr bwMode="auto">
          <a:xfrm>
            <a:off x="1917356" y="2678022"/>
            <a:ext cx="8353929" cy="183827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B2CB0A80-9BFF-4106-951A-F669BE23F548}"/>
                  </a:ext>
                </a:extLst>
              </p:cNvPr>
              <p:cNvSpPr/>
              <p:nvPr/>
            </p:nvSpPr>
            <p:spPr>
              <a:xfrm>
                <a:off x="2387407" y="5012252"/>
                <a:ext cx="7363968" cy="865943"/>
              </a:xfrm>
              <a:prstGeom prst="rect">
                <a:avLst/>
              </a:prstGeom>
            </p:spPr>
            <p:txBody>
              <a:bodyPr wrap="square" anchor="ctr">
                <a:spAutoFit/>
              </a:bodyPr>
              <a:lstStyle/>
              <a:p>
                <a:pPr>
                  <a:lnSpc>
                    <a:spcPct val="150000"/>
                  </a:lnSpc>
                </a:pPr>
                <a:r>
                  <a:rPr kumimoji="1" lang="ja-JP" altLang="en-US" b="1" dirty="0">
                    <a:solidFill>
                      <a:schemeClr val="tx2"/>
                    </a:solidFill>
                    <a:latin typeface="Meiryo UI" panose="020B0604030504040204" pitchFamily="50" charset="-128"/>
                    <a:ea typeface="Meiryo UI" panose="020B0604030504040204" pitchFamily="50" charset="-128"/>
                  </a:rPr>
                  <a:t>共分散パラメータ </a:t>
                </a:r>
                <a:r>
                  <a:rPr kumimoji="1" lang="en-US" altLang="ja-JP" dirty="0">
                    <a:solidFill>
                      <a:schemeClr val="tx2"/>
                    </a:solidFill>
                    <a:latin typeface="Meiryo UI" panose="020B0604030504040204" pitchFamily="50" charset="-128"/>
                    <a:ea typeface="Meiryo UI" panose="020B0604030504040204" pitchFamily="50" charset="-128"/>
                  </a:rPr>
                  <a:t>(</a:t>
                </a:r>
                <a14:m>
                  <m:oMath xmlns:m="http://schemas.openxmlformats.org/officeDocument/2006/math">
                    <m:r>
                      <a:rPr kumimoji="1" lang="ja-JP" altLang="en-US" i="1">
                        <a:solidFill>
                          <a:schemeClr val="tx2"/>
                        </a:solidFill>
                        <a:latin typeface="Cambria Math" panose="02040503050406030204" pitchFamily="18" charset="0"/>
                      </a:rPr>
                      <m:t>𝝈</m:t>
                    </m:r>
                  </m:oMath>
                </a14:m>
                <a:r>
                  <a:rPr kumimoji="1" lang="en-US" altLang="ja-JP" dirty="0">
                    <a:solidFill>
                      <a:schemeClr val="tx2"/>
                    </a:solidFill>
                    <a:latin typeface="Meiryo UI" panose="020B0604030504040204" pitchFamily="50" charset="-128"/>
                    <a:ea typeface="Meiryo UI" panose="020B0604030504040204" pitchFamily="50" charset="-128"/>
                  </a:rPr>
                  <a:t>) </a:t>
                </a:r>
                <a:r>
                  <a:rPr kumimoji="1" lang="ja-JP" altLang="en-US" b="1" dirty="0">
                    <a:solidFill>
                      <a:schemeClr val="tx2"/>
                    </a:solidFill>
                    <a:latin typeface="Meiryo UI" panose="020B0604030504040204" pitchFamily="50" charset="-128"/>
                    <a:ea typeface="Meiryo UI" panose="020B0604030504040204" pitchFamily="50" charset="-128"/>
                  </a:rPr>
                  <a:t>に対し分散の異なる事前分布を複数仮定し、</a:t>
                </a:r>
                <a:endParaRPr kumimoji="1" lang="en-US" altLang="ja-JP" b="1" dirty="0">
                  <a:solidFill>
                    <a:schemeClr val="tx2"/>
                  </a:solidFill>
                  <a:latin typeface="Meiryo UI" panose="020B0604030504040204" pitchFamily="50" charset="-128"/>
                  <a:ea typeface="Meiryo UI" panose="020B0604030504040204" pitchFamily="50" charset="-128"/>
                </a:endParaRPr>
              </a:p>
              <a:p>
                <a:pPr>
                  <a:lnSpc>
                    <a:spcPct val="150000"/>
                  </a:lnSpc>
                </a:pPr>
                <a:r>
                  <a:rPr kumimoji="1" lang="en-US" altLang="ja-JP" b="1" dirty="0">
                    <a:solidFill>
                      <a:schemeClr val="tx2"/>
                    </a:solidFill>
                    <a:latin typeface="Meiryo UI" panose="020B0604030504040204" pitchFamily="50" charset="-128"/>
                    <a:ea typeface="Meiryo UI" panose="020B0604030504040204" pitchFamily="50" charset="-128"/>
                  </a:rPr>
                  <a:t>WAIC</a:t>
                </a:r>
                <a:r>
                  <a:rPr kumimoji="1" lang="ja-JP" altLang="en-US" b="1" dirty="0">
                    <a:solidFill>
                      <a:schemeClr val="tx2"/>
                    </a:solidFill>
                    <a:latin typeface="Meiryo UI" panose="020B0604030504040204" pitchFamily="50" charset="-128"/>
                    <a:ea typeface="Meiryo UI" panose="020B0604030504040204" pitchFamily="50" charset="-128"/>
                  </a:rPr>
                  <a:t>により推定されたサンプル外予測精度により仮定の妥当性を判断する</a:t>
                </a:r>
                <a:endParaRPr lang="ja-JP" altLang="en-US" dirty="0"/>
              </a:p>
            </p:txBody>
          </p:sp>
        </mc:Choice>
        <mc:Fallback xmlns="">
          <p:sp>
            <p:nvSpPr>
              <p:cNvPr id="3" name="正方形/長方形 2">
                <a:extLst>
                  <a:ext uri="{FF2B5EF4-FFF2-40B4-BE49-F238E27FC236}">
                    <a16:creationId xmlns:a16="http://schemas.microsoft.com/office/drawing/2014/main" id="{B2CB0A80-9BFF-4106-951A-F669BE23F548}"/>
                  </a:ext>
                </a:extLst>
              </p:cNvPr>
              <p:cNvSpPr>
                <a:spLocks noRot="1" noChangeAspect="1" noMove="1" noResize="1" noEditPoints="1" noAdjustHandles="1" noChangeArrowheads="1" noChangeShapeType="1" noTextEdit="1"/>
              </p:cNvSpPr>
              <p:nvPr/>
            </p:nvSpPr>
            <p:spPr>
              <a:xfrm>
                <a:off x="2387407" y="5012252"/>
                <a:ext cx="7363968" cy="865943"/>
              </a:xfrm>
              <a:prstGeom prst="rect">
                <a:avLst/>
              </a:prstGeom>
              <a:blipFill>
                <a:blip r:embed="rId3"/>
                <a:stretch>
                  <a:fillRect l="-745" b="-112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700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82A3E-10EC-4C05-863F-D1322F35049B}"/>
              </a:ext>
            </a:extLst>
          </p:cNvPr>
          <p:cNvSpPr>
            <a:spLocks noGrp="1"/>
          </p:cNvSpPr>
          <p:nvPr>
            <p:ph type="title"/>
          </p:nvPr>
        </p:nvSpPr>
        <p:spPr>
          <a:xfrm>
            <a:off x="1221244" y="3032957"/>
            <a:ext cx="9746334" cy="2376264"/>
          </a:xfrm>
        </p:spPr>
        <p:txBody>
          <a:bodyPr>
            <a:normAutofit/>
          </a:bodyPr>
          <a:lstStyle/>
          <a:p>
            <a:pPr algn="l"/>
            <a:r>
              <a:rPr kumimoji="1" lang="ja-JP" altLang="en-US" sz="2400" dirty="0"/>
              <a:t>２値の交通行動を扱うサンプルセレクションモデル</a:t>
            </a:r>
            <a:br>
              <a:rPr kumimoji="1" lang="en-US" altLang="ja-JP" sz="2400" dirty="0"/>
            </a:br>
            <a:br>
              <a:rPr kumimoji="1" lang="en-US" altLang="ja-JP" sz="2400" dirty="0"/>
            </a:br>
            <a:r>
              <a:rPr lang="ja-JP" altLang="en-US" sz="2400" dirty="0"/>
              <a:t>多項型の居住地自己選択を扱うサンプルセレクションモデル</a:t>
            </a:r>
            <a:endParaRPr kumimoji="1" lang="ja-JP" altLang="en-US" sz="3600" dirty="0"/>
          </a:p>
        </p:txBody>
      </p:sp>
      <p:sp>
        <p:nvSpPr>
          <p:cNvPr id="4" name="スライド番号プレースホルダー 3">
            <a:extLst>
              <a:ext uri="{FF2B5EF4-FFF2-40B4-BE49-F238E27FC236}">
                <a16:creationId xmlns:a16="http://schemas.microsoft.com/office/drawing/2014/main" id="{207EB7D2-C67F-4813-8D07-DEB9F74EC53C}"/>
              </a:ext>
            </a:extLst>
          </p:cNvPr>
          <p:cNvSpPr>
            <a:spLocks noGrp="1"/>
          </p:cNvSpPr>
          <p:nvPr>
            <p:ph type="sldNum" sz="quarter" idx="12"/>
          </p:nvPr>
        </p:nvSpPr>
        <p:spPr/>
        <p:txBody>
          <a:bodyPr/>
          <a:lstStyle/>
          <a:p>
            <a:fld id="{DF28FB93-0A08-4E7D-8E63-9EFA29F1E093}" type="slidenum">
              <a:rPr lang="en-US" altLang="ja-JP" smtClean="0"/>
              <a:pPr/>
              <a:t>22</a:t>
            </a:fld>
            <a:endParaRPr lang="ja-JP" altLang="en-US"/>
          </a:p>
        </p:txBody>
      </p:sp>
      <p:sp>
        <p:nvSpPr>
          <p:cNvPr id="5" name="タイトル 1">
            <a:extLst>
              <a:ext uri="{FF2B5EF4-FFF2-40B4-BE49-F238E27FC236}">
                <a16:creationId xmlns:a16="http://schemas.microsoft.com/office/drawing/2014/main" id="{BFE17C2F-9997-4360-A9DD-E33A5C23B601}"/>
              </a:ext>
            </a:extLst>
          </p:cNvPr>
          <p:cNvSpPr txBox="1">
            <a:spLocks/>
          </p:cNvSpPr>
          <p:nvPr/>
        </p:nvSpPr>
        <p:spPr>
          <a:xfrm>
            <a:off x="2097967" y="2132856"/>
            <a:ext cx="7992887" cy="10081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200" b="1" kern="1200">
                <a:solidFill>
                  <a:schemeClr val="accent1">
                    <a:lumMod val="50000"/>
                  </a:schemeClr>
                </a:solidFill>
                <a:latin typeface="Meiryo UI" panose="020B0604030504040204" pitchFamily="50" charset="-128"/>
                <a:ea typeface="Meiryo UI" panose="020B0604030504040204" pitchFamily="50" charset="-128"/>
                <a:cs typeface="+mj-cs"/>
              </a:defRPr>
            </a:lvl1pPr>
          </a:lstStyle>
          <a:p>
            <a:r>
              <a:rPr lang="ja-JP" altLang="en-US" sz="3600" dirty="0"/>
              <a:t>サンプルセレクションモデルの拡張</a:t>
            </a:r>
          </a:p>
        </p:txBody>
      </p:sp>
    </p:spTree>
    <p:extLst>
      <p:ext uri="{BB962C8B-B14F-4D97-AF65-F5344CB8AC3E}">
        <p14:creationId xmlns:p14="http://schemas.microsoft.com/office/powerpoint/2010/main" val="2178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四角形: 角を丸くする 52">
            <a:extLst>
              <a:ext uri="{FF2B5EF4-FFF2-40B4-BE49-F238E27FC236}">
                <a16:creationId xmlns:a16="http://schemas.microsoft.com/office/drawing/2014/main" id="{92C8ACE5-7D51-43C7-996D-A8BC750759BB}"/>
              </a:ext>
            </a:extLst>
          </p:cNvPr>
          <p:cNvSpPr/>
          <p:nvPr/>
        </p:nvSpPr>
        <p:spPr>
          <a:xfrm>
            <a:off x="186156" y="2512638"/>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4338097" y="3556859"/>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4333070" y="2617624"/>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208467" y="2962447"/>
            <a:ext cx="2105516" cy="79772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3" name="四角形: 角を丸くする 2">
            <a:extLst>
              <a:ext uri="{FF2B5EF4-FFF2-40B4-BE49-F238E27FC236}">
                <a16:creationId xmlns:a16="http://schemas.microsoft.com/office/drawing/2014/main" id="{F8CC4F03-26D6-48A2-AE49-F78A894E9B80}"/>
              </a:ext>
            </a:extLst>
          </p:cNvPr>
          <p:cNvSpPr/>
          <p:nvPr/>
        </p:nvSpPr>
        <p:spPr>
          <a:xfrm>
            <a:off x="208467" y="4540035"/>
            <a:ext cx="3842479" cy="166032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23</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215518" y="2550828"/>
                <a:ext cx="21055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215518" y="2550828"/>
                <a:ext cx="2105516" cy="276999"/>
              </a:xfrm>
              <a:prstGeom prst="rect">
                <a:avLst/>
              </a:prstGeom>
              <a:blipFill>
                <a:blip r:embed="rId2"/>
                <a:stretch>
                  <a:fillRect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4333070" y="2682736"/>
                <a:ext cx="2000932" cy="3143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𝒀</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4333070" y="2682736"/>
                <a:ext cx="2000932" cy="314381"/>
              </a:xfrm>
              <a:prstGeom prst="rect">
                <a:avLst/>
              </a:prstGeom>
              <a:blipFill>
                <a:blip r:embed="rId3"/>
                <a:stretch>
                  <a:fillRect b="-3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C21209D-64E9-4830-AC4F-4961C16C4654}"/>
                  </a:ext>
                </a:extLst>
              </p:cNvPr>
              <p:cNvSpPr txBox="1"/>
              <p:nvPr/>
            </p:nvSpPr>
            <p:spPr>
              <a:xfrm>
                <a:off x="353432" y="5004992"/>
                <a:ext cx="3542719"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1" i="1" smtClean="0">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𝜺</m:t>
                                      </m:r>
                                    </m:e>
                                    <m:sub>
                                      <m:r>
                                        <a:rPr kumimoji="1" lang="en-US" altLang="ja-JP" b="1" i="1">
                                          <a:latin typeface="Cambria Math" panose="02040503050406030204" pitchFamily="18" charset="0"/>
                                        </a:rPr>
                                        <m:t>𝒊</m:t>
                                      </m:r>
                                    </m:sub>
                                  </m:sSub>
                                </m:e>
                                <m:e>
                                  <m:sSub>
                                    <m:sSubPr>
                                      <m:ctrlPr>
                                        <a:rPr lang="en-US" altLang="ja-JP" b="1" i="1">
                                          <a:latin typeface="Cambria Math" panose="02040503050406030204" pitchFamily="18" charset="0"/>
                                          <a:ea typeface="Cambria Math" panose="02040503050406030204" pitchFamily="18" charset="0"/>
                                        </a:rPr>
                                      </m:ctrlPr>
                                    </m:sSubPr>
                                    <m:e>
                                      <m:r>
                                        <a:rPr lang="en-US" altLang="ja-JP" b="1" i="1" smtClean="0">
                                          <a:latin typeface="Cambria Math" panose="02040503050406030204" pitchFamily="18" charset="0"/>
                                          <a:ea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Sub>
                                </m:e>
                              </m:eqArr>
                            </m:e>
                            <m:e>
                              <m:sSub>
                                <m:sSubPr>
                                  <m:ctrlPr>
                                    <a:rPr lang="en-US" altLang="ja-JP" b="1" i="1">
                                      <a:latin typeface="Cambria Math" panose="02040503050406030204" pitchFamily="18" charset="0"/>
                                    </a:rPr>
                                  </m:ctrlPr>
                                </m:sSubPr>
                                <m:e>
                                  <m:r>
                                    <a:rPr lang="en-US" altLang="ja-JP" b="1" i="1" smtClean="0">
                                      <a:latin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Sub>
                            </m:e>
                          </m:eqArr>
                        </m:e>
                      </m:d>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𝑵</m:t>
                      </m:r>
                      <m:d>
                        <m:dPr>
                          <m:ctrlPr>
                            <a:rPr kumimoji="1" lang="en-US" altLang="ja-JP" b="1" i="1">
                              <a:latin typeface="Cambria Math" panose="02040503050406030204" pitchFamily="18" charset="0"/>
                              <a:ea typeface="Cambria Math" panose="02040503050406030204" pitchFamily="18" charset="0"/>
                            </a:rPr>
                          </m:ctrlPr>
                        </m:dPr>
                        <m:e>
                          <m:d>
                            <m:dPr>
                              <m:ctrlPr>
                                <a:rPr kumimoji="1" lang="en-US" altLang="ja-JP" b="1" i="1">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r>
                                        <a:rPr kumimoji="1" lang="en-US" altLang="ja-JP" b="1" i="1">
                                          <a:latin typeface="Cambria Math" panose="02040503050406030204" pitchFamily="18" charset="0"/>
                                          <a:ea typeface="Cambria Math" panose="02040503050406030204" pitchFamily="18" charset="0"/>
                                        </a:rPr>
                                        <m:t>𝟎</m:t>
                                      </m:r>
                                    </m:e>
                                    <m:e>
                                      <m:r>
                                        <a:rPr lang="en-US" altLang="ja-JP" b="1" i="1">
                                          <a:latin typeface="Cambria Math" panose="02040503050406030204" pitchFamily="18" charset="0"/>
                                          <a:ea typeface="Cambria Math" panose="02040503050406030204" pitchFamily="18" charset="0"/>
                                        </a:rPr>
                                        <m:t>𝟎</m:t>
                                      </m:r>
                                    </m:e>
                                  </m:eqArr>
                                </m:e>
                                <m:e>
                                  <m:r>
                                    <a:rPr lang="en-US" altLang="ja-JP" b="1" i="1">
                                      <a:latin typeface="Cambria Math" panose="02040503050406030204" pitchFamily="18" charset="0"/>
                                    </a:rPr>
                                    <m:t>𝟎</m:t>
                                  </m:r>
                                </m:e>
                              </m:eqArr>
                            </m:e>
                          </m:d>
                          <m:r>
                            <a:rPr kumimoji="1" lang="en-US" altLang="ja-JP" b="1" i="1">
                              <a:latin typeface="Cambria Math" panose="02040503050406030204" pitchFamily="18" charset="0"/>
                              <a:ea typeface="Cambria Math" panose="02040503050406030204" pitchFamily="18" charset="0"/>
                            </a:rPr>
                            <m:t>,</m:t>
                          </m:r>
                          <m:d>
                            <m:dPr>
                              <m:ctrlPr>
                                <a:rPr kumimoji="1" lang="en-US" altLang="ja-JP" b="1" i="1">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latin typeface="Cambria Math" panose="02040503050406030204" pitchFamily="18" charset="0"/>
                                      <a:ea typeface="Cambria Math" panose="02040503050406030204" pitchFamily="18" charset="0"/>
                                    </a:rPr>
                                  </m:ctrlPr>
                                </m:mPr>
                                <m:mr>
                                  <m:e>
                                    <m:r>
                                      <m:rPr>
                                        <m:brk m:alnAt="7"/>
                                      </m:rPr>
                                      <a:rPr kumimoji="1" lang="en-US" altLang="ja-JP" b="1" i="1">
                                        <a:latin typeface="Cambria Math" panose="02040503050406030204" pitchFamily="18" charset="0"/>
                                        <a:ea typeface="Cambria Math" panose="02040503050406030204" pitchFamily="18" charset="0"/>
                                      </a:rPr>
                                      <m:t>𝟏</m:t>
                                    </m:r>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𝝊</m:t>
                                        </m:r>
                                      </m:e>
                                      <m:sub>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𝟐</m:t>
                                        </m:r>
                                      </m:sup>
                                    </m:sSubSup>
                                  </m:e>
                                  <m:e>
                                    <m:r>
                                      <a:rPr kumimoji="1" lang="en-US" altLang="ja-JP" b="1" i="1">
                                        <a:latin typeface="Cambria Math" panose="02040503050406030204" pitchFamily="18" charset="0"/>
                                        <a:ea typeface="Cambria Math" panose="02040503050406030204" pitchFamily="18" charset="0"/>
                                      </a:rPr>
                                      <m:t>𝟎</m:t>
                                    </m:r>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e>
                                    <m:r>
                                      <a:rPr kumimoji="1" lang="en-US" altLang="ja-JP" b="1" i="1">
                                        <a:latin typeface="Cambria Math" panose="02040503050406030204" pitchFamily="18" charset="0"/>
                                        <a:ea typeface="Cambria Math" panose="02040503050406030204" pitchFamily="18" charset="0"/>
                                      </a:rPr>
                                      <m:t>𝟎</m:t>
                                    </m:r>
                                  </m:e>
                                  <m:e>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𝝊</m:t>
                                        </m:r>
                                      </m:e>
                                      <m:sub>
                                        <m:r>
                                          <a:rPr kumimoji="1" lang="en-US" altLang="ja-JP" b="1" i="1" smtClean="0">
                                            <a:latin typeface="Cambria Math" panose="02040503050406030204" pitchFamily="18" charset="0"/>
                                            <a:ea typeface="Cambria Math" panose="02040503050406030204" pitchFamily="18" charset="0"/>
                                          </a:rPr>
                                          <m:t>𝟐</m:t>
                                        </m:r>
                                      </m:sub>
                                      <m:sup>
                                        <m:r>
                                          <a:rPr kumimoji="1" lang="en-US" altLang="ja-JP" b="1" i="1">
                                            <a:latin typeface="Cambria Math" panose="02040503050406030204" pitchFamily="18" charset="0"/>
                                            <a:ea typeface="Cambria Math" panose="02040503050406030204" pitchFamily="18" charset="0"/>
                                          </a:rPr>
                                          <m:t>𝟐</m:t>
                                        </m:r>
                                      </m:sup>
                                    </m:sSubSup>
                                  </m:e>
                                </m:mr>
                              </m:m>
                            </m:e>
                          </m:d>
                        </m:e>
                      </m:d>
                    </m:oMath>
                  </m:oMathPara>
                </a14:m>
                <a:endParaRPr kumimoji="1" lang="ja-JP" altLang="en-US" b="1" dirty="0">
                  <a:latin typeface="Cambria Math" panose="02040503050406030204" pitchFamily="18" charset="0"/>
                </a:endParaRPr>
              </a:p>
            </p:txBody>
          </p:sp>
        </mc:Choice>
        <mc:Fallback xmlns="">
          <p:sp>
            <p:nvSpPr>
              <p:cNvPr id="9" name="テキスト ボックス 8">
                <a:extLst>
                  <a:ext uri="{FF2B5EF4-FFF2-40B4-BE49-F238E27FC236}">
                    <a16:creationId xmlns:a16="http://schemas.microsoft.com/office/drawing/2014/main" id="{AC21209D-64E9-4830-AC4F-4961C16C4654}"/>
                  </a:ext>
                </a:extLst>
              </p:cNvPr>
              <p:cNvSpPr txBox="1">
                <a:spLocks noRot="1" noChangeAspect="1" noMove="1" noResize="1" noEditPoints="1" noAdjustHandles="1" noChangeArrowheads="1" noChangeShapeType="1" noTextEdit="1"/>
              </p:cNvSpPr>
              <p:nvPr/>
            </p:nvSpPr>
            <p:spPr>
              <a:xfrm>
                <a:off x="353432" y="5004992"/>
                <a:ext cx="3542719" cy="1034642"/>
              </a:xfrm>
              <a:prstGeom prst="rect">
                <a:avLst/>
              </a:prstGeom>
              <a:blipFill>
                <a:blip r:embed="rId4"/>
                <a:stretch>
                  <a:fillRect/>
                </a:stretch>
              </a:blipFill>
            </p:spPr>
            <p:txBody>
              <a:bodyPr/>
              <a:lstStyle/>
              <a:p>
                <a:r>
                  <a:rPr lang="ja-JP" altLang="en-US">
                    <a:noFill/>
                  </a:rPr>
                  <a:t> </a:t>
                </a:r>
              </a:p>
            </p:txBody>
          </p:sp>
        </mc:Fallback>
      </mc:AlternateContent>
      <p:cxnSp>
        <p:nvCxnSpPr>
          <p:cNvPr id="12" name="直線コネクタ 11">
            <a:extLst>
              <a:ext uri="{FF2B5EF4-FFF2-40B4-BE49-F238E27FC236}">
                <a16:creationId xmlns:a16="http://schemas.microsoft.com/office/drawing/2014/main" id="{35297604-6DBB-4E00-B1C2-CA50DCD1B3A6}"/>
              </a:ext>
            </a:extLst>
          </p:cNvPr>
          <p:cNvCxnSpPr>
            <a:cxnSpLocks/>
          </p:cNvCxnSpPr>
          <p:nvPr/>
        </p:nvCxnSpPr>
        <p:spPr>
          <a:xfrm>
            <a:off x="215518" y="4365104"/>
            <a:ext cx="63829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2302" y="1226148"/>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4385071" y="3641703"/>
                <a:ext cx="1917334" cy="3143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𝒀</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𝟎</m:t>
                          </m:r>
                        </m:sub>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𝟎</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4385071" y="3641703"/>
                <a:ext cx="1917334" cy="314381"/>
              </a:xfrm>
              <a:prstGeom prst="rect">
                <a:avLst/>
              </a:prstGeom>
              <a:blipFill>
                <a:blip r:embed="rId5"/>
                <a:stretch>
                  <a:fillRect l="-317" b="-3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380684" y="3068106"/>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380684" y="3068106"/>
                <a:ext cx="688394" cy="246221"/>
              </a:xfrm>
              <a:prstGeom prst="rect">
                <a:avLst/>
              </a:prstGeom>
              <a:blipFill>
                <a:blip r:embed="rId6"/>
                <a:stretch>
                  <a:fillRect l="-1770" r="-2655"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374F1B2-707C-4842-A8FF-3ED63B82EEC8}"/>
                  </a:ext>
                </a:extLst>
              </p:cNvPr>
              <p:cNvSpPr txBox="1"/>
              <p:nvPr/>
            </p:nvSpPr>
            <p:spPr>
              <a:xfrm>
                <a:off x="380684" y="3400014"/>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31" name="テキスト ボックス 30">
                <a:extLst>
                  <a:ext uri="{FF2B5EF4-FFF2-40B4-BE49-F238E27FC236}">
                    <a16:creationId xmlns:a16="http://schemas.microsoft.com/office/drawing/2014/main" id="{0374F1B2-707C-4842-A8FF-3ED63B82EEC8}"/>
                  </a:ext>
                </a:extLst>
              </p:cNvPr>
              <p:cNvSpPr txBox="1">
                <a:spLocks noRot="1" noChangeAspect="1" noMove="1" noResize="1" noEditPoints="1" noAdjustHandles="1" noChangeArrowheads="1" noChangeShapeType="1" noTextEdit="1"/>
              </p:cNvSpPr>
              <p:nvPr/>
            </p:nvSpPr>
            <p:spPr>
              <a:xfrm>
                <a:off x="380684" y="3400014"/>
                <a:ext cx="688394" cy="246221"/>
              </a:xfrm>
              <a:prstGeom prst="rect">
                <a:avLst/>
              </a:prstGeom>
              <a:blipFill>
                <a:blip r:embed="rId7"/>
                <a:stretch>
                  <a:fillRect l="-1770" r="-265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1160398" y="3021615"/>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1160398" y="3021615"/>
                <a:ext cx="1062214" cy="338554"/>
              </a:xfrm>
              <a:prstGeom prst="rect">
                <a:avLst/>
              </a:prstGeom>
              <a:blipFill>
                <a:blip r:embed="rId8"/>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648BE68-1DEB-4900-93DC-6A8B727DD0CC}"/>
                  </a:ext>
                </a:extLst>
              </p:cNvPr>
              <p:cNvSpPr/>
              <p:nvPr/>
            </p:nvSpPr>
            <p:spPr>
              <a:xfrm>
                <a:off x="1160398" y="3378597"/>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4" name="正方形/長方形 33">
                <a:extLst>
                  <a:ext uri="{FF2B5EF4-FFF2-40B4-BE49-F238E27FC236}">
                    <a16:creationId xmlns:a16="http://schemas.microsoft.com/office/drawing/2014/main" id="{A648BE68-1DEB-4900-93DC-6A8B727DD0CC}"/>
                  </a:ext>
                </a:extLst>
              </p:cNvPr>
              <p:cNvSpPr>
                <a:spLocks noRot="1" noChangeAspect="1" noMove="1" noResize="1" noEditPoints="1" noAdjustHandles="1" noChangeArrowheads="1" noChangeShapeType="1" noTextEdit="1"/>
              </p:cNvSpPr>
              <p:nvPr/>
            </p:nvSpPr>
            <p:spPr>
              <a:xfrm>
                <a:off x="1160398" y="3378597"/>
                <a:ext cx="1062214" cy="338554"/>
              </a:xfrm>
              <a:prstGeom prst="rect">
                <a:avLst/>
              </a:prstGeom>
              <a:blipFill>
                <a:blip r:embed="rId9"/>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851855" y="3879780"/>
                <a:ext cx="1415154"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851855" y="3879780"/>
                <a:ext cx="1415154" cy="261610"/>
              </a:xfrm>
              <a:prstGeom prst="rect">
                <a:avLst/>
              </a:prstGeom>
              <a:blipFill>
                <a:blip r:embed="rId10"/>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697806" y="3879780"/>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697806" y="3879780"/>
                <a:ext cx="308098" cy="261610"/>
              </a:xfrm>
              <a:prstGeom prst="rect">
                <a:avLst/>
              </a:prstGeom>
              <a:blipFill>
                <a:blip r:embed="rId11"/>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1" y="570118"/>
            <a:ext cx="12188825" cy="400110"/>
          </a:xfrm>
          <a:prstGeom prst="rect">
            <a:avLst/>
          </a:prstGeom>
          <a:noFill/>
        </p:spPr>
        <p:txBody>
          <a:bodyPr wrap="square" rtlCol="0">
            <a:spAutoFit/>
          </a:bodyPr>
          <a:lstStyle/>
          <a:p>
            <a:pPr algn="ctr"/>
            <a:r>
              <a:rPr kumimoji="1" lang="ja-JP" altLang="en-US" sz="2000" b="1" dirty="0">
                <a:solidFill>
                  <a:schemeClr val="accent1">
                    <a:lumMod val="50000"/>
                  </a:schemeClr>
                </a:solidFill>
                <a:latin typeface="Meiryo UI" panose="020B0604030504040204" pitchFamily="50" charset="-128"/>
                <a:ea typeface="Meiryo UI" panose="020B0604030504040204" pitchFamily="50" charset="-128"/>
              </a:rPr>
              <a:t>サンプルセレクションモデル </a:t>
            </a:r>
            <a:r>
              <a:rPr kumimoji="1" lang="en-US" altLang="ja-JP" sz="2000" b="1" dirty="0">
                <a:solidFill>
                  <a:schemeClr val="accent1">
                    <a:lumMod val="50000"/>
                  </a:schemeClr>
                </a:solidFill>
                <a:latin typeface="Meiryo UI" panose="020B0604030504040204" pitchFamily="50" charset="-128"/>
                <a:ea typeface="Meiryo UI" panose="020B0604030504040204" pitchFamily="50" charset="-128"/>
              </a:rPr>
              <a:t>(Heckman, 1979; Heckman et al., 2001; 2003)</a:t>
            </a:r>
            <a:endParaRPr kumimoji="1" lang="ja-JP" altLang="en-US" sz="2000" b="1" dirty="0">
              <a:solidFill>
                <a:schemeClr val="accent1">
                  <a:lumMod val="50000"/>
                </a:schemeClr>
              </a:solidFill>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72C66E9-95CF-4938-93E1-3AC2819CF6BC}"/>
                  </a:ext>
                </a:extLst>
              </p:cNvPr>
              <p:cNvSpPr txBox="1"/>
              <p:nvPr/>
            </p:nvSpPr>
            <p:spPr>
              <a:xfrm>
                <a:off x="127367" y="2178700"/>
                <a:ext cx="4279284" cy="258532"/>
              </a:xfrm>
              <a:prstGeom prst="rect">
                <a:avLst/>
              </a:prstGeom>
              <a:noFill/>
            </p:spPr>
            <p:txBody>
              <a:bodyPr wrap="square" rtlCol="0">
                <a:spAutoFit/>
              </a:bodyPr>
              <a:lstStyle/>
              <a:p>
                <a:pPr>
                  <a:lnSpc>
                    <a:spcPct val="90000"/>
                  </a:lnSpc>
                </a:pPr>
                <a:r>
                  <a:rPr kumimoji="1" lang="ja-JP" altLang="en-US" sz="1200" b="1" dirty="0">
                    <a:latin typeface="Meiryo UI" panose="020B0604030504040204" pitchFamily="50" charset="-128"/>
                    <a:ea typeface="Meiryo UI" panose="020B0604030504040204" pitchFamily="50" charset="-128"/>
                  </a:rPr>
                  <a:t>居住地選択モデル </a:t>
                </a:r>
                <a:r>
                  <a:rPr kumimoji="1" lang="en-US" altLang="ja-JP" sz="1200" b="1" dirty="0">
                    <a:latin typeface="Meiryo UI" panose="020B0604030504040204" pitchFamily="50" charset="-128"/>
                    <a:ea typeface="Meiryo UI" panose="020B0604030504040204" pitchFamily="50" charset="-128"/>
                  </a:rPr>
                  <a:t>(</a:t>
                </a:r>
                <a14:m>
                  <m:oMath xmlns:m="http://schemas.openxmlformats.org/officeDocument/2006/math">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𝒛</m:t>
                        </m:r>
                      </m:e>
                      <m:sub>
                        <m:r>
                          <a:rPr kumimoji="1" lang="en-US" altLang="ja-JP" sz="1200" b="1" i="1">
                            <a:latin typeface="Cambria Math" panose="02040503050406030204" pitchFamily="18" charset="0"/>
                          </a:rPr>
                          <m:t>𝒊</m:t>
                        </m:r>
                      </m:sub>
                      <m:sup>
                        <m:r>
                          <a:rPr kumimoji="1" lang="en-US" altLang="ja-JP" sz="1200" b="1" i="1">
                            <a:latin typeface="Cambria Math" panose="02040503050406030204" pitchFamily="18" charset="0"/>
                          </a:rPr>
                          <m:t>∗</m:t>
                        </m:r>
                      </m:sup>
                    </m:sSubSup>
                  </m:oMath>
                </a14:m>
                <a:r>
                  <a:rPr kumimoji="1" lang="ja-JP" altLang="en-US" sz="1200" b="1" dirty="0">
                    <a:latin typeface="Meiryo UI" panose="020B0604030504040204" pitchFamily="50" charset="-128"/>
                    <a:ea typeface="Meiryo UI" panose="020B0604030504040204" pitchFamily="50" charset="-128"/>
                  </a:rPr>
                  <a:t> は潜在変数</a:t>
                </a:r>
                <a:r>
                  <a:rPr kumimoji="1" lang="en-US" altLang="ja-JP" sz="1200" b="1" dirty="0">
                    <a:latin typeface="Meiryo UI" panose="020B0604030504040204" pitchFamily="50" charset="-128"/>
                    <a:ea typeface="Meiryo UI" panose="020B0604030504040204" pitchFamily="50" charset="-128"/>
                  </a:rPr>
                  <a:t>, 2</a:t>
                </a:r>
                <a:r>
                  <a:rPr kumimoji="1" lang="ja-JP" altLang="en-US" sz="1200" b="1" dirty="0">
                    <a:latin typeface="Meiryo UI" panose="020B0604030504040204" pitchFamily="50" charset="-128"/>
                    <a:ea typeface="Meiryo UI" panose="020B0604030504040204" pitchFamily="50" charset="-128"/>
                  </a:rPr>
                  <a:t>項プロビットモデル</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mc:Choice>
        <mc:Fallback xmlns="">
          <p:sp>
            <p:nvSpPr>
              <p:cNvPr id="19" name="テキスト ボックス 18">
                <a:extLst>
                  <a:ext uri="{FF2B5EF4-FFF2-40B4-BE49-F238E27FC236}">
                    <a16:creationId xmlns:a16="http://schemas.microsoft.com/office/drawing/2014/main" id="{472C66E9-95CF-4938-93E1-3AC2819CF6BC}"/>
                  </a:ext>
                </a:extLst>
              </p:cNvPr>
              <p:cNvSpPr txBox="1">
                <a:spLocks noRot="1" noChangeAspect="1" noMove="1" noResize="1" noEditPoints="1" noAdjustHandles="1" noChangeArrowheads="1" noChangeShapeType="1" noTextEdit="1"/>
              </p:cNvSpPr>
              <p:nvPr/>
            </p:nvSpPr>
            <p:spPr>
              <a:xfrm>
                <a:off x="127367" y="2178700"/>
                <a:ext cx="4279284" cy="258532"/>
              </a:xfrm>
              <a:prstGeom prst="rect">
                <a:avLst/>
              </a:prstGeom>
              <a:blipFill>
                <a:blip r:embed="rId12"/>
                <a:stretch>
                  <a:fillRect l="-142" t="-9302" b="-13953"/>
                </a:stretch>
              </a:blipFill>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BA7BEB9B-1D06-4278-AFF5-CBDD35FD5397}"/>
              </a:ext>
            </a:extLst>
          </p:cNvPr>
          <p:cNvSpPr txBox="1"/>
          <p:nvPr/>
        </p:nvSpPr>
        <p:spPr>
          <a:xfrm>
            <a:off x="4333070" y="2188588"/>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交通行動モデル</a:t>
            </a:r>
          </a:p>
        </p:txBody>
      </p:sp>
      <p:cxnSp>
        <p:nvCxnSpPr>
          <p:cNvPr id="24" name="直線矢印コネクタ 23">
            <a:extLst>
              <a:ext uri="{FF2B5EF4-FFF2-40B4-BE49-F238E27FC236}">
                <a16:creationId xmlns:a16="http://schemas.microsoft.com/office/drawing/2014/main" id="{C7218908-238B-4C61-9083-FE8F9700D511}"/>
              </a:ext>
            </a:extLst>
          </p:cNvPr>
          <p:cNvCxnSpPr>
            <a:cxnSpLocks/>
          </p:cNvCxnSpPr>
          <p:nvPr/>
        </p:nvCxnSpPr>
        <p:spPr>
          <a:xfrm flipV="1">
            <a:off x="2333091" y="2894878"/>
            <a:ext cx="852750" cy="50133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p:cNvCxnSpPr>
          <p:nvPr/>
        </p:nvCxnSpPr>
        <p:spPr>
          <a:xfrm>
            <a:off x="2330785" y="3396213"/>
            <a:ext cx="904381" cy="40969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2469230" y="2531680"/>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𝟏</m:t>
                      </m:r>
                    </m:oMath>
                  </m:oMathPara>
                </a14:m>
                <a:endParaRPr kumimoji="1" lang="ja-JP" altLang="en-US" sz="16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2469230" y="2531680"/>
                <a:ext cx="688394" cy="246221"/>
              </a:xfrm>
              <a:prstGeom prst="rect">
                <a:avLst/>
              </a:prstGeom>
              <a:blipFill>
                <a:blip r:embed="rId13"/>
                <a:stretch>
                  <a:fillRect l="-1770" r="-2655"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2466599" y="3888915"/>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𝟎</m:t>
                      </m:r>
                    </m:oMath>
                  </m:oMathPara>
                </a14:m>
                <a:endParaRPr kumimoji="1" lang="ja-JP" altLang="en-US" sz="16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2466599" y="3888915"/>
                <a:ext cx="688394" cy="246221"/>
              </a:xfrm>
              <a:prstGeom prst="rect">
                <a:avLst/>
              </a:prstGeom>
              <a:blipFill>
                <a:blip r:embed="rId14"/>
                <a:stretch>
                  <a:fillRect l="-2655" r="-1770" b="-20000"/>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3172068" y="2538962"/>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3166245" y="3886503"/>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4" name="テキスト ボックス 53">
            <a:extLst>
              <a:ext uri="{FF2B5EF4-FFF2-40B4-BE49-F238E27FC236}">
                <a16:creationId xmlns:a16="http://schemas.microsoft.com/office/drawing/2014/main" id="{EE2D44C6-B03E-46C6-B4FC-A75AD81C3BE3}"/>
              </a:ext>
            </a:extLst>
          </p:cNvPr>
          <p:cNvSpPr txBox="1"/>
          <p:nvPr/>
        </p:nvSpPr>
        <p:spPr>
          <a:xfrm>
            <a:off x="4866671" y="5586440"/>
            <a:ext cx="1606530"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共分散パラメータ</a:t>
            </a:r>
          </a:p>
        </p:txBody>
      </p:sp>
      <p:sp>
        <p:nvSpPr>
          <p:cNvPr id="55" name="テキスト ボックス 54">
            <a:extLst>
              <a:ext uri="{FF2B5EF4-FFF2-40B4-BE49-F238E27FC236}">
                <a16:creationId xmlns:a16="http://schemas.microsoft.com/office/drawing/2014/main" id="{1A325CF3-744C-46AA-8F96-13B42D15FA7B}"/>
              </a:ext>
            </a:extLst>
          </p:cNvPr>
          <p:cNvSpPr txBox="1"/>
          <p:nvPr/>
        </p:nvSpPr>
        <p:spPr>
          <a:xfrm>
            <a:off x="4866671" y="5089669"/>
            <a:ext cx="1426994"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分散パラメータ</a:t>
            </a:r>
          </a:p>
        </p:txBody>
      </p:sp>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6DAAD2BD-0E19-4C29-BF27-6C4AF0D0B388}"/>
                  </a:ext>
                </a:extLst>
              </p:cNvPr>
              <p:cNvSpPr/>
              <p:nvPr/>
            </p:nvSpPr>
            <p:spPr>
              <a:xfrm>
                <a:off x="4174002" y="5488036"/>
                <a:ext cx="821443" cy="369332"/>
              </a:xfrm>
              <a:prstGeom prst="rect">
                <a:avLst/>
              </a:prstGeom>
            </p:spPr>
            <p:txBody>
              <a:bodyPr wrap="none">
                <a:spAutoFit/>
              </a:bodyPr>
              <a:lstStyle/>
              <a:p>
                <a14:m>
                  <m:oMath xmlns:m="http://schemas.openxmlformats.org/officeDocument/2006/math">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oMath>
                </a14:m>
                <a:r>
                  <a:rPr lang="en-US" altLang="ja-JP" dirty="0">
                    <a:solidFill>
                      <a:schemeClr val="tx1"/>
                    </a:solidFill>
                  </a:rPr>
                  <a:t>, </a:t>
                </a:r>
                <a14:m>
                  <m:oMath xmlns:m="http://schemas.openxmlformats.org/officeDocument/2006/math">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𝟐</m:t>
                        </m:r>
                      </m:sub>
                    </m:sSub>
                  </m:oMath>
                </a14:m>
                <a:endParaRPr lang="ja-JP" altLang="en-US" dirty="0">
                  <a:solidFill>
                    <a:schemeClr val="tx1"/>
                  </a:solidFill>
                </a:endParaRPr>
              </a:p>
            </p:txBody>
          </p:sp>
        </mc:Choice>
        <mc:Fallback xmlns="">
          <p:sp>
            <p:nvSpPr>
              <p:cNvPr id="56" name="正方形/長方形 55">
                <a:extLst>
                  <a:ext uri="{FF2B5EF4-FFF2-40B4-BE49-F238E27FC236}">
                    <a16:creationId xmlns:a16="http://schemas.microsoft.com/office/drawing/2014/main" id="{6DAAD2BD-0E19-4C29-BF27-6C4AF0D0B388}"/>
                  </a:ext>
                </a:extLst>
              </p:cNvPr>
              <p:cNvSpPr>
                <a:spLocks noRot="1" noChangeAspect="1" noMove="1" noResize="1" noEditPoints="1" noAdjustHandles="1" noChangeArrowheads="1" noChangeShapeType="1" noTextEdit="1"/>
              </p:cNvSpPr>
              <p:nvPr/>
            </p:nvSpPr>
            <p:spPr>
              <a:xfrm>
                <a:off x="4174002" y="5488036"/>
                <a:ext cx="821443" cy="369332"/>
              </a:xfrm>
              <a:prstGeom prst="rect">
                <a:avLst/>
              </a:prstGeom>
              <a:blipFill>
                <a:blip r:embed="rId15"/>
                <a:stretch>
                  <a:fillRect t="-9836" b="-229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9237F8D3-A885-4021-8025-C8E6B19CD03E}"/>
                  </a:ext>
                </a:extLst>
              </p:cNvPr>
              <p:cNvSpPr/>
              <p:nvPr/>
            </p:nvSpPr>
            <p:spPr>
              <a:xfrm>
                <a:off x="4207481" y="5020671"/>
                <a:ext cx="792589" cy="387157"/>
              </a:xfrm>
              <a:prstGeom prst="rect">
                <a:avLst/>
              </a:prstGeom>
            </p:spPr>
            <p:txBody>
              <a:bodyPr wrap="none">
                <a:spAutoFit/>
              </a:bodyPr>
              <a:lstStyle/>
              <a:p>
                <a14:m>
                  <m:oMath xmlns:m="http://schemas.openxmlformats.org/officeDocument/2006/math">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ja-JP" altLang="en-US" b="1" i="1">
                            <a:solidFill>
                              <a:schemeClr val="tx1"/>
                            </a:solidFill>
                            <a:latin typeface="Cambria Math" panose="02040503050406030204" pitchFamily="18" charset="0"/>
                            <a:ea typeface="Cambria Math" panose="02040503050406030204" pitchFamily="18" charset="0"/>
                          </a:rPr>
                          <m:t>𝝊</m:t>
                        </m:r>
                      </m:e>
                      <m:sub>
                        <m:r>
                          <a:rPr kumimoji="1" lang="en-US" altLang="ja-JP" b="1" i="1">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𝟐</m:t>
                        </m:r>
                      </m:sup>
                    </m:sSubSup>
                  </m:oMath>
                </a14:m>
                <a:r>
                  <a:rPr lang="en-US" altLang="ja-JP" dirty="0">
                    <a:solidFill>
                      <a:schemeClr val="tx1"/>
                    </a:solidFill>
                  </a:rPr>
                  <a:t>, </a:t>
                </a:r>
                <a14:m>
                  <m:oMath xmlns:m="http://schemas.openxmlformats.org/officeDocument/2006/math">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ja-JP" altLang="en-US" b="1" i="1">
                            <a:solidFill>
                              <a:schemeClr val="tx1"/>
                            </a:solidFill>
                            <a:latin typeface="Cambria Math" panose="02040503050406030204" pitchFamily="18" charset="0"/>
                            <a:ea typeface="Cambria Math" panose="02040503050406030204" pitchFamily="18" charset="0"/>
                          </a:rPr>
                          <m:t>𝝊</m:t>
                        </m:r>
                      </m:e>
                      <m:sub>
                        <m:r>
                          <a:rPr kumimoji="1" lang="en-US" altLang="ja-JP" b="1" i="1" smtClean="0">
                            <a:solidFill>
                              <a:schemeClr val="tx1"/>
                            </a:solidFill>
                            <a:latin typeface="Cambria Math" panose="02040503050406030204" pitchFamily="18" charset="0"/>
                            <a:ea typeface="Cambria Math" panose="02040503050406030204" pitchFamily="18" charset="0"/>
                          </a:rPr>
                          <m:t>𝟐</m:t>
                        </m:r>
                      </m:sub>
                      <m:sup>
                        <m:r>
                          <a:rPr kumimoji="1" lang="en-US" altLang="ja-JP" b="1" i="1">
                            <a:solidFill>
                              <a:schemeClr val="tx1"/>
                            </a:solidFill>
                            <a:latin typeface="Cambria Math" panose="02040503050406030204" pitchFamily="18" charset="0"/>
                            <a:ea typeface="Cambria Math" panose="02040503050406030204" pitchFamily="18" charset="0"/>
                          </a:rPr>
                          <m:t>𝟐</m:t>
                        </m:r>
                      </m:sup>
                    </m:sSubSup>
                  </m:oMath>
                </a14:m>
                <a:endParaRPr lang="ja-JP" altLang="en-US" dirty="0">
                  <a:solidFill>
                    <a:schemeClr val="tx1"/>
                  </a:solidFill>
                </a:endParaRPr>
              </a:p>
            </p:txBody>
          </p:sp>
        </mc:Choice>
        <mc:Fallback xmlns="">
          <p:sp>
            <p:nvSpPr>
              <p:cNvPr id="57" name="正方形/長方形 56">
                <a:extLst>
                  <a:ext uri="{FF2B5EF4-FFF2-40B4-BE49-F238E27FC236}">
                    <a16:creationId xmlns:a16="http://schemas.microsoft.com/office/drawing/2014/main" id="{9237F8D3-A885-4021-8025-C8E6B19CD03E}"/>
                  </a:ext>
                </a:extLst>
              </p:cNvPr>
              <p:cNvSpPr>
                <a:spLocks noRot="1" noChangeAspect="1" noMove="1" noResize="1" noEditPoints="1" noAdjustHandles="1" noChangeArrowheads="1" noChangeShapeType="1" noTextEdit="1"/>
              </p:cNvSpPr>
              <p:nvPr/>
            </p:nvSpPr>
            <p:spPr>
              <a:xfrm>
                <a:off x="4207481" y="5020671"/>
                <a:ext cx="792589" cy="387157"/>
              </a:xfrm>
              <a:prstGeom prst="rect">
                <a:avLst/>
              </a:prstGeom>
              <a:blipFill>
                <a:blip r:embed="rId16"/>
                <a:stretch>
                  <a:fillRect t="-7937" b="-22222"/>
                </a:stretch>
              </a:blipFill>
            </p:spPr>
            <p:txBody>
              <a:bodyPr/>
              <a:lstStyle/>
              <a:p>
                <a:r>
                  <a:rPr lang="ja-JP" altLang="en-US">
                    <a:noFill/>
                  </a:rPr>
                  <a:t> </a:t>
                </a:r>
              </a:p>
            </p:txBody>
          </p:sp>
        </mc:Fallback>
      </mc:AlternateContent>
      <p:sp>
        <p:nvSpPr>
          <p:cNvPr id="59" name="テキスト ボックス 58">
            <a:extLst>
              <a:ext uri="{FF2B5EF4-FFF2-40B4-BE49-F238E27FC236}">
                <a16:creationId xmlns:a16="http://schemas.microsoft.com/office/drawing/2014/main" id="{4077F3F8-4B0B-4C99-84D4-FD062DDF4593}"/>
              </a:ext>
            </a:extLst>
          </p:cNvPr>
          <p:cNvSpPr txBox="1"/>
          <p:nvPr/>
        </p:nvSpPr>
        <p:spPr>
          <a:xfrm>
            <a:off x="208467" y="4644952"/>
            <a:ext cx="3806052" cy="313932"/>
          </a:xfrm>
          <a:prstGeom prst="rect">
            <a:avLst/>
          </a:prstGeom>
          <a:noFill/>
        </p:spPr>
        <p:txBody>
          <a:bodyPr wrap="square" rtlCol="0">
            <a:spAutoFit/>
          </a:bodyPr>
          <a:lstStyle/>
          <a:p>
            <a:pPr marL="285750" indent="-285750" algn="ctr">
              <a:lnSpc>
                <a:spcPct val="90000"/>
              </a:lnSpc>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誤差項の分散・共分散を仮定</a:t>
            </a: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B986BF75-EE56-4CF3-99B8-C89F6DD9F640}"/>
                  </a:ext>
                </a:extLst>
              </p:cNvPr>
              <p:cNvSpPr txBox="1"/>
              <p:nvPr/>
            </p:nvSpPr>
            <p:spPr>
              <a:xfrm>
                <a:off x="4333070" y="3201604"/>
                <a:ext cx="2000932" cy="313932"/>
              </a:xfrm>
              <a:prstGeom prst="rect">
                <a:avLst/>
              </a:prstGeom>
              <a:noFill/>
            </p:spPr>
            <p:txBody>
              <a:bodyPr wrap="square" rtlCol="0" anchor="ctr">
                <a:spAutoFit/>
              </a:bodyPr>
              <a:lstStyle/>
              <a:p>
                <a:pPr algn="ctr">
                  <a:lnSpc>
                    <a:spcPct val="90000"/>
                  </a:lnSpc>
                </a:pPr>
                <a:r>
                  <a:rPr kumimoji="1" lang="en-US" altLang="ja-JP" sz="1600" b="1" dirty="0">
                    <a:latin typeface="Meiryo UI" panose="020B0604030504040204" pitchFamily="50" charset="-128"/>
                    <a:ea typeface="Meiryo UI" panose="020B0604030504040204" pitchFamily="50" charset="-128"/>
                  </a:rPr>
                  <a:t>※</a:t>
                </a:r>
                <a14:m>
                  <m:oMath xmlns:m="http://schemas.openxmlformats.org/officeDocument/2006/math">
                    <m:sSub>
                      <m:sSubPr>
                        <m:ctrlPr>
                          <a:rPr kumimoji="1" lang="en-US" altLang="ja-JP" sz="1600" b="1" i="1" smtClean="0">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𝒊</m:t>
                        </m:r>
                        <m:r>
                          <a:rPr kumimoji="1" lang="en-US" altLang="ja-JP" sz="1600" b="1" i="1" smtClean="0">
                            <a:latin typeface="Cambria Math" panose="02040503050406030204" pitchFamily="18" charset="0"/>
                            <a:ea typeface="Meiryo UI" panose="020B0604030504040204" pitchFamily="50" charset="-128"/>
                          </a:rPr>
                          <m:t>𝟏</m:t>
                        </m:r>
                      </m:sub>
                    </m:sSub>
                    <m:r>
                      <a:rPr kumimoji="1" lang="en-US" altLang="ja-JP" sz="1600" b="1" i="1" smtClean="0">
                        <a:latin typeface="Cambria Math" panose="02040503050406030204" pitchFamily="18" charset="0"/>
                        <a:ea typeface="Meiryo UI" panose="020B0604030504040204" pitchFamily="50" charset="-128"/>
                      </a:rPr>
                      <m:t>,</m:t>
                    </m:r>
                    <m:sSub>
                      <m:sSubPr>
                        <m:ctrlPr>
                          <a:rPr kumimoji="1" lang="en-US" altLang="ja-JP" sz="1600" b="1" i="1">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𝒊</m:t>
                        </m:r>
                        <m:r>
                          <a:rPr kumimoji="1" lang="en-US" altLang="ja-JP" sz="1600" b="1" i="1" smtClean="0">
                            <a:latin typeface="Cambria Math" panose="02040503050406030204" pitchFamily="18" charset="0"/>
                            <a:ea typeface="Meiryo UI" panose="020B0604030504040204" pitchFamily="50" charset="-128"/>
                          </a:rPr>
                          <m:t>𝟎</m:t>
                        </m:r>
                      </m:sub>
                    </m:sSub>
                  </m:oMath>
                </a14:m>
                <a:r>
                  <a:rPr kumimoji="1" lang="ja-JP" altLang="en-US" sz="1600" b="1" dirty="0">
                    <a:latin typeface="Meiryo UI" panose="020B0604030504040204" pitchFamily="50" charset="-128"/>
                    <a:ea typeface="Meiryo UI" panose="020B0604030504040204" pitchFamily="50" charset="-128"/>
                  </a:rPr>
                  <a:t> は連続値</a:t>
                </a:r>
              </a:p>
            </p:txBody>
          </p:sp>
        </mc:Choice>
        <mc:Fallback xmlns="">
          <p:sp>
            <p:nvSpPr>
              <p:cNvPr id="18" name="テキスト ボックス 17">
                <a:extLst>
                  <a:ext uri="{FF2B5EF4-FFF2-40B4-BE49-F238E27FC236}">
                    <a16:creationId xmlns:a16="http://schemas.microsoft.com/office/drawing/2014/main" id="{B986BF75-EE56-4CF3-99B8-C89F6DD9F640}"/>
                  </a:ext>
                </a:extLst>
              </p:cNvPr>
              <p:cNvSpPr txBox="1">
                <a:spLocks noRot="1" noChangeAspect="1" noMove="1" noResize="1" noEditPoints="1" noAdjustHandles="1" noChangeArrowheads="1" noChangeShapeType="1" noTextEdit="1"/>
              </p:cNvSpPr>
              <p:nvPr/>
            </p:nvSpPr>
            <p:spPr>
              <a:xfrm>
                <a:off x="4333070" y="3201604"/>
                <a:ext cx="2000932" cy="313932"/>
              </a:xfrm>
              <a:prstGeom prst="rect">
                <a:avLst/>
              </a:prstGeom>
              <a:blipFill>
                <a:blip r:embed="rId17"/>
                <a:stretch>
                  <a:fillRect t="-13462"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DEF35E38-742F-4F04-9B50-BB52EBF88D3F}"/>
                  </a:ext>
                </a:extLst>
              </p:cNvPr>
              <p:cNvSpPr txBox="1"/>
              <p:nvPr/>
            </p:nvSpPr>
            <p:spPr>
              <a:xfrm>
                <a:off x="215518" y="1589602"/>
                <a:ext cx="6176516" cy="523220"/>
              </a:xfrm>
              <a:prstGeom prst="rect">
                <a:avLst/>
              </a:prstGeom>
              <a:noFill/>
              <a:ln w="19050">
                <a:solidFill>
                  <a:schemeClr val="accent1">
                    <a:lumMod val="50000"/>
                  </a:schemeClr>
                </a:solidFill>
              </a:ln>
            </p:spPr>
            <p:txBody>
              <a:bodyPr wrap="square" rtlCol="0">
                <a:spAutoFit/>
              </a:bodyPr>
              <a:lstStyle/>
              <a:p>
                <a:pPr marL="285750" indent="-285750">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交通行動の観測・欠測に合わせて居住地別に交通行動モデルが切り替わる</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居住地選択ー交通行動間の内生性を共分散パラメータ</a:t>
                </a:r>
                <a14:m>
                  <m:oMath xmlns:m="http://schemas.openxmlformats.org/officeDocument/2006/math">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a:latin typeface="Cambria Math" panose="02040503050406030204" pitchFamily="18" charset="0"/>
                            <a:ea typeface="Cambria Math" panose="02040503050406030204" pitchFamily="18" charset="0"/>
                          </a:rPr>
                          <m:t>𝟏</m:t>
                        </m:r>
                      </m:sub>
                    </m:sSub>
                  </m:oMath>
                </a14:m>
                <a:r>
                  <a:rPr lang="en-US" altLang="ja-JP" sz="1400" dirty="0"/>
                  <a:t>, </a:t>
                </a: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smtClean="0">
                            <a:latin typeface="Cambria Math" panose="02040503050406030204" pitchFamily="18" charset="0"/>
                            <a:ea typeface="Cambria Math" panose="02040503050406030204" pitchFamily="18" charset="0"/>
                          </a:rPr>
                          <m:t>𝟐</m:t>
                        </m:r>
                      </m:sub>
                    </m:sSub>
                  </m:oMath>
                </a14:m>
                <a:r>
                  <a:rPr kumimoji="1" lang="ja-JP" altLang="en-US" sz="1400" b="1" dirty="0">
                    <a:latin typeface="Meiryo UI" panose="020B0604030504040204" pitchFamily="50" charset="-128"/>
                    <a:ea typeface="Meiryo UI" panose="020B0604030504040204" pitchFamily="50" charset="-128"/>
                  </a:rPr>
                  <a:t>により記述する</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41" name="テキスト ボックス 40">
                <a:extLst>
                  <a:ext uri="{FF2B5EF4-FFF2-40B4-BE49-F238E27FC236}">
                    <a16:creationId xmlns:a16="http://schemas.microsoft.com/office/drawing/2014/main" id="{DEF35E38-742F-4F04-9B50-BB52EBF88D3F}"/>
                  </a:ext>
                </a:extLst>
              </p:cNvPr>
              <p:cNvSpPr txBox="1">
                <a:spLocks noRot="1" noChangeAspect="1" noMove="1" noResize="1" noEditPoints="1" noAdjustHandles="1" noChangeArrowheads="1" noChangeShapeType="1" noTextEdit="1"/>
              </p:cNvSpPr>
              <p:nvPr/>
            </p:nvSpPr>
            <p:spPr>
              <a:xfrm>
                <a:off x="215518" y="1589602"/>
                <a:ext cx="6176516" cy="523220"/>
              </a:xfrm>
              <a:prstGeom prst="rect">
                <a:avLst/>
              </a:prstGeom>
              <a:blipFill>
                <a:blip r:embed="rId18"/>
                <a:stretch>
                  <a:fillRect t="-1124" b="-7865"/>
                </a:stretch>
              </a:blipFill>
              <a:ln w="19050">
                <a:solidFill>
                  <a:schemeClr val="accent1">
                    <a:lumMod val="50000"/>
                  </a:schemeClr>
                </a:solidFill>
              </a:ln>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3BBA61A5-79EF-41CB-9531-54831057738A}"/>
              </a:ext>
            </a:extLst>
          </p:cNvPr>
          <p:cNvSpPr txBox="1"/>
          <p:nvPr/>
        </p:nvSpPr>
        <p:spPr>
          <a:xfrm>
            <a:off x="215518" y="1273331"/>
            <a:ext cx="6916157"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サンプルセレクションモデルの特徴：内生的スイッチング構造 </a:t>
            </a:r>
            <a:r>
              <a:rPr kumimoji="1" lang="en-US" altLang="ja-JP" sz="1400" b="1" dirty="0">
                <a:latin typeface="Meiryo UI" panose="020B0604030504040204" pitchFamily="50" charset="-128"/>
                <a:ea typeface="Meiryo UI" panose="020B0604030504040204" pitchFamily="50" charset="-128"/>
              </a:rPr>
              <a:t>(endogenous switching)</a:t>
            </a:r>
            <a:endParaRPr kumimoji="1" lang="ja-JP" altLang="en-US" sz="1400" b="1"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EC5BA9A5-6955-4B5E-B85C-82527EE5BC88}"/>
              </a:ext>
            </a:extLst>
          </p:cNvPr>
          <p:cNvSpPr/>
          <p:nvPr/>
        </p:nvSpPr>
        <p:spPr>
          <a:xfrm>
            <a:off x="9969404" y="1958080"/>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2F45025C-FE87-4D47-B635-878BEB34B21A}"/>
                  </a:ext>
                </a:extLst>
              </p:cNvPr>
              <p:cNvSpPr/>
              <p:nvPr/>
            </p:nvSpPr>
            <p:spPr>
              <a:xfrm>
                <a:off x="8506646" y="3131676"/>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48" name="正方形/長方形 47">
                <a:extLst>
                  <a:ext uri="{FF2B5EF4-FFF2-40B4-BE49-F238E27FC236}">
                    <a16:creationId xmlns:a16="http://schemas.microsoft.com/office/drawing/2014/main" id="{2F45025C-FE87-4D47-B635-878BEB34B21A}"/>
                  </a:ext>
                </a:extLst>
              </p:cNvPr>
              <p:cNvSpPr>
                <a:spLocks noRot="1" noChangeAspect="1" noMove="1" noResize="1" noEditPoints="1" noAdjustHandles="1" noChangeArrowheads="1" noChangeShapeType="1" noTextEdit="1"/>
              </p:cNvSpPr>
              <p:nvPr/>
            </p:nvSpPr>
            <p:spPr>
              <a:xfrm>
                <a:off x="8506646" y="3131676"/>
                <a:ext cx="619016" cy="369332"/>
              </a:xfrm>
              <a:prstGeom prst="rect">
                <a:avLst/>
              </a:prstGeom>
              <a:blipFill>
                <a:blip r:embed="rId24"/>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01C83E90-8D02-4A82-B33F-11A26B6CB6B4}"/>
                  </a:ext>
                </a:extLst>
              </p:cNvPr>
              <p:cNvSpPr/>
              <p:nvPr/>
            </p:nvSpPr>
            <p:spPr>
              <a:xfrm>
                <a:off x="7131675" y="2569820"/>
                <a:ext cx="1854650"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𝟏</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a:latin typeface="Cambria Math" panose="02040503050406030204" pitchFamily="18" charset="0"/>
                              <a:ea typeface="Cambria Math" panose="02040503050406030204" pitchFamily="18" charset="0"/>
                            </a:rPr>
                            <m:t>𝟏</m:t>
                          </m:r>
                        </m:sub>
                      </m:sSub>
                    </m:oMath>
                  </m:oMathPara>
                </a14:m>
                <a:endParaRPr lang="ja-JP" altLang="en-US" sz="1600" dirty="0"/>
              </a:p>
            </p:txBody>
          </p:sp>
        </mc:Choice>
        <mc:Fallback xmlns="">
          <p:sp>
            <p:nvSpPr>
              <p:cNvPr id="66" name="正方形/長方形 65">
                <a:extLst>
                  <a:ext uri="{FF2B5EF4-FFF2-40B4-BE49-F238E27FC236}">
                    <a16:creationId xmlns:a16="http://schemas.microsoft.com/office/drawing/2014/main" id="{01C83E90-8D02-4A82-B33F-11A26B6CB6B4}"/>
                  </a:ext>
                </a:extLst>
              </p:cNvPr>
              <p:cNvSpPr>
                <a:spLocks noRot="1" noChangeAspect="1" noMove="1" noResize="1" noEditPoints="1" noAdjustHandles="1" noChangeArrowheads="1" noChangeShapeType="1" noTextEdit="1"/>
              </p:cNvSpPr>
              <p:nvPr/>
            </p:nvSpPr>
            <p:spPr>
              <a:xfrm>
                <a:off x="7131675" y="2569820"/>
                <a:ext cx="1854650" cy="338554"/>
              </a:xfrm>
              <a:prstGeom prst="rect">
                <a:avLst/>
              </a:prstGeom>
              <a:blipFill>
                <a:blip r:embed="rId25"/>
                <a:stretch>
                  <a:fillRect b="-1818"/>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ACAB6504-761D-442B-AF5F-418C6D59FBF5}"/>
              </a:ext>
            </a:extLst>
          </p:cNvPr>
          <p:cNvSpPr txBox="1"/>
          <p:nvPr/>
        </p:nvSpPr>
        <p:spPr>
          <a:xfrm>
            <a:off x="7097520" y="3501008"/>
            <a:ext cx="4882837"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未観測である選好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欠落変数</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が原因で生じる内生性バイアスの程度を誤差項の共分散パラメータにより推定</a:t>
            </a:r>
          </a:p>
        </p:txBody>
      </p:sp>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338D5DFA-605F-4083-B2E9-666FD8BF0A70}"/>
                  </a:ext>
                </a:extLst>
              </p:cNvPr>
              <p:cNvSpPr txBox="1"/>
              <p:nvPr/>
            </p:nvSpPr>
            <p:spPr>
              <a:xfrm>
                <a:off x="10118098" y="2021880"/>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72" name="テキスト ボックス 71">
                <a:extLst>
                  <a:ext uri="{FF2B5EF4-FFF2-40B4-BE49-F238E27FC236}">
                    <a16:creationId xmlns:a16="http://schemas.microsoft.com/office/drawing/2014/main" id="{338D5DFA-605F-4083-B2E9-666FD8BF0A70}"/>
                  </a:ext>
                </a:extLst>
              </p:cNvPr>
              <p:cNvSpPr txBox="1">
                <a:spLocks noRot="1" noChangeAspect="1" noMove="1" noResize="1" noEditPoints="1" noAdjustHandles="1" noChangeArrowheads="1" noChangeShapeType="1" noTextEdit="1"/>
              </p:cNvSpPr>
              <p:nvPr/>
            </p:nvSpPr>
            <p:spPr>
              <a:xfrm>
                <a:off x="10118098" y="2021880"/>
                <a:ext cx="1888804" cy="523220"/>
              </a:xfrm>
              <a:prstGeom prst="rect">
                <a:avLst/>
              </a:prstGeom>
              <a:blipFill>
                <a:blip r:embed="rId26"/>
                <a:stretch>
                  <a:fillRect b="-7692"/>
                </a:stretch>
              </a:blipFill>
              <a:ln w="28575">
                <a:solidFill>
                  <a:schemeClr val="accent1">
                    <a:lumMod val="75000"/>
                  </a:schemeClr>
                </a:solidFill>
              </a:ln>
            </p:spPr>
            <p:txBody>
              <a:bodyPr/>
              <a:lstStyle/>
              <a:p>
                <a:r>
                  <a:rPr lang="ja-JP" altLang="en-US">
                    <a:noFill/>
                  </a:rPr>
                  <a:t> </a:t>
                </a:r>
              </a:p>
            </p:txBody>
          </p:sp>
        </mc:Fallback>
      </mc:AlternateContent>
      <p:sp>
        <p:nvSpPr>
          <p:cNvPr id="73" name="テキスト ボックス 72">
            <a:extLst>
              <a:ext uri="{FF2B5EF4-FFF2-40B4-BE49-F238E27FC236}">
                <a16:creationId xmlns:a16="http://schemas.microsoft.com/office/drawing/2014/main" id="{7F7DA432-64FC-4900-BCD8-155C8EFA304C}"/>
              </a:ext>
            </a:extLst>
          </p:cNvPr>
          <p:cNvSpPr txBox="1"/>
          <p:nvPr/>
        </p:nvSpPr>
        <p:spPr>
          <a:xfrm>
            <a:off x="9185068" y="1287112"/>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a:t>
            </a:r>
          </a:p>
        </p:txBody>
      </p:sp>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05985F9C-243E-4759-B0C2-60D2186DD4BB}"/>
                  </a:ext>
                </a:extLst>
              </p:cNvPr>
              <p:cNvSpPr/>
              <p:nvPr/>
            </p:nvSpPr>
            <p:spPr>
              <a:xfrm>
                <a:off x="9962262" y="3129661"/>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Sub>
                    </m:oMath>
                  </m:oMathPara>
                </a14:m>
                <a:endParaRPr lang="ja-JP" altLang="en-US" dirty="0"/>
              </a:p>
            </p:txBody>
          </p:sp>
        </mc:Choice>
        <mc:Fallback xmlns="">
          <p:sp>
            <p:nvSpPr>
              <p:cNvPr id="74" name="正方形/長方形 73">
                <a:extLst>
                  <a:ext uri="{FF2B5EF4-FFF2-40B4-BE49-F238E27FC236}">
                    <a16:creationId xmlns:a16="http://schemas.microsoft.com/office/drawing/2014/main" id="{05985F9C-243E-4759-B0C2-60D2186DD4BB}"/>
                  </a:ext>
                </a:extLst>
              </p:cNvPr>
              <p:cNvSpPr>
                <a:spLocks noRot="1" noChangeAspect="1" noMove="1" noResize="1" noEditPoints="1" noAdjustHandles="1" noChangeArrowheads="1" noChangeShapeType="1" noTextEdit="1"/>
              </p:cNvSpPr>
              <p:nvPr/>
            </p:nvSpPr>
            <p:spPr>
              <a:xfrm>
                <a:off x="9962262" y="3129661"/>
                <a:ext cx="619016" cy="369332"/>
              </a:xfrm>
              <a:prstGeom prst="rect">
                <a:avLst/>
              </a:prstGeom>
              <a:blipFill>
                <a:blip r:embed="rId27"/>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正方形/長方形 74">
                <a:extLst>
                  <a:ext uri="{FF2B5EF4-FFF2-40B4-BE49-F238E27FC236}">
                    <a16:creationId xmlns:a16="http://schemas.microsoft.com/office/drawing/2014/main" id="{5B1EBE24-E752-4EEE-80BF-67DA597410D9}"/>
                  </a:ext>
                </a:extLst>
              </p:cNvPr>
              <p:cNvSpPr/>
              <p:nvPr/>
            </p:nvSpPr>
            <p:spPr>
              <a:xfrm>
                <a:off x="9261010" y="1615596"/>
                <a:ext cx="571392" cy="369332"/>
              </a:xfrm>
              <a:prstGeom prst="rect">
                <a:avLst/>
              </a:prstGeom>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75" name="正方形/長方形 74">
                <a:extLst>
                  <a:ext uri="{FF2B5EF4-FFF2-40B4-BE49-F238E27FC236}">
                    <a16:creationId xmlns:a16="http://schemas.microsoft.com/office/drawing/2014/main" id="{5B1EBE24-E752-4EEE-80BF-67DA597410D9}"/>
                  </a:ext>
                </a:extLst>
              </p:cNvPr>
              <p:cNvSpPr>
                <a:spLocks noRot="1" noChangeAspect="1" noMove="1" noResize="1" noEditPoints="1" noAdjustHandles="1" noChangeArrowheads="1" noChangeShapeType="1" noTextEdit="1"/>
              </p:cNvSpPr>
              <p:nvPr/>
            </p:nvSpPr>
            <p:spPr>
              <a:xfrm>
                <a:off x="9261010" y="1615596"/>
                <a:ext cx="571392" cy="369332"/>
              </a:xfrm>
              <a:prstGeom prst="rect">
                <a:avLst/>
              </a:prstGeom>
              <a:blipFill>
                <a:blip r:embed="rId28"/>
                <a:stretch>
                  <a:fillRect b="-1587"/>
                </a:stretch>
              </a:blipFill>
              <a:ln>
                <a:solidFill>
                  <a:schemeClr val="tx2"/>
                </a:solidFill>
              </a:ln>
            </p:spPr>
            <p:txBody>
              <a:bodyPr/>
              <a:lstStyle/>
              <a:p>
                <a:r>
                  <a:rPr lang="ja-JP" altLang="en-US">
                    <a:noFill/>
                  </a:rPr>
                  <a:t> </a:t>
                </a:r>
              </a:p>
            </p:txBody>
          </p:sp>
        </mc:Fallback>
      </mc:AlternateContent>
      <p:sp>
        <p:nvSpPr>
          <p:cNvPr id="76" name="四角形: 角を丸くする 75">
            <a:extLst>
              <a:ext uri="{FF2B5EF4-FFF2-40B4-BE49-F238E27FC236}">
                <a16:creationId xmlns:a16="http://schemas.microsoft.com/office/drawing/2014/main" id="{E7993A69-410D-4D65-922B-5C605407CD13}"/>
              </a:ext>
            </a:extLst>
          </p:cNvPr>
          <p:cNvSpPr/>
          <p:nvPr/>
        </p:nvSpPr>
        <p:spPr>
          <a:xfrm>
            <a:off x="6948827" y="1942239"/>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D0D7E762-719E-4BFF-B605-96B48AB03B39}"/>
                  </a:ext>
                </a:extLst>
              </p:cNvPr>
              <p:cNvSpPr txBox="1"/>
              <p:nvPr/>
            </p:nvSpPr>
            <p:spPr>
              <a:xfrm>
                <a:off x="7097521" y="2006039"/>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77" name="テキスト ボックス 76">
                <a:extLst>
                  <a:ext uri="{FF2B5EF4-FFF2-40B4-BE49-F238E27FC236}">
                    <a16:creationId xmlns:a16="http://schemas.microsoft.com/office/drawing/2014/main" id="{D0D7E762-719E-4BFF-B605-96B48AB03B39}"/>
                  </a:ext>
                </a:extLst>
              </p:cNvPr>
              <p:cNvSpPr txBox="1">
                <a:spLocks noRot="1" noChangeAspect="1" noMove="1" noResize="1" noEditPoints="1" noAdjustHandles="1" noChangeArrowheads="1" noChangeShapeType="1" noTextEdit="1"/>
              </p:cNvSpPr>
              <p:nvPr/>
            </p:nvSpPr>
            <p:spPr>
              <a:xfrm>
                <a:off x="7097521" y="2006039"/>
                <a:ext cx="1888804" cy="523220"/>
              </a:xfrm>
              <a:prstGeom prst="rect">
                <a:avLst/>
              </a:prstGeom>
              <a:blipFill>
                <a:blip r:embed="rId29"/>
                <a:stretch>
                  <a:fillRect b="-7692"/>
                </a:stretch>
              </a:blipFill>
              <a:ln w="28575">
                <a:solidFill>
                  <a:schemeClr val="accent1">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a:extLst>
                  <a:ext uri="{FF2B5EF4-FFF2-40B4-BE49-F238E27FC236}">
                    <a16:creationId xmlns:a16="http://schemas.microsoft.com/office/drawing/2014/main" id="{3D5E79DF-F43C-4922-AFFB-80B3221EBF40}"/>
                  </a:ext>
                </a:extLst>
              </p:cNvPr>
              <p:cNvSpPr/>
              <p:nvPr/>
            </p:nvSpPr>
            <p:spPr>
              <a:xfrm>
                <a:off x="10125206" y="2575878"/>
                <a:ext cx="1877464"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𝟎</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smtClean="0">
                              <a:latin typeface="Cambria Math" panose="02040503050406030204" pitchFamily="18" charset="0"/>
                              <a:ea typeface="Cambria Math" panose="02040503050406030204" pitchFamily="18" charset="0"/>
                            </a:rPr>
                            <m:t>𝟐</m:t>
                          </m:r>
                        </m:sub>
                      </m:sSub>
                    </m:oMath>
                  </m:oMathPara>
                </a14:m>
                <a:endParaRPr lang="ja-JP" altLang="en-US" sz="1600" dirty="0"/>
              </a:p>
            </p:txBody>
          </p:sp>
        </mc:Choice>
        <mc:Fallback xmlns="">
          <p:sp>
            <p:nvSpPr>
              <p:cNvPr id="78" name="正方形/長方形 77">
                <a:extLst>
                  <a:ext uri="{FF2B5EF4-FFF2-40B4-BE49-F238E27FC236}">
                    <a16:creationId xmlns:a16="http://schemas.microsoft.com/office/drawing/2014/main" id="{3D5E79DF-F43C-4922-AFFB-80B3221EBF40}"/>
                  </a:ext>
                </a:extLst>
              </p:cNvPr>
              <p:cNvSpPr>
                <a:spLocks noRot="1" noChangeAspect="1" noMove="1" noResize="1" noEditPoints="1" noAdjustHandles="1" noChangeArrowheads="1" noChangeShapeType="1" noTextEdit="1"/>
              </p:cNvSpPr>
              <p:nvPr/>
            </p:nvSpPr>
            <p:spPr>
              <a:xfrm>
                <a:off x="10125206" y="2575878"/>
                <a:ext cx="1877464" cy="338554"/>
              </a:xfrm>
              <a:prstGeom prst="rect">
                <a:avLst/>
              </a:prstGeom>
              <a:blipFill>
                <a:blip r:embed="rId30"/>
                <a:stretch>
                  <a:fillRect b="-1818"/>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A277D3DB-938C-44C4-9B88-02A83EE9EA3E}"/>
              </a:ext>
            </a:extLst>
          </p:cNvPr>
          <p:cNvCxnSpPr>
            <a:cxnSpLocks/>
          </p:cNvCxnSpPr>
          <p:nvPr/>
        </p:nvCxnSpPr>
        <p:spPr>
          <a:xfrm flipH="1">
            <a:off x="8800862" y="2089365"/>
            <a:ext cx="668314" cy="97874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A9E6E2E5-DDDF-4A69-9FEB-4720B8A74736}"/>
              </a:ext>
            </a:extLst>
          </p:cNvPr>
          <p:cNvCxnSpPr>
            <a:cxnSpLocks/>
          </p:cNvCxnSpPr>
          <p:nvPr/>
        </p:nvCxnSpPr>
        <p:spPr>
          <a:xfrm>
            <a:off x="9590317" y="2083332"/>
            <a:ext cx="647630" cy="98805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B6E36B92-94F1-44C5-9AC4-91E909ECBBA7}"/>
              </a:ext>
            </a:extLst>
          </p:cNvPr>
          <p:cNvSpPr/>
          <p:nvPr/>
        </p:nvSpPr>
        <p:spPr>
          <a:xfrm>
            <a:off x="6657916" y="4831530"/>
            <a:ext cx="5322441" cy="1147643"/>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1" name="テキスト ボックス 10">
            <a:extLst>
              <a:ext uri="{FF2B5EF4-FFF2-40B4-BE49-F238E27FC236}">
                <a16:creationId xmlns:a16="http://schemas.microsoft.com/office/drawing/2014/main" id="{2BC29598-D251-4AC4-8BC8-049907EDD83D}"/>
              </a:ext>
            </a:extLst>
          </p:cNvPr>
          <p:cNvSpPr txBox="1"/>
          <p:nvPr/>
        </p:nvSpPr>
        <p:spPr>
          <a:xfrm>
            <a:off x="6818223" y="4540035"/>
            <a:ext cx="5017170" cy="286232"/>
          </a:xfrm>
          <a:prstGeom prst="rect">
            <a:avLst/>
          </a:prstGeom>
          <a:noFill/>
        </p:spPr>
        <p:txBody>
          <a:bodyPr wrap="square" rtlCol="0">
            <a:spAutoFit/>
          </a:bodyPr>
          <a:lstStyle/>
          <a:p>
            <a:pPr marL="285750" indent="-285750" algn="ctr">
              <a:lnSpc>
                <a:spcPct val="90000"/>
              </a:lnSpc>
              <a:buFont typeface="Wingdings" panose="05000000000000000000" pitchFamily="2" charset="2"/>
              <a:buChar char="ü"/>
            </a:pPr>
            <a:r>
              <a:rPr kumimoji="1" lang="ja-JP" altLang="en-US" sz="1400" b="1" dirty="0">
                <a:solidFill>
                  <a:schemeClr val="tx2"/>
                </a:solidFill>
                <a:latin typeface="Meiryo UI" panose="020B0604030504040204" pitchFamily="50" charset="-128"/>
                <a:ea typeface="Meiryo UI" panose="020B0604030504040204" pitchFamily="50" charset="-128"/>
              </a:rPr>
              <a:t>既存のサンプルセレクションモデルの限界</a:t>
            </a: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3F13EB73-2D20-429B-ADF2-1EC6E63D8CE6}"/>
                  </a:ext>
                </a:extLst>
              </p:cNvPr>
              <p:cNvSpPr txBox="1"/>
              <p:nvPr/>
            </p:nvSpPr>
            <p:spPr>
              <a:xfrm>
                <a:off x="6689129" y="5026786"/>
                <a:ext cx="5350325" cy="757130"/>
              </a:xfrm>
              <a:prstGeom prst="rect">
                <a:avLst/>
              </a:prstGeom>
              <a:noFill/>
            </p:spPr>
            <p:txBody>
              <a:bodyPr wrap="square" rtlCol="0">
                <a:spAutoFit/>
              </a:bodyPr>
              <a:lstStyle/>
              <a:p>
                <a:pPr marL="285750" indent="-285750">
                  <a:lnSpc>
                    <a:spcPct val="90000"/>
                  </a:lnSpc>
                  <a:buFont typeface="Wingdings" panose="05000000000000000000" pitchFamily="2" charset="2"/>
                  <a:buChar char="p"/>
                </a:pPr>
                <a:r>
                  <a:rPr kumimoji="1" lang="ja-JP" altLang="en-US" sz="1600" b="1" dirty="0">
                    <a:solidFill>
                      <a:schemeClr val="tx2"/>
                    </a:solidFill>
                    <a:latin typeface="Meiryo UI" panose="020B0604030504040204" pitchFamily="50" charset="-128"/>
                    <a:ea typeface="Meiryo UI" panose="020B0604030504040204" pitchFamily="50" charset="-128"/>
                  </a:rPr>
                  <a:t>交通行動 </a:t>
                </a:r>
                <a14:m>
                  <m:oMath xmlns:m="http://schemas.openxmlformats.org/officeDocument/2006/math">
                    <m:sSub>
                      <m:sSubPr>
                        <m:ctrlPr>
                          <a:rPr kumimoji="1" lang="en-US" altLang="ja-JP" sz="1600" b="1" i="1">
                            <a:solidFill>
                              <a:schemeClr val="tx2"/>
                            </a:solidFill>
                            <a:latin typeface="Cambria Math" panose="02040503050406030204" pitchFamily="18" charset="0"/>
                            <a:ea typeface="Meiryo UI" panose="020B0604030504040204" pitchFamily="50" charset="-128"/>
                          </a:rPr>
                        </m:ctrlPr>
                      </m:sSubPr>
                      <m:e>
                        <m:r>
                          <a:rPr kumimoji="1" lang="en-US" altLang="ja-JP" sz="1600" b="1" i="1">
                            <a:solidFill>
                              <a:schemeClr val="tx2"/>
                            </a:solidFill>
                            <a:latin typeface="Cambria Math" panose="02040503050406030204" pitchFamily="18" charset="0"/>
                            <a:ea typeface="Meiryo UI" panose="020B0604030504040204" pitchFamily="50" charset="-128"/>
                          </a:rPr>
                          <m:t>𝒀</m:t>
                        </m:r>
                      </m:e>
                      <m:sub>
                        <m:r>
                          <a:rPr kumimoji="1" lang="en-US" altLang="ja-JP" sz="1600" b="1" i="1">
                            <a:solidFill>
                              <a:schemeClr val="tx2"/>
                            </a:solidFill>
                            <a:latin typeface="Cambria Math" panose="02040503050406030204" pitchFamily="18" charset="0"/>
                            <a:ea typeface="Meiryo UI" panose="020B0604030504040204" pitchFamily="50" charset="-128"/>
                          </a:rPr>
                          <m:t>𝒊</m:t>
                        </m:r>
                        <m:r>
                          <a:rPr kumimoji="1" lang="en-US" altLang="ja-JP" sz="1600" b="1" i="1">
                            <a:solidFill>
                              <a:schemeClr val="tx2"/>
                            </a:solidFill>
                            <a:latin typeface="Cambria Math" panose="02040503050406030204" pitchFamily="18" charset="0"/>
                            <a:ea typeface="Meiryo UI" panose="020B0604030504040204" pitchFamily="50" charset="-128"/>
                          </a:rPr>
                          <m:t>𝟏</m:t>
                        </m:r>
                      </m:sub>
                    </m:sSub>
                    <m:r>
                      <a:rPr kumimoji="1" lang="en-US" altLang="ja-JP" sz="1600" b="1" i="1">
                        <a:solidFill>
                          <a:schemeClr val="tx2"/>
                        </a:solidFill>
                        <a:latin typeface="Cambria Math" panose="02040503050406030204" pitchFamily="18" charset="0"/>
                        <a:ea typeface="Meiryo UI" panose="020B0604030504040204" pitchFamily="50" charset="-128"/>
                      </a:rPr>
                      <m:t>,</m:t>
                    </m:r>
                    <m:sSub>
                      <m:sSubPr>
                        <m:ctrlPr>
                          <a:rPr kumimoji="1" lang="en-US" altLang="ja-JP" sz="1600" b="1" i="1">
                            <a:solidFill>
                              <a:schemeClr val="tx2"/>
                            </a:solidFill>
                            <a:latin typeface="Cambria Math" panose="02040503050406030204" pitchFamily="18" charset="0"/>
                            <a:ea typeface="Meiryo UI" panose="020B0604030504040204" pitchFamily="50" charset="-128"/>
                          </a:rPr>
                        </m:ctrlPr>
                      </m:sSubPr>
                      <m:e>
                        <m:r>
                          <a:rPr kumimoji="1" lang="en-US" altLang="ja-JP" sz="1600" b="1" i="1">
                            <a:solidFill>
                              <a:schemeClr val="tx2"/>
                            </a:solidFill>
                            <a:latin typeface="Cambria Math" panose="02040503050406030204" pitchFamily="18" charset="0"/>
                            <a:ea typeface="Meiryo UI" panose="020B0604030504040204" pitchFamily="50" charset="-128"/>
                          </a:rPr>
                          <m:t>𝒀</m:t>
                        </m:r>
                      </m:e>
                      <m:sub>
                        <m:r>
                          <a:rPr kumimoji="1" lang="en-US" altLang="ja-JP" sz="1600" b="1" i="1">
                            <a:solidFill>
                              <a:schemeClr val="tx2"/>
                            </a:solidFill>
                            <a:latin typeface="Cambria Math" panose="02040503050406030204" pitchFamily="18" charset="0"/>
                            <a:ea typeface="Meiryo UI" panose="020B0604030504040204" pitchFamily="50" charset="-128"/>
                          </a:rPr>
                          <m:t>𝒊</m:t>
                        </m:r>
                        <m:r>
                          <a:rPr kumimoji="1" lang="en-US" altLang="ja-JP" sz="1600" b="1" i="1">
                            <a:solidFill>
                              <a:schemeClr val="tx2"/>
                            </a:solidFill>
                            <a:latin typeface="Cambria Math" panose="02040503050406030204" pitchFamily="18" charset="0"/>
                            <a:ea typeface="Meiryo UI" panose="020B0604030504040204" pitchFamily="50" charset="-128"/>
                          </a:rPr>
                          <m:t>𝟎</m:t>
                        </m:r>
                      </m:sub>
                    </m:sSub>
                  </m:oMath>
                </a14:m>
                <a:r>
                  <a:rPr kumimoji="1" lang="ja-JP" altLang="en-US" sz="1600" b="1" dirty="0">
                    <a:solidFill>
                      <a:schemeClr val="tx2"/>
                    </a:solidFill>
                    <a:latin typeface="Meiryo UI" panose="020B0604030504040204" pitchFamily="50" charset="-128"/>
                    <a:ea typeface="Meiryo UI" panose="020B0604030504040204" pitchFamily="50" charset="-128"/>
                  </a:rPr>
                  <a:t> は連続値 </a:t>
                </a:r>
                <a:r>
                  <a:rPr kumimoji="1" lang="en-US" altLang="ja-JP" sz="1600" b="1" dirty="0">
                    <a:solidFill>
                      <a:schemeClr val="tx2"/>
                    </a:solidFill>
                    <a:latin typeface="Meiryo UI" panose="020B0604030504040204" pitchFamily="50" charset="-128"/>
                    <a:ea typeface="Meiryo UI" panose="020B0604030504040204" pitchFamily="50" charset="-128"/>
                  </a:rPr>
                  <a:t>(</a:t>
                </a:r>
                <a:r>
                  <a:rPr kumimoji="1" lang="ja-JP" altLang="en-US" sz="1600" b="1" dirty="0">
                    <a:solidFill>
                      <a:schemeClr val="tx2"/>
                    </a:solidFill>
                    <a:latin typeface="Meiryo UI" panose="020B0604030504040204" pitchFamily="50" charset="-128"/>
                    <a:ea typeface="Meiryo UI" panose="020B0604030504040204" pitchFamily="50" charset="-128"/>
                  </a:rPr>
                  <a:t>自動車走行距離 等</a:t>
                </a:r>
                <a:r>
                  <a:rPr kumimoji="1" lang="en-US" altLang="ja-JP" sz="1600" b="1" dirty="0">
                    <a:solidFill>
                      <a:schemeClr val="tx2"/>
                    </a:solidFill>
                    <a:latin typeface="Meiryo UI" panose="020B0604030504040204" pitchFamily="50" charset="-128"/>
                    <a:ea typeface="Meiryo UI" panose="020B0604030504040204" pitchFamily="50" charset="-128"/>
                  </a:rPr>
                  <a:t>) </a:t>
                </a:r>
                <a:r>
                  <a:rPr kumimoji="1" lang="ja-JP" altLang="en-US" sz="1600" b="1" dirty="0">
                    <a:solidFill>
                      <a:schemeClr val="tx2"/>
                    </a:solidFill>
                    <a:latin typeface="Meiryo UI" panose="020B0604030504040204" pitchFamily="50" charset="-128"/>
                    <a:ea typeface="Meiryo UI" panose="020B0604030504040204" pitchFamily="50" charset="-128"/>
                  </a:rPr>
                  <a:t>のみ</a:t>
                </a:r>
                <a:endParaRPr kumimoji="1" lang="en-US" altLang="ja-JP" sz="1600" b="1" dirty="0">
                  <a:solidFill>
                    <a:schemeClr val="tx2"/>
                  </a:solidFill>
                  <a:latin typeface="Meiryo UI" panose="020B0604030504040204" pitchFamily="50" charset="-128"/>
                  <a:ea typeface="Meiryo UI" panose="020B0604030504040204" pitchFamily="50" charset="-128"/>
                </a:endParaRPr>
              </a:p>
              <a:p>
                <a:pPr marL="285750" indent="-285750">
                  <a:lnSpc>
                    <a:spcPct val="90000"/>
                  </a:lnSpc>
                  <a:buFont typeface="Wingdings" panose="05000000000000000000" pitchFamily="2" charset="2"/>
                  <a:buChar char="p"/>
                </a:pPr>
                <a:endParaRPr kumimoji="1" lang="en-US" altLang="ja-JP" sz="1600" b="1" dirty="0">
                  <a:solidFill>
                    <a:schemeClr val="tx2"/>
                  </a:solidFill>
                  <a:latin typeface="Meiryo UI" panose="020B0604030504040204" pitchFamily="50" charset="-128"/>
                  <a:ea typeface="Meiryo UI" panose="020B0604030504040204" pitchFamily="50" charset="-128"/>
                </a:endParaRPr>
              </a:p>
              <a:p>
                <a:pPr marL="285750" indent="-285750">
                  <a:lnSpc>
                    <a:spcPct val="90000"/>
                  </a:lnSpc>
                  <a:buFont typeface="Wingdings" panose="05000000000000000000" pitchFamily="2" charset="2"/>
                  <a:buChar char="p"/>
                </a:pPr>
                <a14:m>
                  <m:oMath xmlns:m="http://schemas.openxmlformats.org/officeDocument/2006/math">
                    <m:sSub>
                      <m:sSubPr>
                        <m:ctrlPr>
                          <a:rPr kumimoji="1" lang="en-US" altLang="ja-JP" sz="1600" b="1" i="1">
                            <a:solidFill>
                              <a:schemeClr val="tx2"/>
                            </a:solidFill>
                            <a:latin typeface="Cambria Math" panose="02040503050406030204" pitchFamily="18" charset="0"/>
                          </a:rPr>
                        </m:ctrlPr>
                      </m:sSubPr>
                      <m:e>
                        <m:r>
                          <a:rPr kumimoji="1" lang="en-US" altLang="ja-JP" sz="1600" b="1" i="1">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a:solidFill>
                              <a:schemeClr val="tx2"/>
                            </a:solidFill>
                            <a:latin typeface="Cambria Math" panose="02040503050406030204" pitchFamily="18" charset="0"/>
                          </a:rPr>
                          <m:t>𝟏</m:t>
                        </m:r>
                      </m:sub>
                    </m:sSub>
                  </m:oMath>
                </a14:m>
                <a:r>
                  <a:rPr kumimoji="1" lang="ja-JP" altLang="en-US" sz="1600" b="1" dirty="0">
                    <a:solidFill>
                      <a:schemeClr val="tx2"/>
                    </a:solidFill>
                    <a:latin typeface="Meiryo UI" panose="020B0604030504040204" pitchFamily="50" charset="-128"/>
                    <a:ea typeface="Meiryo UI" panose="020B0604030504040204" pitchFamily="50" charset="-128"/>
                  </a:rPr>
                  <a:t>または</a:t>
                </a:r>
                <a14:m>
                  <m:oMath xmlns:m="http://schemas.openxmlformats.org/officeDocument/2006/math">
                    <m:sSub>
                      <m:sSubPr>
                        <m:ctrlPr>
                          <a:rPr kumimoji="1" lang="en-US" altLang="ja-JP" sz="1600" b="1" i="1">
                            <a:solidFill>
                              <a:schemeClr val="tx2"/>
                            </a:solidFill>
                            <a:latin typeface="Cambria Math" panose="02040503050406030204" pitchFamily="18" charset="0"/>
                          </a:rPr>
                        </m:ctrlPr>
                      </m:sSubPr>
                      <m:e>
                        <m:r>
                          <a:rPr kumimoji="1" lang="en-US" altLang="ja-JP" sz="1600" b="1" i="1">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oMath>
                </a14:m>
                <a:r>
                  <a:rPr kumimoji="1" lang="ja-JP" altLang="en-US" sz="1600" b="1" dirty="0">
                    <a:solidFill>
                      <a:schemeClr val="tx2"/>
                    </a:solidFill>
                    <a:latin typeface="Meiryo UI" panose="020B0604030504040204" pitchFamily="50" charset="-128"/>
                    <a:ea typeface="Meiryo UI" panose="020B0604030504040204" pitchFamily="50" charset="-128"/>
                  </a:rPr>
                  <a:t>へ</a:t>
                </a:r>
                <a:r>
                  <a:rPr kumimoji="1" lang="ja-JP" altLang="en-US" sz="1600" b="1" dirty="0" err="1">
                    <a:solidFill>
                      <a:schemeClr val="tx2"/>
                    </a:solidFill>
                    <a:latin typeface="Meiryo UI" panose="020B0604030504040204" pitchFamily="50" charset="-128"/>
                    <a:ea typeface="Meiryo UI" panose="020B0604030504040204" pitchFamily="50" charset="-128"/>
                  </a:rPr>
                  <a:t>の</a:t>
                </a:r>
                <a:r>
                  <a:rPr kumimoji="1" lang="ja-JP" altLang="en-US" sz="1600" b="1" dirty="0">
                    <a:solidFill>
                      <a:schemeClr val="tx2"/>
                    </a:solidFill>
                    <a:latin typeface="Meiryo UI" panose="020B0604030504040204" pitchFamily="50" charset="-128"/>
                    <a:ea typeface="Meiryo UI" panose="020B0604030504040204" pitchFamily="50" charset="-128"/>
                  </a:rPr>
                  <a:t>内生的スイッチング構造のみ</a:t>
                </a:r>
              </a:p>
            </p:txBody>
          </p:sp>
        </mc:Choice>
        <mc:Fallback xmlns="">
          <p:sp>
            <p:nvSpPr>
              <p:cNvPr id="16" name="テキスト ボックス 15">
                <a:extLst>
                  <a:ext uri="{FF2B5EF4-FFF2-40B4-BE49-F238E27FC236}">
                    <a16:creationId xmlns:a16="http://schemas.microsoft.com/office/drawing/2014/main" id="{3F13EB73-2D20-429B-ADF2-1EC6E63D8CE6}"/>
                  </a:ext>
                </a:extLst>
              </p:cNvPr>
              <p:cNvSpPr txBox="1">
                <a:spLocks noRot="1" noChangeAspect="1" noMove="1" noResize="1" noEditPoints="1" noAdjustHandles="1" noChangeArrowheads="1" noChangeShapeType="1" noTextEdit="1"/>
              </p:cNvSpPr>
              <p:nvPr/>
            </p:nvSpPr>
            <p:spPr>
              <a:xfrm>
                <a:off x="6689129" y="5026786"/>
                <a:ext cx="5350325" cy="757130"/>
              </a:xfrm>
              <a:prstGeom prst="rect">
                <a:avLst/>
              </a:prstGeom>
              <a:blipFill>
                <a:blip r:embed="rId31"/>
                <a:stretch>
                  <a:fillRect l="-456" t="-5645" b="-96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6191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0B253C21-9A7F-40CD-B6B8-9942DA251879}"/>
              </a:ext>
            </a:extLst>
          </p:cNvPr>
          <p:cNvSpPr/>
          <p:nvPr/>
        </p:nvSpPr>
        <p:spPr>
          <a:xfrm>
            <a:off x="6110558" y="5532601"/>
            <a:ext cx="5528808" cy="6779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3" name="四角形: 角を丸くする 52">
            <a:extLst>
              <a:ext uri="{FF2B5EF4-FFF2-40B4-BE49-F238E27FC236}">
                <a16:creationId xmlns:a16="http://schemas.microsoft.com/office/drawing/2014/main" id="{92C8ACE5-7D51-43C7-996D-A8BC750759BB}"/>
              </a:ext>
            </a:extLst>
          </p:cNvPr>
          <p:cNvSpPr/>
          <p:nvPr/>
        </p:nvSpPr>
        <p:spPr>
          <a:xfrm>
            <a:off x="1925691" y="2144167"/>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6077632" y="3188388"/>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6072605" y="2249153"/>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1948002" y="2593976"/>
            <a:ext cx="2105516" cy="79772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3" name="四角形: 角を丸くする 2">
            <a:extLst>
              <a:ext uri="{FF2B5EF4-FFF2-40B4-BE49-F238E27FC236}">
                <a16:creationId xmlns:a16="http://schemas.microsoft.com/office/drawing/2014/main" id="{F8CC4F03-26D6-48A2-AE49-F78A894E9B80}"/>
              </a:ext>
            </a:extLst>
          </p:cNvPr>
          <p:cNvSpPr/>
          <p:nvPr/>
        </p:nvSpPr>
        <p:spPr>
          <a:xfrm>
            <a:off x="981844" y="4114319"/>
            <a:ext cx="4506516" cy="168829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24</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1955053" y="2182357"/>
                <a:ext cx="21055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1955053" y="2182357"/>
                <a:ext cx="2105516" cy="276999"/>
              </a:xfrm>
              <a:prstGeom prst="rect">
                <a:avLst/>
              </a:prstGeom>
              <a:blipFill>
                <a:blip r:embed="rId2"/>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6072605" y="2314265"/>
                <a:ext cx="20009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6072605" y="2314265"/>
                <a:ext cx="2000932" cy="276999"/>
              </a:xfrm>
              <a:prstGeom prst="rect">
                <a:avLst/>
              </a:prstGeom>
              <a:blipFill>
                <a:blip r:embed="rId3"/>
                <a:stretch>
                  <a:fillRect t="-2222" b="-3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C21209D-64E9-4830-AC4F-4961C16C4654}"/>
                  </a:ext>
                </a:extLst>
              </p:cNvPr>
              <p:cNvSpPr txBox="1"/>
              <p:nvPr/>
            </p:nvSpPr>
            <p:spPr>
              <a:xfrm>
                <a:off x="986871" y="4577322"/>
                <a:ext cx="4501489"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1" i="1" smtClean="0">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𝜺</m:t>
                                      </m:r>
                                    </m:e>
                                    <m:sub>
                                      <m:r>
                                        <a:rPr kumimoji="1" lang="en-US" altLang="ja-JP" b="1" i="1">
                                          <a:latin typeface="Cambria Math" panose="02040503050406030204" pitchFamily="18" charset="0"/>
                                        </a:rPr>
                                        <m:t>𝒊</m:t>
                                      </m:r>
                                    </m:sub>
                                  </m:sSub>
                                </m:e>
                                <m:e>
                                  <m:sSub>
                                    <m:sSubPr>
                                      <m:ctrlPr>
                                        <a:rPr lang="en-US" altLang="ja-JP" b="1" i="1">
                                          <a:latin typeface="Cambria Math" panose="02040503050406030204" pitchFamily="18" charset="0"/>
                                          <a:ea typeface="Cambria Math" panose="02040503050406030204" pitchFamily="18" charset="0"/>
                                        </a:rPr>
                                      </m:ctrlPr>
                                    </m:sSubPr>
                                    <m:e>
                                      <m:r>
                                        <a:rPr lang="en-US" altLang="ja-JP" b="1" i="1" smtClean="0">
                                          <a:latin typeface="Cambria Math" panose="02040503050406030204" pitchFamily="18" charset="0"/>
                                          <a:ea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Sub>
                                </m:e>
                              </m:eqArr>
                            </m:e>
                            <m:e>
                              <m:sSub>
                                <m:sSubPr>
                                  <m:ctrlPr>
                                    <a:rPr lang="en-US" altLang="ja-JP" b="1" i="1">
                                      <a:latin typeface="Cambria Math" panose="02040503050406030204" pitchFamily="18" charset="0"/>
                                    </a:rPr>
                                  </m:ctrlPr>
                                </m:sSubPr>
                                <m:e>
                                  <m:r>
                                    <a:rPr lang="en-US" altLang="ja-JP" b="1" i="1" smtClean="0">
                                      <a:latin typeface="Cambria Math" panose="02040503050406030204" pitchFamily="18" charset="0"/>
                                    </a:rPr>
                                    <m:t>𝒖</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Sub>
                            </m:e>
                          </m:eqArr>
                        </m:e>
                      </m:d>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𝑵</m:t>
                      </m:r>
                      <m:d>
                        <m:dPr>
                          <m:ctrlPr>
                            <a:rPr kumimoji="1" lang="en-US" altLang="ja-JP" b="1" i="1">
                              <a:latin typeface="Cambria Math" panose="02040503050406030204" pitchFamily="18" charset="0"/>
                              <a:ea typeface="Cambria Math" panose="02040503050406030204" pitchFamily="18" charset="0"/>
                            </a:rPr>
                          </m:ctrlPr>
                        </m:dPr>
                        <m:e>
                          <m:d>
                            <m:dPr>
                              <m:ctrlPr>
                                <a:rPr kumimoji="1" lang="en-US" altLang="ja-JP" b="1" i="1">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eqArr>
                                    <m:eqArrPr>
                                      <m:ctrlPr>
                                        <a:rPr kumimoji="1" lang="en-US" altLang="ja-JP" b="1" i="1">
                                          <a:latin typeface="Cambria Math" panose="02040503050406030204" pitchFamily="18" charset="0"/>
                                          <a:ea typeface="Cambria Math" panose="02040503050406030204" pitchFamily="18" charset="0"/>
                                        </a:rPr>
                                      </m:ctrlPr>
                                    </m:eqArrPr>
                                    <m:e>
                                      <m:r>
                                        <a:rPr kumimoji="1" lang="en-US" altLang="ja-JP" b="1" i="1">
                                          <a:latin typeface="Cambria Math" panose="02040503050406030204" pitchFamily="18" charset="0"/>
                                          <a:ea typeface="Cambria Math" panose="02040503050406030204" pitchFamily="18" charset="0"/>
                                        </a:rPr>
                                        <m:t>𝟎</m:t>
                                      </m:r>
                                    </m:e>
                                    <m:e>
                                      <m:r>
                                        <a:rPr lang="en-US" altLang="ja-JP" b="1" i="1">
                                          <a:latin typeface="Cambria Math" panose="02040503050406030204" pitchFamily="18" charset="0"/>
                                          <a:ea typeface="Cambria Math" panose="02040503050406030204" pitchFamily="18" charset="0"/>
                                        </a:rPr>
                                        <m:t>𝟎</m:t>
                                      </m:r>
                                    </m:e>
                                  </m:eqArr>
                                </m:e>
                                <m:e>
                                  <m:r>
                                    <a:rPr lang="en-US" altLang="ja-JP" b="1" i="1">
                                      <a:latin typeface="Cambria Math" panose="02040503050406030204" pitchFamily="18" charset="0"/>
                                    </a:rPr>
                                    <m:t>𝟎</m:t>
                                  </m:r>
                                </m:e>
                              </m:eqArr>
                            </m:e>
                          </m:d>
                          <m:r>
                            <a:rPr kumimoji="1" lang="en-US" altLang="ja-JP" b="1" i="1">
                              <a:latin typeface="Cambria Math" panose="02040503050406030204" pitchFamily="18" charset="0"/>
                              <a:ea typeface="Cambria Math" panose="02040503050406030204" pitchFamily="18" charset="0"/>
                            </a:rPr>
                            <m:t>,</m:t>
                          </m:r>
                          <m:d>
                            <m:dPr>
                              <m:ctrlPr>
                                <a:rPr kumimoji="1" lang="en-US" altLang="ja-JP" b="1" i="1">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latin typeface="Cambria Math" panose="02040503050406030204" pitchFamily="18" charset="0"/>
                                      <a:ea typeface="Cambria Math" panose="02040503050406030204" pitchFamily="18" charset="0"/>
                                    </a:rPr>
                                  </m:ctrlPr>
                                </m:mPr>
                                <m:mr>
                                  <m:e>
                                    <m:r>
                                      <m:rPr>
                                        <m:brk m:alnAt="7"/>
                                      </m:rPr>
                                      <a:rPr kumimoji="1" lang="en-US" altLang="ja-JP" b="1" i="1">
                                        <a:latin typeface="Cambria Math" panose="02040503050406030204" pitchFamily="18" charset="0"/>
                                        <a:ea typeface="Cambria Math" panose="02040503050406030204" pitchFamily="18" charset="0"/>
                                      </a:rPr>
                                      <m:t>𝟏</m:t>
                                    </m:r>
                                    <m:r>
                                      <a:rPr kumimoji="1" lang="en-US" altLang="ja-JP" b="1" i="1" smtClean="0">
                                        <a:latin typeface="Cambria Math" panose="02040503050406030204" pitchFamily="18" charset="0"/>
                                        <a:ea typeface="Cambria Math" panose="02040503050406030204" pitchFamily="18" charset="0"/>
                                      </a:rPr>
                                      <m:t>+</m:t>
                                    </m:r>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𝝈</m:t>
                                        </m:r>
                                      </m:e>
                                      <m:sub>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𝟐</m:t>
                                        </m:r>
                                      </m:sup>
                                    </m:sSubSup>
                                    <m:r>
                                      <m:rPr>
                                        <m:brk m:alnAt="7"/>
                                      </m:rPr>
                                      <a:rPr kumimoji="1" lang="en-US" altLang="ja-JP" b="1" i="1">
                                        <a:latin typeface="Cambria Math" panose="02040503050406030204" pitchFamily="18" charset="0"/>
                                        <a:ea typeface="Cambria Math" panose="02040503050406030204" pitchFamily="18" charset="0"/>
                                      </a:rPr>
                                      <m:t>+</m:t>
                                    </m:r>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𝝈</m:t>
                                        </m:r>
                                      </m:e>
                                      <m:sub>
                                        <m:r>
                                          <a:rPr kumimoji="1" lang="en-US" altLang="ja-JP" b="1" i="1" smtClean="0">
                                            <a:latin typeface="Cambria Math" panose="02040503050406030204" pitchFamily="18" charset="0"/>
                                            <a:ea typeface="Cambria Math" panose="02040503050406030204" pitchFamily="18" charset="0"/>
                                          </a:rPr>
                                          <m:t>𝟐</m:t>
                                        </m:r>
                                      </m:sub>
                                      <m:sup>
                                        <m:r>
                                          <a:rPr kumimoji="1" lang="en-US" altLang="ja-JP" b="1" i="1">
                                            <a:latin typeface="Cambria Math" panose="02040503050406030204" pitchFamily="18" charset="0"/>
                                            <a:ea typeface="Cambria Math" panose="02040503050406030204" pitchFamily="18" charset="0"/>
                                          </a:rPr>
                                          <m:t>𝟐</m:t>
                                        </m:r>
                                      </m:sup>
                                    </m:sSubSup>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r>
                                      <a:rPr kumimoji="1" lang="en-US" altLang="ja-JP" b="1" i="1" smtClean="0">
                                        <a:latin typeface="Cambria Math" panose="02040503050406030204" pitchFamily="18" charset="0"/>
                                        <a:ea typeface="Cambria Math" panose="02040503050406030204" pitchFamily="18" charset="0"/>
                                      </a:rPr>
                                      <m:t>𝟏</m:t>
                                    </m:r>
                                  </m:e>
                                  <m:e>
                                    <m:r>
                                      <a:rPr kumimoji="1" lang="en-US" altLang="ja-JP" b="1" i="1">
                                        <a:latin typeface="Cambria Math" panose="02040503050406030204" pitchFamily="18" charset="0"/>
                                        <a:ea typeface="Cambria Math" panose="02040503050406030204" pitchFamily="18" charset="0"/>
                                      </a:rPr>
                                      <m:t>𝟎</m:t>
                                    </m:r>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e>
                                    <m:r>
                                      <a:rPr kumimoji="1" lang="en-US" altLang="ja-JP" b="1" i="1">
                                        <a:latin typeface="Cambria Math" panose="02040503050406030204" pitchFamily="18" charset="0"/>
                                        <a:ea typeface="Cambria Math" panose="02040503050406030204" pitchFamily="18" charset="0"/>
                                      </a:rPr>
                                      <m:t>𝟎</m:t>
                                    </m:r>
                                  </m:e>
                                  <m:e>
                                    <m:r>
                                      <a:rPr kumimoji="1" lang="en-US" altLang="ja-JP" b="1" i="1" smtClean="0">
                                        <a:latin typeface="Cambria Math" panose="02040503050406030204" pitchFamily="18" charset="0"/>
                                        <a:ea typeface="Cambria Math" panose="02040503050406030204" pitchFamily="18" charset="0"/>
                                      </a:rPr>
                                      <m:t>𝟏</m:t>
                                    </m:r>
                                  </m:e>
                                </m:mr>
                              </m:m>
                            </m:e>
                          </m:d>
                        </m:e>
                      </m:d>
                    </m:oMath>
                  </m:oMathPara>
                </a14:m>
                <a:endParaRPr kumimoji="1" lang="ja-JP" altLang="en-US" b="1" dirty="0">
                  <a:latin typeface="Cambria Math" panose="02040503050406030204" pitchFamily="18" charset="0"/>
                </a:endParaRPr>
              </a:p>
            </p:txBody>
          </p:sp>
        </mc:Choice>
        <mc:Fallback xmlns="">
          <p:sp>
            <p:nvSpPr>
              <p:cNvPr id="9" name="テキスト ボックス 8">
                <a:extLst>
                  <a:ext uri="{FF2B5EF4-FFF2-40B4-BE49-F238E27FC236}">
                    <a16:creationId xmlns:a16="http://schemas.microsoft.com/office/drawing/2014/main" id="{AC21209D-64E9-4830-AC4F-4961C16C4654}"/>
                  </a:ext>
                </a:extLst>
              </p:cNvPr>
              <p:cNvSpPr txBox="1">
                <a:spLocks noRot="1" noChangeAspect="1" noMove="1" noResize="1" noEditPoints="1" noAdjustHandles="1" noChangeArrowheads="1" noChangeShapeType="1" noTextEdit="1"/>
              </p:cNvSpPr>
              <p:nvPr/>
            </p:nvSpPr>
            <p:spPr>
              <a:xfrm>
                <a:off x="986871" y="4577322"/>
                <a:ext cx="4501489" cy="1034642"/>
              </a:xfrm>
              <a:prstGeom prst="rect">
                <a:avLst/>
              </a:prstGeom>
              <a:blipFill>
                <a:blip r:embed="rId4"/>
                <a:stretch>
                  <a:fillRect/>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6124606" y="3273232"/>
                <a:ext cx="19173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𝟎</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𝟎</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6124606" y="3273232"/>
                <a:ext cx="1917334" cy="276999"/>
              </a:xfrm>
              <a:prstGeom prst="rect">
                <a:avLst/>
              </a:prstGeom>
              <a:blipFill>
                <a:blip r:embed="rId5"/>
                <a:stretch>
                  <a:fillRect l="-637" b="-3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2120219" y="2699635"/>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2120219" y="2699635"/>
                <a:ext cx="688394" cy="246221"/>
              </a:xfrm>
              <a:prstGeom prst="rect">
                <a:avLst/>
              </a:prstGeom>
              <a:blipFill>
                <a:blip r:embed="rId6"/>
                <a:stretch>
                  <a:fillRect l="-2655" r="-177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374F1B2-707C-4842-A8FF-3ED63B82EEC8}"/>
                  </a:ext>
                </a:extLst>
              </p:cNvPr>
              <p:cNvSpPr txBox="1"/>
              <p:nvPr/>
            </p:nvSpPr>
            <p:spPr>
              <a:xfrm>
                <a:off x="2120219" y="3031543"/>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31" name="テキスト ボックス 30">
                <a:extLst>
                  <a:ext uri="{FF2B5EF4-FFF2-40B4-BE49-F238E27FC236}">
                    <a16:creationId xmlns:a16="http://schemas.microsoft.com/office/drawing/2014/main" id="{0374F1B2-707C-4842-A8FF-3ED63B82EEC8}"/>
                  </a:ext>
                </a:extLst>
              </p:cNvPr>
              <p:cNvSpPr txBox="1">
                <a:spLocks noRot="1" noChangeAspect="1" noMove="1" noResize="1" noEditPoints="1" noAdjustHandles="1" noChangeArrowheads="1" noChangeShapeType="1" noTextEdit="1"/>
              </p:cNvSpPr>
              <p:nvPr/>
            </p:nvSpPr>
            <p:spPr>
              <a:xfrm>
                <a:off x="2120219" y="3031543"/>
                <a:ext cx="688394" cy="246221"/>
              </a:xfrm>
              <a:prstGeom prst="rect">
                <a:avLst/>
              </a:prstGeom>
              <a:blipFill>
                <a:blip r:embed="rId7"/>
                <a:stretch>
                  <a:fillRect l="-2655" r="-1770"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2899933" y="2653144"/>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2899933" y="2653144"/>
                <a:ext cx="1062214" cy="338554"/>
              </a:xfrm>
              <a:prstGeom prst="rect">
                <a:avLst/>
              </a:prstGeom>
              <a:blipFill>
                <a:blip r:embed="rId8"/>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648BE68-1DEB-4900-93DC-6A8B727DD0CC}"/>
                  </a:ext>
                </a:extLst>
              </p:cNvPr>
              <p:cNvSpPr/>
              <p:nvPr/>
            </p:nvSpPr>
            <p:spPr>
              <a:xfrm>
                <a:off x="2899933" y="3010126"/>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4" name="正方形/長方形 33">
                <a:extLst>
                  <a:ext uri="{FF2B5EF4-FFF2-40B4-BE49-F238E27FC236}">
                    <a16:creationId xmlns:a16="http://schemas.microsoft.com/office/drawing/2014/main" id="{A648BE68-1DEB-4900-93DC-6A8B727DD0CC}"/>
                  </a:ext>
                </a:extLst>
              </p:cNvPr>
              <p:cNvSpPr>
                <a:spLocks noRot="1" noChangeAspect="1" noMove="1" noResize="1" noEditPoints="1" noAdjustHandles="1" noChangeArrowheads="1" noChangeShapeType="1" noTextEdit="1"/>
              </p:cNvSpPr>
              <p:nvPr/>
            </p:nvSpPr>
            <p:spPr>
              <a:xfrm>
                <a:off x="2899933" y="3010126"/>
                <a:ext cx="1062214" cy="338554"/>
              </a:xfrm>
              <a:prstGeom prst="rect">
                <a:avLst/>
              </a:prstGeom>
              <a:blipFill>
                <a:blip r:embed="rId9"/>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2591390" y="3511309"/>
                <a:ext cx="1415154"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2591390" y="3511309"/>
                <a:ext cx="1415154" cy="261610"/>
              </a:xfrm>
              <a:prstGeom prst="rect">
                <a:avLst/>
              </a:prstGeom>
              <a:blipFill>
                <a:blip r:embed="rId10"/>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2437341" y="3511309"/>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2437341" y="3511309"/>
                <a:ext cx="308098" cy="261610"/>
              </a:xfrm>
              <a:prstGeom prst="rect">
                <a:avLst/>
              </a:prstGeom>
              <a:blipFill>
                <a:blip r:embed="rId11"/>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２値の交通行動を扱うサンプルセレクションモデル</a:t>
            </a:r>
          </a:p>
        </p:txBody>
      </p:sp>
      <p:sp>
        <p:nvSpPr>
          <p:cNvPr id="19" name="テキスト ボックス 18">
            <a:extLst>
              <a:ext uri="{FF2B5EF4-FFF2-40B4-BE49-F238E27FC236}">
                <a16:creationId xmlns:a16="http://schemas.microsoft.com/office/drawing/2014/main" id="{472C66E9-95CF-4938-93E1-3AC2819CF6BC}"/>
              </a:ext>
            </a:extLst>
          </p:cNvPr>
          <p:cNvSpPr txBox="1"/>
          <p:nvPr/>
        </p:nvSpPr>
        <p:spPr>
          <a:xfrm>
            <a:off x="1793322" y="1830235"/>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居住地選択モデル</a:t>
            </a:r>
          </a:p>
        </p:txBody>
      </p:sp>
      <p:sp>
        <p:nvSpPr>
          <p:cNvPr id="36" name="テキスト ボックス 35">
            <a:extLst>
              <a:ext uri="{FF2B5EF4-FFF2-40B4-BE49-F238E27FC236}">
                <a16:creationId xmlns:a16="http://schemas.microsoft.com/office/drawing/2014/main" id="{BA7BEB9B-1D06-4278-AFF5-CBDD35FD5397}"/>
              </a:ext>
            </a:extLst>
          </p:cNvPr>
          <p:cNvSpPr txBox="1"/>
          <p:nvPr/>
        </p:nvSpPr>
        <p:spPr>
          <a:xfrm>
            <a:off x="5918347" y="1858884"/>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交通行動モデル</a:t>
            </a:r>
          </a:p>
        </p:txBody>
      </p:sp>
      <p:cxnSp>
        <p:nvCxnSpPr>
          <p:cNvPr id="24" name="直線矢印コネクタ 23">
            <a:extLst>
              <a:ext uri="{FF2B5EF4-FFF2-40B4-BE49-F238E27FC236}">
                <a16:creationId xmlns:a16="http://schemas.microsoft.com/office/drawing/2014/main" id="{C7218908-238B-4C61-9083-FE8F9700D511}"/>
              </a:ext>
            </a:extLst>
          </p:cNvPr>
          <p:cNvCxnSpPr>
            <a:cxnSpLocks/>
          </p:cNvCxnSpPr>
          <p:nvPr/>
        </p:nvCxnSpPr>
        <p:spPr>
          <a:xfrm flipV="1">
            <a:off x="4072626" y="2526407"/>
            <a:ext cx="852750" cy="50133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p:cNvCxnSpPr>
          <p:nvPr/>
        </p:nvCxnSpPr>
        <p:spPr>
          <a:xfrm>
            <a:off x="4070320" y="3027742"/>
            <a:ext cx="904381" cy="40969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4208765" y="2163209"/>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𝟏</m:t>
                      </m:r>
                    </m:oMath>
                  </m:oMathPara>
                </a14:m>
                <a:endParaRPr kumimoji="1" lang="ja-JP" altLang="en-US" sz="16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4208765" y="2163209"/>
                <a:ext cx="688394" cy="246221"/>
              </a:xfrm>
              <a:prstGeom prst="rect">
                <a:avLst/>
              </a:prstGeom>
              <a:blipFill>
                <a:blip r:embed="rId12"/>
                <a:stretch>
                  <a:fillRect l="-1770" r="-265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4206134" y="3520444"/>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𝟎</m:t>
                      </m:r>
                    </m:oMath>
                  </m:oMathPara>
                </a14:m>
                <a:endParaRPr kumimoji="1" lang="ja-JP" altLang="en-US" sz="16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4206134" y="3520444"/>
                <a:ext cx="688394" cy="246221"/>
              </a:xfrm>
              <a:prstGeom prst="rect">
                <a:avLst/>
              </a:prstGeom>
              <a:blipFill>
                <a:blip r:embed="rId13"/>
                <a:stretch>
                  <a:fillRect l="-2655" r="-1770" b="-20000"/>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4911603" y="2170491"/>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4905780" y="3518032"/>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4" name="テキスト ボックス 53">
            <a:extLst>
              <a:ext uri="{FF2B5EF4-FFF2-40B4-BE49-F238E27FC236}">
                <a16:creationId xmlns:a16="http://schemas.microsoft.com/office/drawing/2014/main" id="{EE2D44C6-B03E-46C6-B4FC-A75AD81C3BE3}"/>
              </a:ext>
            </a:extLst>
          </p:cNvPr>
          <p:cNvSpPr txBox="1"/>
          <p:nvPr/>
        </p:nvSpPr>
        <p:spPr>
          <a:xfrm>
            <a:off x="4057575" y="5918784"/>
            <a:ext cx="854721"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共分散</a:t>
            </a:r>
          </a:p>
        </p:txBody>
      </p:sp>
      <p:sp>
        <p:nvSpPr>
          <p:cNvPr id="55" name="テキスト ボックス 54">
            <a:extLst>
              <a:ext uri="{FF2B5EF4-FFF2-40B4-BE49-F238E27FC236}">
                <a16:creationId xmlns:a16="http://schemas.microsoft.com/office/drawing/2014/main" id="{1A325CF3-744C-46AA-8F96-13B42D15FA7B}"/>
              </a:ext>
            </a:extLst>
          </p:cNvPr>
          <p:cNvSpPr txBox="1"/>
          <p:nvPr/>
        </p:nvSpPr>
        <p:spPr>
          <a:xfrm>
            <a:off x="2353421" y="5918784"/>
            <a:ext cx="675186"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分散</a:t>
            </a:r>
          </a:p>
        </p:txBody>
      </p:sp>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6DAAD2BD-0E19-4C29-BF27-6C4AF0D0B388}"/>
                  </a:ext>
                </a:extLst>
              </p:cNvPr>
              <p:cNvSpPr/>
              <p:nvPr/>
            </p:nvSpPr>
            <p:spPr>
              <a:xfrm>
                <a:off x="3370773" y="5835684"/>
                <a:ext cx="821443" cy="369332"/>
              </a:xfrm>
              <a:prstGeom prst="rect">
                <a:avLst/>
              </a:prstGeom>
            </p:spPr>
            <p:txBody>
              <a:bodyPr wrap="none">
                <a:spAutoFit/>
              </a:bodyPr>
              <a:lstStyle/>
              <a:p>
                <a14:m>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oMath>
                </a14:m>
                <a:r>
                  <a:rPr lang="en-US" altLang="ja-JP" dirty="0"/>
                  <a:t>, </a:t>
                </a:r>
                <a14:m>
                  <m:oMath xmlns:m="http://schemas.openxmlformats.org/officeDocument/2006/math">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smtClean="0">
                            <a:latin typeface="Cambria Math" panose="02040503050406030204" pitchFamily="18" charset="0"/>
                            <a:ea typeface="Cambria Math" panose="02040503050406030204" pitchFamily="18" charset="0"/>
                          </a:rPr>
                          <m:t>𝟐</m:t>
                        </m:r>
                      </m:sub>
                    </m:sSub>
                  </m:oMath>
                </a14:m>
                <a:endParaRPr lang="ja-JP" altLang="en-US" dirty="0"/>
              </a:p>
            </p:txBody>
          </p:sp>
        </mc:Choice>
        <mc:Fallback xmlns="">
          <p:sp>
            <p:nvSpPr>
              <p:cNvPr id="56" name="正方形/長方形 55">
                <a:extLst>
                  <a:ext uri="{FF2B5EF4-FFF2-40B4-BE49-F238E27FC236}">
                    <a16:creationId xmlns:a16="http://schemas.microsoft.com/office/drawing/2014/main" id="{6DAAD2BD-0E19-4C29-BF27-6C4AF0D0B388}"/>
                  </a:ext>
                </a:extLst>
              </p:cNvPr>
              <p:cNvSpPr>
                <a:spLocks noRot="1" noChangeAspect="1" noMove="1" noResize="1" noEditPoints="1" noAdjustHandles="1" noChangeArrowheads="1" noChangeShapeType="1" noTextEdit="1"/>
              </p:cNvSpPr>
              <p:nvPr/>
            </p:nvSpPr>
            <p:spPr>
              <a:xfrm>
                <a:off x="3370773" y="5835684"/>
                <a:ext cx="821443" cy="369332"/>
              </a:xfrm>
              <a:prstGeom prst="rect">
                <a:avLst/>
              </a:prstGeom>
              <a:blipFill>
                <a:blip r:embed="rId14"/>
                <a:stretch>
                  <a:fillRect t="-9836" b="-22951"/>
                </a:stretch>
              </a:blipFill>
            </p:spPr>
            <p:txBody>
              <a:bodyPr/>
              <a:lstStyle/>
              <a:p>
                <a:r>
                  <a:rPr lang="ja-JP" altLang="en-US">
                    <a:noFill/>
                  </a:rPr>
                  <a:t> </a:t>
                </a:r>
              </a:p>
            </p:txBody>
          </p:sp>
        </mc:Fallback>
      </mc:AlternateContent>
      <p:sp>
        <p:nvSpPr>
          <p:cNvPr id="59" name="テキスト ボックス 58">
            <a:extLst>
              <a:ext uri="{FF2B5EF4-FFF2-40B4-BE49-F238E27FC236}">
                <a16:creationId xmlns:a16="http://schemas.microsoft.com/office/drawing/2014/main" id="{4077F3F8-4B0B-4C99-84D4-FD062DDF4593}"/>
              </a:ext>
            </a:extLst>
          </p:cNvPr>
          <p:cNvSpPr txBox="1"/>
          <p:nvPr/>
        </p:nvSpPr>
        <p:spPr>
          <a:xfrm>
            <a:off x="1284055" y="4219236"/>
            <a:ext cx="3844266" cy="286232"/>
          </a:xfrm>
          <a:prstGeom prst="rect">
            <a:avLst/>
          </a:prstGeom>
          <a:noFill/>
        </p:spPr>
        <p:txBody>
          <a:bodyPr wrap="square" rtlCol="0">
            <a:spAutoFit/>
          </a:bodyPr>
          <a:lstStyle/>
          <a:p>
            <a:pPr marL="285750" indent="-285750" algn="ctr">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誤差項の相関を仮定</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9FCAC3E-7181-4835-AEF9-580AC49D4565}"/>
                  </a:ext>
                </a:extLst>
              </p:cNvPr>
              <p:cNvSpPr txBox="1"/>
              <p:nvPr/>
            </p:nvSpPr>
            <p:spPr>
              <a:xfrm>
                <a:off x="1077966" y="5937780"/>
                <a:ext cx="1317540" cy="26532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rPr>
                          </m:ctrlPr>
                        </m:sSubSupPr>
                        <m:e>
                          <m:r>
                            <a:rPr kumimoji="1" lang="en-US" altLang="ja-JP" b="1" i="1" smtClean="0">
                              <a:latin typeface="Cambria Math" panose="02040503050406030204" pitchFamily="18" charset="0"/>
                            </a:rPr>
                            <m:t>𝟏</m:t>
                          </m:r>
                          <m:r>
                            <a:rPr kumimoji="1" lang="en-US" altLang="ja-JP" b="1" i="1" smtClean="0">
                              <a:latin typeface="Cambria Math" panose="02040503050406030204" pitchFamily="18" charset="0"/>
                            </a:rPr>
                            <m:t>+</m:t>
                          </m:r>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up>
                          <m:r>
                            <a:rPr kumimoji="1" lang="en-US" altLang="ja-JP" b="1" i="1" smtClean="0">
                              <a:latin typeface="Cambria Math" panose="02040503050406030204" pitchFamily="18" charset="0"/>
                            </a:rPr>
                            <m:t>𝟐</m:t>
                          </m:r>
                        </m:sup>
                      </m:sSubSup>
                      <m:r>
                        <a:rPr kumimoji="1" lang="en-US" altLang="ja-JP" b="1" i="1" smtClean="0">
                          <a:latin typeface="Cambria Math" panose="02040503050406030204" pitchFamily="18" charset="0"/>
                        </a:rPr>
                        <m:t>+</m:t>
                      </m:r>
                      <m:sSubSup>
                        <m:sSubSupPr>
                          <m:ctrlPr>
                            <a:rPr kumimoji="1" lang="en-US" altLang="ja-JP" b="1" i="1" smtClean="0">
                              <a:latin typeface="Cambria Math" panose="02040503050406030204" pitchFamily="18" charset="0"/>
                            </a:rPr>
                          </m:ctrlPr>
                        </m:sSubSup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𝟐</m:t>
                          </m:r>
                        </m:sub>
                        <m:sup>
                          <m:r>
                            <a:rPr kumimoji="1" lang="en-US" altLang="ja-JP" b="1" i="1" smtClean="0">
                              <a:latin typeface="Cambria Math" panose="02040503050406030204" pitchFamily="18" charset="0"/>
                            </a:rPr>
                            <m:t>𝟐</m:t>
                          </m:r>
                        </m:sup>
                      </m:sSubSup>
                    </m:oMath>
                  </m:oMathPara>
                </a14:m>
                <a:endParaRPr kumimoji="1" lang="ja-JP" altLang="en-US" b="1" dirty="0"/>
              </a:p>
            </p:txBody>
          </p:sp>
        </mc:Choice>
        <mc:Fallback xmlns="">
          <p:sp>
            <p:nvSpPr>
              <p:cNvPr id="8" name="テキスト ボックス 7">
                <a:extLst>
                  <a:ext uri="{FF2B5EF4-FFF2-40B4-BE49-F238E27FC236}">
                    <a16:creationId xmlns:a16="http://schemas.microsoft.com/office/drawing/2014/main" id="{89FCAC3E-7181-4835-AEF9-580AC49D4565}"/>
                  </a:ext>
                </a:extLst>
              </p:cNvPr>
              <p:cNvSpPr txBox="1">
                <a:spLocks noRot="1" noChangeAspect="1" noMove="1" noResize="1" noEditPoints="1" noAdjustHandles="1" noChangeArrowheads="1" noChangeShapeType="1" noTextEdit="1"/>
              </p:cNvSpPr>
              <p:nvPr/>
            </p:nvSpPr>
            <p:spPr>
              <a:xfrm>
                <a:off x="1077966" y="5937780"/>
                <a:ext cx="1317540" cy="265329"/>
              </a:xfrm>
              <a:prstGeom prst="rect">
                <a:avLst/>
              </a:prstGeom>
              <a:blipFill>
                <a:blip r:embed="rId15"/>
                <a:stretch>
                  <a:fillRect l="-1852" t="-11364" b="-20455"/>
                </a:stretch>
              </a:blipFill>
            </p:spPr>
            <p:txBody>
              <a:bodyPr/>
              <a:lstStyle/>
              <a:p>
                <a:r>
                  <a:rPr lang="ja-JP" altLang="en-US">
                    <a:noFill/>
                  </a:rPr>
                  <a:t> </a:t>
                </a:r>
              </a:p>
            </p:txBody>
          </p:sp>
        </mc:Fallback>
      </mc:AlternateContent>
      <p:sp>
        <p:nvSpPr>
          <p:cNvPr id="38" name="四角形: 角を丸くする 37">
            <a:extLst>
              <a:ext uri="{FF2B5EF4-FFF2-40B4-BE49-F238E27FC236}">
                <a16:creationId xmlns:a16="http://schemas.microsoft.com/office/drawing/2014/main" id="{548AA81C-125F-4069-A308-F7A3B5D3E625}"/>
              </a:ext>
            </a:extLst>
          </p:cNvPr>
          <p:cNvSpPr/>
          <p:nvPr/>
        </p:nvSpPr>
        <p:spPr>
          <a:xfrm>
            <a:off x="8525692" y="2127543"/>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CEE5E2E5-E5E4-438F-AA7D-B977B91C7748}"/>
                  </a:ext>
                </a:extLst>
              </p:cNvPr>
              <p:cNvSpPr txBox="1"/>
              <p:nvPr/>
            </p:nvSpPr>
            <p:spPr>
              <a:xfrm>
                <a:off x="8697909" y="2233202"/>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9" name="テキスト ボックス 38">
                <a:extLst>
                  <a:ext uri="{FF2B5EF4-FFF2-40B4-BE49-F238E27FC236}">
                    <a16:creationId xmlns:a16="http://schemas.microsoft.com/office/drawing/2014/main" id="{CEE5E2E5-E5E4-438F-AA7D-B977B91C7748}"/>
                  </a:ext>
                </a:extLst>
              </p:cNvPr>
              <p:cNvSpPr txBox="1">
                <a:spLocks noRot="1" noChangeAspect="1" noMove="1" noResize="1" noEditPoints="1" noAdjustHandles="1" noChangeArrowheads="1" noChangeShapeType="1" noTextEdit="1"/>
              </p:cNvSpPr>
              <p:nvPr/>
            </p:nvSpPr>
            <p:spPr>
              <a:xfrm>
                <a:off x="8697909" y="2233202"/>
                <a:ext cx="778162" cy="246221"/>
              </a:xfrm>
              <a:prstGeom prst="rect">
                <a:avLst/>
              </a:prstGeom>
              <a:blipFill>
                <a:blip r:embed="rId16"/>
                <a:stretch>
                  <a:fillRect l="-2362" r="-2362"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3F8945A3-494C-4671-925C-4B43673D7674}"/>
                  </a:ext>
                </a:extLst>
              </p:cNvPr>
              <p:cNvSpPr txBox="1"/>
              <p:nvPr/>
            </p:nvSpPr>
            <p:spPr>
              <a:xfrm>
                <a:off x="8697909" y="2565110"/>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42" name="テキスト ボックス 41">
                <a:extLst>
                  <a:ext uri="{FF2B5EF4-FFF2-40B4-BE49-F238E27FC236}">
                    <a16:creationId xmlns:a16="http://schemas.microsoft.com/office/drawing/2014/main" id="{3F8945A3-494C-4671-925C-4B43673D7674}"/>
                  </a:ext>
                </a:extLst>
              </p:cNvPr>
              <p:cNvSpPr txBox="1">
                <a:spLocks noRot="1" noChangeAspect="1" noMove="1" noResize="1" noEditPoints="1" noAdjustHandles="1" noChangeArrowheads="1" noChangeShapeType="1" noTextEdit="1"/>
              </p:cNvSpPr>
              <p:nvPr/>
            </p:nvSpPr>
            <p:spPr>
              <a:xfrm>
                <a:off x="8697909" y="2565110"/>
                <a:ext cx="778162" cy="246221"/>
              </a:xfrm>
              <a:prstGeom prst="rect">
                <a:avLst/>
              </a:prstGeom>
              <a:blipFill>
                <a:blip r:embed="rId17"/>
                <a:stretch>
                  <a:fillRect l="-2362" r="-2362"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A45FFDEB-6593-4FDA-B34F-EC4BA15BFDCE}"/>
                  </a:ext>
                </a:extLst>
              </p:cNvPr>
              <p:cNvSpPr/>
              <p:nvPr/>
            </p:nvSpPr>
            <p:spPr>
              <a:xfrm>
                <a:off x="9477623" y="2186711"/>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45" name="正方形/長方形 44">
                <a:extLst>
                  <a:ext uri="{FF2B5EF4-FFF2-40B4-BE49-F238E27FC236}">
                    <a16:creationId xmlns:a16="http://schemas.microsoft.com/office/drawing/2014/main" id="{A45FFDEB-6593-4FDA-B34F-EC4BA15BFDCE}"/>
                  </a:ext>
                </a:extLst>
              </p:cNvPr>
              <p:cNvSpPr>
                <a:spLocks noRot="1" noChangeAspect="1" noMove="1" noResize="1" noEditPoints="1" noAdjustHandles="1" noChangeArrowheads="1" noChangeShapeType="1" noTextEdit="1"/>
              </p:cNvSpPr>
              <p:nvPr/>
            </p:nvSpPr>
            <p:spPr>
              <a:xfrm>
                <a:off x="9477623" y="2186711"/>
                <a:ext cx="1153585" cy="338554"/>
              </a:xfrm>
              <a:prstGeom prst="rect">
                <a:avLst/>
              </a:prstGeom>
              <a:blipFill>
                <a:blip r:embed="rId18"/>
                <a:stretch>
                  <a:fillRect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50D3AA4F-DB42-410E-8849-F7A14B760CD9}"/>
                  </a:ext>
                </a:extLst>
              </p:cNvPr>
              <p:cNvSpPr/>
              <p:nvPr/>
            </p:nvSpPr>
            <p:spPr>
              <a:xfrm>
                <a:off x="9477623" y="2543693"/>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46" name="正方形/長方形 45">
                <a:extLst>
                  <a:ext uri="{FF2B5EF4-FFF2-40B4-BE49-F238E27FC236}">
                    <a16:creationId xmlns:a16="http://schemas.microsoft.com/office/drawing/2014/main" id="{50D3AA4F-DB42-410E-8849-F7A14B760CD9}"/>
                  </a:ext>
                </a:extLst>
              </p:cNvPr>
              <p:cNvSpPr>
                <a:spLocks noRot="1" noChangeAspect="1" noMove="1" noResize="1" noEditPoints="1" noAdjustHandles="1" noChangeArrowheads="1" noChangeShapeType="1" noTextEdit="1"/>
              </p:cNvSpPr>
              <p:nvPr/>
            </p:nvSpPr>
            <p:spPr>
              <a:xfrm>
                <a:off x="9477623" y="2543693"/>
                <a:ext cx="1153585" cy="338554"/>
              </a:xfrm>
              <a:prstGeom prst="rect">
                <a:avLst/>
              </a:prstGeom>
              <a:blipFill>
                <a:blip r:embed="rId19"/>
                <a:stretch>
                  <a:fillRect b="-5357"/>
                </a:stretch>
              </a:blipFill>
            </p:spPr>
            <p:txBody>
              <a:bodyPr/>
              <a:lstStyle/>
              <a:p>
                <a:r>
                  <a:rPr lang="ja-JP" altLang="en-US">
                    <a:noFill/>
                  </a:rPr>
                  <a:t> </a:t>
                </a:r>
              </a:p>
            </p:txBody>
          </p:sp>
        </mc:Fallback>
      </mc:AlternateContent>
      <p:sp>
        <p:nvSpPr>
          <p:cNvPr id="47" name="矢印: 右 46">
            <a:extLst>
              <a:ext uri="{FF2B5EF4-FFF2-40B4-BE49-F238E27FC236}">
                <a16:creationId xmlns:a16="http://schemas.microsoft.com/office/drawing/2014/main" id="{DFA67D09-DBEB-47D7-A677-DE6DD2F46BF6}"/>
              </a:ext>
            </a:extLst>
          </p:cNvPr>
          <p:cNvSpPr/>
          <p:nvPr/>
        </p:nvSpPr>
        <p:spPr>
          <a:xfrm>
            <a:off x="5812233" y="4483416"/>
            <a:ext cx="464097" cy="48463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B69E356A-FAAE-456D-94EF-85C368015DDB}"/>
                  </a:ext>
                </a:extLst>
              </p:cNvPr>
              <p:cNvSpPr txBox="1"/>
              <p:nvPr/>
            </p:nvSpPr>
            <p:spPr>
              <a:xfrm>
                <a:off x="6600203" y="4370695"/>
                <a:ext cx="4935454"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eqAr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eqArr>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a:solidFill>
                            <a:schemeClr val="tx1"/>
                          </a:solidFill>
                          <a:latin typeface="Cambria Math" panose="02040503050406030204" pitchFamily="18" charset="0"/>
                          <a:ea typeface="Cambria Math" panose="02040503050406030204" pitchFamily="18" charset="0"/>
                        </a:rPr>
                        <m:t>𝑵</m:t>
                      </m:r>
                      <m:d>
                        <m:dPr>
                          <m:ctrlPr>
                            <a:rPr kumimoji="1" lang="en-US" altLang="ja-JP" b="1" i="1">
                              <a:solidFill>
                                <a:schemeClr val="tx1"/>
                              </a:solidFill>
                              <a:latin typeface="Cambria Math" panose="02040503050406030204" pitchFamily="18" charset="0"/>
                              <a:ea typeface="Cambria Math" panose="02040503050406030204" pitchFamily="18" charset="0"/>
                            </a:rPr>
                          </m:ctrlPr>
                        </m:dPr>
                        <m:e>
                          <m:d>
                            <m:dPr>
                              <m:ctrlPr>
                                <a:rPr kumimoji="1" lang="en-US" altLang="ja-JP" b="1" i="1">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qAr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𝟎</m:t>
                                      </m:r>
                                    </m:sub>
                                  </m:sSub>
                                </m:e>
                              </m:eqArr>
                            </m:e>
                          </m:d>
                          <m:r>
                            <a:rPr kumimoji="1" lang="en-US" altLang="ja-JP" b="1" i="1">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r>
                                      <m:rPr>
                                        <m:brk m:alnAt="7"/>
                                      </m:rPr>
                                      <a:rPr kumimoji="1" lang="en-US" altLang="ja-JP" b="1" i="1">
                                        <a:solidFill>
                                          <a:schemeClr val="tx1"/>
                                        </a:solidFill>
                                        <a:latin typeface="Cambria Math" panose="02040503050406030204" pitchFamily="18" charset="0"/>
                                        <a:ea typeface="Cambria Math" panose="02040503050406030204" pitchFamily="18" charset="0"/>
                                      </a:rPr>
                                      <m:t>𝟏</m:t>
                                    </m:r>
                                    <m:r>
                                      <a:rPr kumimoji="1" lang="en-US" altLang="ja-JP"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ja-JP" altLang="en-US" b="1" i="1" smtClean="0">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𝟏</m:t>
                                        </m:r>
                                      </m:sub>
                                      <m:sup>
                                        <m:r>
                                          <a:rPr kumimoji="1" lang="en-US" altLang="ja-JP" b="1" i="1" smtClean="0">
                                            <a:solidFill>
                                              <a:schemeClr val="tx1"/>
                                            </a:solidFill>
                                            <a:latin typeface="Cambria Math" panose="02040503050406030204" pitchFamily="18" charset="0"/>
                                            <a:ea typeface="Cambria Math" panose="02040503050406030204" pitchFamily="18" charset="0"/>
                                          </a:rPr>
                                          <m:t>𝟐</m:t>
                                        </m:r>
                                      </m:sup>
                                    </m:sSubSup>
                                    <m:r>
                                      <m:rPr>
                                        <m:brk m:alnAt="7"/>
                                      </m:rPr>
                                      <a:rPr kumimoji="1" lang="en-US" altLang="ja-JP" b="1" i="1">
                                        <a:solidFill>
                                          <a:schemeClr val="tx1"/>
                                        </a:solidFill>
                                        <a:latin typeface="Cambria Math" panose="02040503050406030204" pitchFamily="18" charset="0"/>
                                        <a:ea typeface="Cambria Math" panose="02040503050406030204" pitchFamily="18" charset="0"/>
                                      </a:rPr>
                                      <m:t>+</m:t>
                                    </m:r>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𝟐</m:t>
                                        </m:r>
                                      </m:sub>
                                      <m:sup>
                                        <m:r>
                                          <a:rPr kumimoji="1" lang="en-US" altLang="ja-JP" b="1" i="1">
                                            <a:solidFill>
                                              <a:schemeClr val="tx1"/>
                                            </a:solidFill>
                                            <a:latin typeface="Cambria Math" panose="02040503050406030204" pitchFamily="18" charset="0"/>
                                            <a:ea typeface="Cambria Math" panose="02040503050406030204" pitchFamily="18" charset="0"/>
                                          </a:rPr>
                                          <m:t>𝟐</m:t>
                                        </m:r>
                                      </m:sup>
                                    </m:sSubSup>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𝟐</m:t>
                                        </m:r>
                                      </m:sub>
                                    </m:sSub>
                                  </m:e>
                                </m:mr>
                                <m:mr>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
                                    <m:r>
                                      <a:rPr kumimoji="1" lang="en-US" altLang="ja-JP" b="1" i="1" smtClean="0">
                                        <a:solidFill>
                                          <a:schemeClr val="tx1"/>
                                        </a:solidFill>
                                        <a:latin typeface="Cambria Math" panose="02040503050406030204" pitchFamily="18" charset="0"/>
                                        <a:ea typeface="Cambria Math" panose="02040503050406030204" pitchFamily="18" charset="0"/>
                                      </a:rPr>
                                      <m:t>𝟏</m:t>
                                    </m:r>
                                  </m:e>
                                  <m:e>
                                    <m:r>
                                      <a:rPr kumimoji="1" lang="en-US" altLang="ja-JP" b="1" i="1">
                                        <a:solidFill>
                                          <a:schemeClr val="tx1"/>
                                        </a:solidFill>
                                        <a:latin typeface="Cambria Math" panose="02040503050406030204" pitchFamily="18" charset="0"/>
                                        <a:ea typeface="Cambria Math" panose="02040503050406030204" pitchFamily="18" charset="0"/>
                                      </a:rPr>
                                      <m:t>𝟎</m:t>
                                    </m:r>
                                  </m:e>
                                </m:mr>
                                <m:mr>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𝟐</m:t>
                                        </m:r>
                                      </m:sub>
                                    </m:sSub>
                                  </m:e>
                                  <m:e>
                                    <m:r>
                                      <a:rPr kumimoji="1" lang="en-US" altLang="ja-JP" b="1" i="1">
                                        <a:solidFill>
                                          <a:schemeClr val="tx1"/>
                                        </a:solidFill>
                                        <a:latin typeface="Cambria Math" panose="02040503050406030204" pitchFamily="18" charset="0"/>
                                        <a:ea typeface="Cambria Math" panose="02040503050406030204" pitchFamily="18" charset="0"/>
                                      </a:rPr>
                                      <m:t>𝟎</m:t>
                                    </m:r>
                                  </m:e>
                                  <m:e>
                                    <m:r>
                                      <a:rPr kumimoji="1" lang="en-US" altLang="ja-JP" b="1" i="1" smtClean="0">
                                        <a:solidFill>
                                          <a:schemeClr val="tx1"/>
                                        </a:solidFill>
                                        <a:latin typeface="Cambria Math" panose="02040503050406030204" pitchFamily="18" charset="0"/>
                                        <a:ea typeface="Cambria Math" panose="02040503050406030204" pitchFamily="18" charset="0"/>
                                      </a:rPr>
                                      <m:t>𝟏</m:t>
                                    </m:r>
                                  </m:e>
                                </m:mr>
                              </m:m>
                            </m:e>
                          </m:d>
                        </m:e>
                      </m:d>
                    </m:oMath>
                  </m:oMathPara>
                </a14:m>
                <a:endParaRPr kumimoji="1" lang="ja-JP" altLang="en-US" b="1" dirty="0">
                  <a:solidFill>
                    <a:schemeClr val="tx1"/>
                  </a:solidFill>
                  <a:latin typeface="Cambria Math" panose="02040503050406030204" pitchFamily="18" charset="0"/>
                </a:endParaRPr>
              </a:p>
            </p:txBody>
          </p:sp>
        </mc:Choice>
        <mc:Fallback xmlns="">
          <p:sp>
            <p:nvSpPr>
              <p:cNvPr id="48" name="テキスト ボックス 47">
                <a:extLst>
                  <a:ext uri="{FF2B5EF4-FFF2-40B4-BE49-F238E27FC236}">
                    <a16:creationId xmlns:a16="http://schemas.microsoft.com/office/drawing/2014/main" id="{B69E356A-FAAE-456D-94EF-85C368015DDB}"/>
                  </a:ext>
                </a:extLst>
              </p:cNvPr>
              <p:cNvSpPr txBox="1">
                <a:spLocks noRot="1" noChangeAspect="1" noMove="1" noResize="1" noEditPoints="1" noAdjustHandles="1" noChangeArrowheads="1" noChangeShapeType="1" noTextEdit="1"/>
              </p:cNvSpPr>
              <p:nvPr/>
            </p:nvSpPr>
            <p:spPr>
              <a:xfrm>
                <a:off x="6600203" y="4370695"/>
                <a:ext cx="4935454" cy="1034642"/>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6E4AD97-EF95-4C3C-AB99-11A9CD79A769}"/>
                  </a:ext>
                </a:extLst>
              </p:cNvPr>
              <p:cNvSpPr txBox="1"/>
              <p:nvPr/>
            </p:nvSpPr>
            <p:spPr>
              <a:xfrm>
                <a:off x="6600204" y="3940290"/>
                <a:ext cx="4935454"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潜在変数 </a:t>
                </a:r>
                <a14:m>
                  <m:oMath xmlns:m="http://schemas.openxmlformats.org/officeDocument/2006/math">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smtClean="0">
                            <a:latin typeface="Cambria Math" panose="02040503050406030204" pitchFamily="18" charset="0"/>
                            <a:ea typeface="Cambria Math" panose="02040503050406030204" pitchFamily="18" charset="0"/>
                          </a:rPr>
                          <m:t>𝟏</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smtClean="0">
                            <a:latin typeface="Cambria Math" panose="02040503050406030204" pitchFamily="18" charset="0"/>
                            <a:ea typeface="Cambria Math" panose="02040503050406030204" pitchFamily="18" charset="0"/>
                          </a:rPr>
                          <m:t>𝟎</m:t>
                        </m:r>
                      </m:sub>
                      <m:sup>
                        <m:r>
                          <a:rPr kumimoji="1" lang="en-US" altLang="ja-JP" sz="1400" b="1" i="1">
                            <a:latin typeface="Cambria Math" panose="02040503050406030204" pitchFamily="18" charset="0"/>
                            <a:ea typeface="Cambria Math" panose="02040503050406030204" pitchFamily="18" charset="0"/>
                          </a:rPr>
                          <m:t>∗</m:t>
                        </m:r>
                      </m:sup>
                    </m:sSubSup>
                  </m:oMath>
                </a14:m>
                <a:r>
                  <a:rPr kumimoji="1" lang="ja-JP" altLang="en-US" sz="1400" b="1" dirty="0">
                    <a:latin typeface="Meiryo UI" panose="020B0604030504040204" pitchFamily="50" charset="-128"/>
                    <a:ea typeface="Meiryo UI" panose="020B0604030504040204" pitchFamily="50" charset="-128"/>
                  </a:rPr>
                  <a:t> は以下の</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変量正規分布に従う</a:t>
                </a:r>
              </a:p>
            </p:txBody>
          </p:sp>
        </mc:Choice>
        <mc:Fallback xmlns="">
          <p:sp>
            <p:nvSpPr>
              <p:cNvPr id="2" name="テキスト ボックス 1">
                <a:extLst>
                  <a:ext uri="{FF2B5EF4-FFF2-40B4-BE49-F238E27FC236}">
                    <a16:creationId xmlns:a16="http://schemas.microsoft.com/office/drawing/2014/main" id="{C6E4AD97-EF95-4C3C-AB99-11A9CD79A769}"/>
                  </a:ext>
                </a:extLst>
              </p:cNvPr>
              <p:cNvSpPr txBox="1">
                <a:spLocks noRot="1" noChangeAspect="1" noMove="1" noResize="1" noEditPoints="1" noAdjustHandles="1" noChangeArrowheads="1" noChangeShapeType="1" noTextEdit="1"/>
              </p:cNvSpPr>
              <p:nvPr/>
            </p:nvSpPr>
            <p:spPr>
              <a:xfrm>
                <a:off x="6600204" y="3940290"/>
                <a:ext cx="4935454" cy="286232"/>
              </a:xfrm>
              <a:prstGeom prst="rect">
                <a:avLst/>
              </a:prstGeom>
              <a:blipFill>
                <a:blip r:embed="rId21"/>
                <a:stretch>
                  <a:fillRect t="-10638" b="-21277"/>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C17C5DDC-42BC-43A2-9B2F-BB73E0D8D964}"/>
              </a:ext>
            </a:extLst>
          </p:cNvPr>
          <p:cNvSpPr txBox="1"/>
          <p:nvPr/>
        </p:nvSpPr>
        <p:spPr>
          <a:xfrm>
            <a:off x="6273715" y="5617026"/>
            <a:ext cx="5467516"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潜在変数を交通行動モデルにも導入することにより、</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居住地選択モデルと同様に</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値の交通行動を扱う </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項プロビットモデル</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179FD532-ACF8-4D50-B42E-9E61CE414F0D}"/>
              </a:ext>
            </a:extLst>
          </p:cNvPr>
          <p:cNvSpPr/>
          <p:nvPr/>
        </p:nvSpPr>
        <p:spPr>
          <a:xfrm>
            <a:off x="8515450" y="3052534"/>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BC5B8DCB-07E6-472E-A26C-0C8959FA8E1D}"/>
                  </a:ext>
                </a:extLst>
              </p:cNvPr>
              <p:cNvSpPr txBox="1"/>
              <p:nvPr/>
            </p:nvSpPr>
            <p:spPr>
              <a:xfrm>
                <a:off x="8687667" y="3158193"/>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57" name="テキスト ボックス 56">
                <a:extLst>
                  <a:ext uri="{FF2B5EF4-FFF2-40B4-BE49-F238E27FC236}">
                    <a16:creationId xmlns:a16="http://schemas.microsoft.com/office/drawing/2014/main" id="{BC5B8DCB-07E6-472E-A26C-0C8959FA8E1D}"/>
                  </a:ext>
                </a:extLst>
              </p:cNvPr>
              <p:cNvSpPr txBox="1">
                <a:spLocks noRot="1" noChangeAspect="1" noMove="1" noResize="1" noEditPoints="1" noAdjustHandles="1" noChangeArrowheads="1" noChangeShapeType="1" noTextEdit="1"/>
              </p:cNvSpPr>
              <p:nvPr/>
            </p:nvSpPr>
            <p:spPr>
              <a:xfrm>
                <a:off x="8687667" y="3158193"/>
                <a:ext cx="778162" cy="246221"/>
              </a:xfrm>
              <a:prstGeom prst="rect">
                <a:avLst/>
              </a:prstGeom>
              <a:blipFill>
                <a:blip r:embed="rId22"/>
                <a:stretch>
                  <a:fillRect l="-1563" r="-2344" b="-2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3DAFA515-2C5C-49FA-9D8D-7875A0984CF8}"/>
                  </a:ext>
                </a:extLst>
              </p:cNvPr>
              <p:cNvSpPr txBox="1"/>
              <p:nvPr/>
            </p:nvSpPr>
            <p:spPr>
              <a:xfrm>
                <a:off x="8687667" y="3490101"/>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58" name="テキスト ボックス 57">
                <a:extLst>
                  <a:ext uri="{FF2B5EF4-FFF2-40B4-BE49-F238E27FC236}">
                    <a16:creationId xmlns:a16="http://schemas.microsoft.com/office/drawing/2014/main" id="{3DAFA515-2C5C-49FA-9D8D-7875A0984CF8}"/>
                  </a:ext>
                </a:extLst>
              </p:cNvPr>
              <p:cNvSpPr txBox="1">
                <a:spLocks noRot="1" noChangeAspect="1" noMove="1" noResize="1" noEditPoints="1" noAdjustHandles="1" noChangeArrowheads="1" noChangeShapeType="1" noTextEdit="1"/>
              </p:cNvSpPr>
              <p:nvPr/>
            </p:nvSpPr>
            <p:spPr>
              <a:xfrm>
                <a:off x="8687667" y="3490101"/>
                <a:ext cx="778162" cy="246221"/>
              </a:xfrm>
              <a:prstGeom prst="rect">
                <a:avLst/>
              </a:prstGeom>
              <a:blipFill>
                <a:blip r:embed="rId23"/>
                <a:stretch>
                  <a:fillRect l="-1563" r="-2344"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40CEA91E-391D-4A91-998B-A056010FB6AD}"/>
                  </a:ext>
                </a:extLst>
              </p:cNvPr>
              <p:cNvSpPr/>
              <p:nvPr/>
            </p:nvSpPr>
            <p:spPr>
              <a:xfrm>
                <a:off x="9467381" y="3111702"/>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60" name="正方形/長方形 59">
                <a:extLst>
                  <a:ext uri="{FF2B5EF4-FFF2-40B4-BE49-F238E27FC236}">
                    <a16:creationId xmlns:a16="http://schemas.microsoft.com/office/drawing/2014/main" id="{40CEA91E-391D-4A91-998B-A056010FB6AD}"/>
                  </a:ext>
                </a:extLst>
              </p:cNvPr>
              <p:cNvSpPr>
                <a:spLocks noRot="1" noChangeAspect="1" noMove="1" noResize="1" noEditPoints="1" noAdjustHandles="1" noChangeArrowheads="1" noChangeShapeType="1" noTextEdit="1"/>
              </p:cNvSpPr>
              <p:nvPr/>
            </p:nvSpPr>
            <p:spPr>
              <a:xfrm>
                <a:off x="9467381" y="3111702"/>
                <a:ext cx="1153585" cy="338554"/>
              </a:xfrm>
              <a:prstGeom prst="rect">
                <a:avLst/>
              </a:prstGeom>
              <a:blipFill>
                <a:blip r:embed="rId24"/>
                <a:stretch>
                  <a:fillRect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C769DF04-787D-415A-B54B-F8FA4CB33034}"/>
                  </a:ext>
                </a:extLst>
              </p:cNvPr>
              <p:cNvSpPr/>
              <p:nvPr/>
            </p:nvSpPr>
            <p:spPr>
              <a:xfrm>
                <a:off x="9467381" y="3468684"/>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61" name="正方形/長方形 60">
                <a:extLst>
                  <a:ext uri="{FF2B5EF4-FFF2-40B4-BE49-F238E27FC236}">
                    <a16:creationId xmlns:a16="http://schemas.microsoft.com/office/drawing/2014/main" id="{C769DF04-787D-415A-B54B-F8FA4CB33034}"/>
                  </a:ext>
                </a:extLst>
              </p:cNvPr>
              <p:cNvSpPr>
                <a:spLocks noRot="1" noChangeAspect="1" noMove="1" noResize="1" noEditPoints="1" noAdjustHandles="1" noChangeArrowheads="1" noChangeShapeType="1" noTextEdit="1"/>
              </p:cNvSpPr>
              <p:nvPr/>
            </p:nvSpPr>
            <p:spPr>
              <a:xfrm>
                <a:off x="9467381" y="3468684"/>
                <a:ext cx="1153585" cy="338554"/>
              </a:xfrm>
              <a:prstGeom prst="rect">
                <a:avLst/>
              </a:prstGeom>
              <a:blipFill>
                <a:blip r:embed="rId25"/>
                <a:stretch>
                  <a:fillRect b="-53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7782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0A292A84-EAE7-4DFE-B2E1-CDF72F837D3B}"/>
              </a:ext>
            </a:extLst>
          </p:cNvPr>
          <p:cNvSpPr/>
          <p:nvPr/>
        </p:nvSpPr>
        <p:spPr>
          <a:xfrm>
            <a:off x="4724026" y="5148894"/>
            <a:ext cx="2738538" cy="941364"/>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3" name="四角形: 角を丸くする 52">
            <a:extLst>
              <a:ext uri="{FF2B5EF4-FFF2-40B4-BE49-F238E27FC236}">
                <a16:creationId xmlns:a16="http://schemas.microsoft.com/office/drawing/2014/main" id="{92C8ACE5-7D51-43C7-996D-A8BC750759BB}"/>
              </a:ext>
            </a:extLst>
          </p:cNvPr>
          <p:cNvSpPr/>
          <p:nvPr/>
        </p:nvSpPr>
        <p:spPr>
          <a:xfrm>
            <a:off x="1355769" y="2168554"/>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5507710" y="3212775"/>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5502683" y="2273540"/>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1378080" y="2618363"/>
            <a:ext cx="2105516" cy="79772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25</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1385131" y="2206744"/>
                <a:ext cx="21055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1385131" y="2206744"/>
                <a:ext cx="2105516" cy="276999"/>
              </a:xfrm>
              <a:prstGeom prst="rect">
                <a:avLst/>
              </a:prstGeom>
              <a:blipFill>
                <a:blip r:embed="rId3"/>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5502683" y="2338652"/>
                <a:ext cx="20009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5502683" y="2338652"/>
                <a:ext cx="2000932" cy="276999"/>
              </a:xfrm>
              <a:prstGeom prst="rect">
                <a:avLst/>
              </a:prstGeom>
              <a:blipFill>
                <a:blip r:embed="rId4"/>
                <a:stretch>
                  <a:fillRect t="-2222" b="-37778"/>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5554684" y="3297619"/>
                <a:ext cx="19173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𝟎</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𝟎</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5554684" y="3297619"/>
                <a:ext cx="1917334" cy="276999"/>
              </a:xfrm>
              <a:prstGeom prst="rect">
                <a:avLst/>
              </a:prstGeom>
              <a:blipFill>
                <a:blip r:embed="rId5"/>
                <a:stretch>
                  <a:fillRect l="-635" b="-3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1550297" y="2724022"/>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1550297" y="2724022"/>
                <a:ext cx="688394" cy="246221"/>
              </a:xfrm>
              <a:prstGeom prst="rect">
                <a:avLst/>
              </a:prstGeom>
              <a:blipFill>
                <a:blip r:embed="rId6"/>
                <a:stretch>
                  <a:fillRect l="-1770" r="-265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374F1B2-707C-4842-A8FF-3ED63B82EEC8}"/>
                  </a:ext>
                </a:extLst>
              </p:cNvPr>
              <p:cNvSpPr txBox="1"/>
              <p:nvPr/>
            </p:nvSpPr>
            <p:spPr>
              <a:xfrm>
                <a:off x="1550297" y="3055930"/>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31" name="テキスト ボックス 30">
                <a:extLst>
                  <a:ext uri="{FF2B5EF4-FFF2-40B4-BE49-F238E27FC236}">
                    <a16:creationId xmlns:a16="http://schemas.microsoft.com/office/drawing/2014/main" id="{0374F1B2-707C-4842-A8FF-3ED63B82EEC8}"/>
                  </a:ext>
                </a:extLst>
              </p:cNvPr>
              <p:cNvSpPr txBox="1">
                <a:spLocks noRot="1" noChangeAspect="1" noMove="1" noResize="1" noEditPoints="1" noAdjustHandles="1" noChangeArrowheads="1" noChangeShapeType="1" noTextEdit="1"/>
              </p:cNvSpPr>
              <p:nvPr/>
            </p:nvSpPr>
            <p:spPr>
              <a:xfrm>
                <a:off x="1550297" y="3055930"/>
                <a:ext cx="688394" cy="246221"/>
              </a:xfrm>
              <a:prstGeom prst="rect">
                <a:avLst/>
              </a:prstGeom>
              <a:blipFill>
                <a:blip r:embed="rId7"/>
                <a:stretch>
                  <a:fillRect l="-1770" r="-2655"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2330011" y="2677531"/>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2330011" y="2677531"/>
                <a:ext cx="1062214" cy="338554"/>
              </a:xfrm>
              <a:prstGeom prst="rect">
                <a:avLst/>
              </a:prstGeom>
              <a:blipFill>
                <a:blip r:embed="rId8"/>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648BE68-1DEB-4900-93DC-6A8B727DD0CC}"/>
                  </a:ext>
                </a:extLst>
              </p:cNvPr>
              <p:cNvSpPr/>
              <p:nvPr/>
            </p:nvSpPr>
            <p:spPr>
              <a:xfrm>
                <a:off x="2330011" y="3034513"/>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4" name="正方形/長方形 33">
                <a:extLst>
                  <a:ext uri="{FF2B5EF4-FFF2-40B4-BE49-F238E27FC236}">
                    <a16:creationId xmlns:a16="http://schemas.microsoft.com/office/drawing/2014/main" id="{A648BE68-1DEB-4900-93DC-6A8B727DD0CC}"/>
                  </a:ext>
                </a:extLst>
              </p:cNvPr>
              <p:cNvSpPr>
                <a:spLocks noRot="1" noChangeAspect="1" noMove="1" noResize="1" noEditPoints="1" noAdjustHandles="1" noChangeArrowheads="1" noChangeShapeType="1" noTextEdit="1"/>
              </p:cNvSpPr>
              <p:nvPr/>
            </p:nvSpPr>
            <p:spPr>
              <a:xfrm>
                <a:off x="2330011" y="3034513"/>
                <a:ext cx="1062214" cy="338554"/>
              </a:xfrm>
              <a:prstGeom prst="rect">
                <a:avLst/>
              </a:prstGeom>
              <a:blipFill>
                <a:blip r:embed="rId9"/>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2021468" y="3535696"/>
                <a:ext cx="1415154"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2021468" y="3535696"/>
                <a:ext cx="1415154" cy="261610"/>
              </a:xfrm>
              <a:prstGeom prst="rect">
                <a:avLst/>
              </a:prstGeom>
              <a:blipFill>
                <a:blip r:embed="rId10"/>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1867419" y="3535696"/>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1867419" y="3535696"/>
                <a:ext cx="308098" cy="261610"/>
              </a:xfrm>
              <a:prstGeom prst="rect">
                <a:avLst/>
              </a:prstGeom>
              <a:blipFill>
                <a:blip r:embed="rId11"/>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２値の交通行動を扱うサンプルセレクションモデル</a:t>
            </a:r>
          </a:p>
        </p:txBody>
      </p:sp>
      <p:sp>
        <p:nvSpPr>
          <p:cNvPr id="19" name="テキスト ボックス 18">
            <a:extLst>
              <a:ext uri="{FF2B5EF4-FFF2-40B4-BE49-F238E27FC236}">
                <a16:creationId xmlns:a16="http://schemas.microsoft.com/office/drawing/2014/main" id="{472C66E9-95CF-4938-93E1-3AC2819CF6BC}"/>
              </a:ext>
            </a:extLst>
          </p:cNvPr>
          <p:cNvSpPr txBox="1"/>
          <p:nvPr/>
        </p:nvSpPr>
        <p:spPr>
          <a:xfrm>
            <a:off x="1223400" y="1854622"/>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居住地選択モデル</a:t>
            </a:r>
          </a:p>
        </p:txBody>
      </p:sp>
      <p:sp>
        <p:nvSpPr>
          <p:cNvPr id="36" name="テキスト ボックス 35">
            <a:extLst>
              <a:ext uri="{FF2B5EF4-FFF2-40B4-BE49-F238E27FC236}">
                <a16:creationId xmlns:a16="http://schemas.microsoft.com/office/drawing/2014/main" id="{BA7BEB9B-1D06-4278-AFF5-CBDD35FD5397}"/>
              </a:ext>
            </a:extLst>
          </p:cNvPr>
          <p:cNvSpPr txBox="1"/>
          <p:nvPr/>
        </p:nvSpPr>
        <p:spPr>
          <a:xfrm>
            <a:off x="5348425" y="1883271"/>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交通行動モデル</a:t>
            </a:r>
          </a:p>
        </p:txBody>
      </p:sp>
      <p:cxnSp>
        <p:nvCxnSpPr>
          <p:cNvPr id="24" name="直線矢印コネクタ 23">
            <a:extLst>
              <a:ext uri="{FF2B5EF4-FFF2-40B4-BE49-F238E27FC236}">
                <a16:creationId xmlns:a16="http://schemas.microsoft.com/office/drawing/2014/main" id="{C7218908-238B-4C61-9083-FE8F9700D511}"/>
              </a:ext>
            </a:extLst>
          </p:cNvPr>
          <p:cNvCxnSpPr>
            <a:cxnSpLocks/>
          </p:cNvCxnSpPr>
          <p:nvPr/>
        </p:nvCxnSpPr>
        <p:spPr>
          <a:xfrm flipV="1">
            <a:off x="3502704" y="2550794"/>
            <a:ext cx="852750" cy="50133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p:cNvCxnSpPr>
          <p:nvPr/>
        </p:nvCxnSpPr>
        <p:spPr>
          <a:xfrm>
            <a:off x="3500398" y="3052129"/>
            <a:ext cx="904381" cy="40969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3638843" y="2187596"/>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𝟏</m:t>
                      </m:r>
                    </m:oMath>
                  </m:oMathPara>
                </a14:m>
                <a:endParaRPr kumimoji="1" lang="ja-JP" altLang="en-US" sz="16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3638843" y="2187596"/>
                <a:ext cx="688394" cy="246221"/>
              </a:xfrm>
              <a:prstGeom prst="rect">
                <a:avLst/>
              </a:prstGeom>
              <a:blipFill>
                <a:blip r:embed="rId12"/>
                <a:stretch>
                  <a:fillRect l="-2655" r="-177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3636212" y="3544831"/>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𝟎</m:t>
                      </m:r>
                    </m:oMath>
                  </m:oMathPara>
                </a14:m>
                <a:endParaRPr kumimoji="1" lang="ja-JP" altLang="en-US" sz="16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3636212" y="3544831"/>
                <a:ext cx="688394" cy="246221"/>
              </a:xfrm>
              <a:prstGeom prst="rect">
                <a:avLst/>
              </a:prstGeom>
              <a:blipFill>
                <a:blip r:embed="rId13"/>
                <a:stretch>
                  <a:fillRect l="-1770" r="-2655" b="-20000"/>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4341681" y="2194878"/>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4335858" y="3542419"/>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p:sp>
        <p:nvSpPr>
          <p:cNvPr id="68" name="四角形: 角を丸くする 67">
            <a:extLst>
              <a:ext uri="{FF2B5EF4-FFF2-40B4-BE49-F238E27FC236}">
                <a16:creationId xmlns:a16="http://schemas.microsoft.com/office/drawing/2014/main" id="{D0FBE51C-4FF9-41A9-B890-D418FB89AD5C}"/>
              </a:ext>
            </a:extLst>
          </p:cNvPr>
          <p:cNvSpPr/>
          <p:nvPr/>
        </p:nvSpPr>
        <p:spPr>
          <a:xfrm>
            <a:off x="7656118" y="2108769"/>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6DB8CFB1-CB7A-48BC-B772-164DFABFA340}"/>
                  </a:ext>
                </a:extLst>
              </p:cNvPr>
              <p:cNvSpPr txBox="1"/>
              <p:nvPr/>
            </p:nvSpPr>
            <p:spPr>
              <a:xfrm>
                <a:off x="7828335" y="2214428"/>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69" name="テキスト ボックス 68">
                <a:extLst>
                  <a:ext uri="{FF2B5EF4-FFF2-40B4-BE49-F238E27FC236}">
                    <a16:creationId xmlns:a16="http://schemas.microsoft.com/office/drawing/2014/main" id="{6DB8CFB1-CB7A-48BC-B772-164DFABFA340}"/>
                  </a:ext>
                </a:extLst>
              </p:cNvPr>
              <p:cNvSpPr txBox="1">
                <a:spLocks noRot="1" noChangeAspect="1" noMove="1" noResize="1" noEditPoints="1" noAdjustHandles="1" noChangeArrowheads="1" noChangeShapeType="1" noTextEdit="1"/>
              </p:cNvSpPr>
              <p:nvPr/>
            </p:nvSpPr>
            <p:spPr>
              <a:xfrm>
                <a:off x="7828335" y="2214428"/>
                <a:ext cx="778162" cy="246221"/>
              </a:xfrm>
              <a:prstGeom prst="rect">
                <a:avLst/>
              </a:prstGeom>
              <a:blipFill>
                <a:blip r:embed="rId14"/>
                <a:stretch>
                  <a:fillRect l="-1563" r="-2344"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9BE8E69E-0A0D-4C4B-8628-CDCC46185308}"/>
                  </a:ext>
                </a:extLst>
              </p:cNvPr>
              <p:cNvSpPr txBox="1"/>
              <p:nvPr/>
            </p:nvSpPr>
            <p:spPr>
              <a:xfrm>
                <a:off x="7828335" y="2546336"/>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70" name="テキスト ボックス 69">
                <a:extLst>
                  <a:ext uri="{FF2B5EF4-FFF2-40B4-BE49-F238E27FC236}">
                    <a16:creationId xmlns:a16="http://schemas.microsoft.com/office/drawing/2014/main" id="{9BE8E69E-0A0D-4C4B-8628-CDCC46185308}"/>
                  </a:ext>
                </a:extLst>
              </p:cNvPr>
              <p:cNvSpPr txBox="1">
                <a:spLocks noRot="1" noChangeAspect="1" noMove="1" noResize="1" noEditPoints="1" noAdjustHandles="1" noChangeArrowheads="1" noChangeShapeType="1" noTextEdit="1"/>
              </p:cNvSpPr>
              <p:nvPr/>
            </p:nvSpPr>
            <p:spPr>
              <a:xfrm>
                <a:off x="7828335" y="2546336"/>
                <a:ext cx="778162" cy="246221"/>
              </a:xfrm>
              <a:prstGeom prst="rect">
                <a:avLst/>
              </a:prstGeom>
              <a:blipFill>
                <a:blip r:embed="rId15"/>
                <a:stretch>
                  <a:fillRect l="-1563" r="-2344"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DB8B6875-FB14-450A-A95E-82B485958322}"/>
                  </a:ext>
                </a:extLst>
              </p:cNvPr>
              <p:cNvSpPr/>
              <p:nvPr/>
            </p:nvSpPr>
            <p:spPr>
              <a:xfrm>
                <a:off x="8608049" y="2167937"/>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1" name="正方形/長方形 70">
                <a:extLst>
                  <a:ext uri="{FF2B5EF4-FFF2-40B4-BE49-F238E27FC236}">
                    <a16:creationId xmlns:a16="http://schemas.microsoft.com/office/drawing/2014/main" id="{DB8B6875-FB14-450A-A95E-82B485958322}"/>
                  </a:ext>
                </a:extLst>
              </p:cNvPr>
              <p:cNvSpPr>
                <a:spLocks noRot="1" noChangeAspect="1" noMove="1" noResize="1" noEditPoints="1" noAdjustHandles="1" noChangeArrowheads="1" noChangeShapeType="1" noTextEdit="1"/>
              </p:cNvSpPr>
              <p:nvPr/>
            </p:nvSpPr>
            <p:spPr>
              <a:xfrm>
                <a:off x="8608049" y="2167937"/>
                <a:ext cx="1153585" cy="338554"/>
              </a:xfrm>
              <a:prstGeom prst="rect">
                <a:avLst/>
              </a:prstGeom>
              <a:blipFill>
                <a:blip r:embed="rId16"/>
                <a:stretch>
                  <a:fillRect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a:extLst>
                  <a:ext uri="{FF2B5EF4-FFF2-40B4-BE49-F238E27FC236}">
                    <a16:creationId xmlns:a16="http://schemas.microsoft.com/office/drawing/2014/main" id="{E815785A-8030-4B7B-AD33-383068AA0B86}"/>
                  </a:ext>
                </a:extLst>
              </p:cNvPr>
              <p:cNvSpPr/>
              <p:nvPr/>
            </p:nvSpPr>
            <p:spPr>
              <a:xfrm>
                <a:off x="8608049" y="2524919"/>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2" name="正方形/長方形 71">
                <a:extLst>
                  <a:ext uri="{FF2B5EF4-FFF2-40B4-BE49-F238E27FC236}">
                    <a16:creationId xmlns:a16="http://schemas.microsoft.com/office/drawing/2014/main" id="{E815785A-8030-4B7B-AD33-383068AA0B86}"/>
                  </a:ext>
                </a:extLst>
              </p:cNvPr>
              <p:cNvSpPr>
                <a:spLocks noRot="1" noChangeAspect="1" noMove="1" noResize="1" noEditPoints="1" noAdjustHandles="1" noChangeArrowheads="1" noChangeShapeType="1" noTextEdit="1"/>
              </p:cNvSpPr>
              <p:nvPr/>
            </p:nvSpPr>
            <p:spPr>
              <a:xfrm>
                <a:off x="8608049" y="2524919"/>
                <a:ext cx="1153585" cy="338554"/>
              </a:xfrm>
              <a:prstGeom prst="rect">
                <a:avLst/>
              </a:prstGeom>
              <a:blipFill>
                <a:blip r:embed="rId17"/>
                <a:stretch>
                  <a:fillRect b="-5357"/>
                </a:stretch>
              </a:blipFill>
            </p:spPr>
            <p:txBody>
              <a:bodyPr/>
              <a:lstStyle/>
              <a:p>
                <a:r>
                  <a:rPr lang="ja-JP" altLang="en-US">
                    <a:noFill/>
                  </a:rPr>
                  <a:t> </a:t>
                </a:r>
              </a:p>
            </p:txBody>
          </p:sp>
        </mc:Fallback>
      </mc:AlternateContent>
      <p:sp>
        <p:nvSpPr>
          <p:cNvPr id="73" name="四角形: 角を丸くする 72">
            <a:extLst>
              <a:ext uri="{FF2B5EF4-FFF2-40B4-BE49-F238E27FC236}">
                <a16:creationId xmlns:a16="http://schemas.microsoft.com/office/drawing/2014/main" id="{59EC8DF5-9450-420D-9906-D493862BCB42}"/>
              </a:ext>
            </a:extLst>
          </p:cNvPr>
          <p:cNvSpPr/>
          <p:nvPr/>
        </p:nvSpPr>
        <p:spPr>
          <a:xfrm>
            <a:off x="7645876" y="3033760"/>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335227F-1815-4F3D-BB41-9E62CF646D34}"/>
                  </a:ext>
                </a:extLst>
              </p:cNvPr>
              <p:cNvSpPr txBox="1"/>
              <p:nvPr/>
            </p:nvSpPr>
            <p:spPr>
              <a:xfrm>
                <a:off x="7818093" y="3139419"/>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74" name="テキスト ボックス 73">
                <a:extLst>
                  <a:ext uri="{FF2B5EF4-FFF2-40B4-BE49-F238E27FC236}">
                    <a16:creationId xmlns:a16="http://schemas.microsoft.com/office/drawing/2014/main" id="{9335227F-1815-4F3D-BB41-9E62CF646D34}"/>
                  </a:ext>
                </a:extLst>
              </p:cNvPr>
              <p:cNvSpPr txBox="1">
                <a:spLocks noRot="1" noChangeAspect="1" noMove="1" noResize="1" noEditPoints="1" noAdjustHandles="1" noChangeArrowheads="1" noChangeShapeType="1" noTextEdit="1"/>
              </p:cNvSpPr>
              <p:nvPr/>
            </p:nvSpPr>
            <p:spPr>
              <a:xfrm>
                <a:off x="7818093" y="3139419"/>
                <a:ext cx="778162" cy="246221"/>
              </a:xfrm>
              <a:prstGeom prst="rect">
                <a:avLst/>
              </a:prstGeom>
              <a:blipFill>
                <a:blip r:embed="rId18"/>
                <a:stretch>
                  <a:fillRect l="-1563" r="-2344"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ECE3160A-51EA-4100-AF13-B0EF2305007C}"/>
                  </a:ext>
                </a:extLst>
              </p:cNvPr>
              <p:cNvSpPr txBox="1"/>
              <p:nvPr/>
            </p:nvSpPr>
            <p:spPr>
              <a:xfrm>
                <a:off x="7818093" y="3471327"/>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75" name="テキスト ボックス 74">
                <a:extLst>
                  <a:ext uri="{FF2B5EF4-FFF2-40B4-BE49-F238E27FC236}">
                    <a16:creationId xmlns:a16="http://schemas.microsoft.com/office/drawing/2014/main" id="{ECE3160A-51EA-4100-AF13-B0EF2305007C}"/>
                  </a:ext>
                </a:extLst>
              </p:cNvPr>
              <p:cNvSpPr txBox="1">
                <a:spLocks noRot="1" noChangeAspect="1" noMove="1" noResize="1" noEditPoints="1" noAdjustHandles="1" noChangeArrowheads="1" noChangeShapeType="1" noTextEdit="1"/>
              </p:cNvSpPr>
              <p:nvPr/>
            </p:nvSpPr>
            <p:spPr>
              <a:xfrm>
                <a:off x="7818093" y="3471327"/>
                <a:ext cx="778162" cy="246221"/>
              </a:xfrm>
              <a:prstGeom prst="rect">
                <a:avLst/>
              </a:prstGeom>
              <a:blipFill>
                <a:blip r:embed="rId19"/>
                <a:stretch>
                  <a:fillRect l="-1563" r="-2344"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正方形/長方形 75">
                <a:extLst>
                  <a:ext uri="{FF2B5EF4-FFF2-40B4-BE49-F238E27FC236}">
                    <a16:creationId xmlns:a16="http://schemas.microsoft.com/office/drawing/2014/main" id="{C0B30368-3809-425D-ABD1-4396CD9EBA22}"/>
                  </a:ext>
                </a:extLst>
              </p:cNvPr>
              <p:cNvSpPr/>
              <p:nvPr/>
            </p:nvSpPr>
            <p:spPr>
              <a:xfrm>
                <a:off x="8597807" y="3092928"/>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6" name="正方形/長方形 75">
                <a:extLst>
                  <a:ext uri="{FF2B5EF4-FFF2-40B4-BE49-F238E27FC236}">
                    <a16:creationId xmlns:a16="http://schemas.microsoft.com/office/drawing/2014/main" id="{C0B30368-3809-425D-ABD1-4396CD9EBA22}"/>
                  </a:ext>
                </a:extLst>
              </p:cNvPr>
              <p:cNvSpPr>
                <a:spLocks noRot="1" noChangeAspect="1" noMove="1" noResize="1" noEditPoints="1" noAdjustHandles="1" noChangeArrowheads="1" noChangeShapeType="1" noTextEdit="1"/>
              </p:cNvSpPr>
              <p:nvPr/>
            </p:nvSpPr>
            <p:spPr>
              <a:xfrm>
                <a:off x="8597807" y="3092928"/>
                <a:ext cx="1153585" cy="338554"/>
              </a:xfrm>
              <a:prstGeom prst="rect">
                <a:avLst/>
              </a:prstGeom>
              <a:blipFill>
                <a:blip r:embed="rId20"/>
                <a:stretch>
                  <a:fillRect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87097057-0E61-45BA-8690-D7144C9D9012}"/>
                  </a:ext>
                </a:extLst>
              </p:cNvPr>
              <p:cNvSpPr/>
              <p:nvPr/>
            </p:nvSpPr>
            <p:spPr>
              <a:xfrm>
                <a:off x="8597807" y="3449910"/>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7" name="正方形/長方形 76">
                <a:extLst>
                  <a:ext uri="{FF2B5EF4-FFF2-40B4-BE49-F238E27FC236}">
                    <a16:creationId xmlns:a16="http://schemas.microsoft.com/office/drawing/2014/main" id="{87097057-0E61-45BA-8690-D7144C9D9012}"/>
                  </a:ext>
                </a:extLst>
              </p:cNvPr>
              <p:cNvSpPr>
                <a:spLocks noRot="1" noChangeAspect="1" noMove="1" noResize="1" noEditPoints="1" noAdjustHandles="1" noChangeArrowheads="1" noChangeShapeType="1" noTextEdit="1"/>
              </p:cNvSpPr>
              <p:nvPr/>
            </p:nvSpPr>
            <p:spPr>
              <a:xfrm>
                <a:off x="8597807" y="3449910"/>
                <a:ext cx="1153585" cy="338554"/>
              </a:xfrm>
              <a:prstGeom prst="rect">
                <a:avLst/>
              </a:prstGeom>
              <a:blipFill>
                <a:blip r:embed="rId21"/>
                <a:stretch>
                  <a:fillRect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4419AB6-DE70-4302-B7BE-0358DFF7E02F}"/>
                  </a:ext>
                </a:extLst>
              </p:cNvPr>
              <p:cNvSpPr txBox="1"/>
              <p:nvPr/>
            </p:nvSpPr>
            <p:spPr>
              <a:xfrm flipH="1">
                <a:off x="8431318" y="4310677"/>
                <a:ext cx="3326014" cy="1822550"/>
              </a:xfrm>
              <a:prstGeom prst="rect">
                <a:avLst/>
              </a:prstGeom>
              <a:noFill/>
            </p:spPr>
            <p:txBody>
              <a:bodyPr wrap="square" lIns="0" tIns="0" rIns="0" bIns="0" rtlCol="0">
                <a:spAutoFit/>
              </a:bodyPr>
              <a:lstStyle/>
              <a:p>
                <a:pPr>
                  <a:lnSpc>
                    <a:spcPct val="150000"/>
                  </a:lnSpc>
                </a:pPr>
                <a14:m>
                  <m:oMath xmlns:m="http://schemas.openxmlformats.org/officeDocument/2006/math">
                    <m:nary>
                      <m:naryPr>
                        <m:chr m:val="∏"/>
                        <m:limLoc m:val="subSup"/>
                        <m:supHide m:val="on"/>
                        <m:ctrlPr>
                          <a:rPr kumimoji="1" lang="en-US" altLang="ja-JP" b="1" i="1" smtClean="0">
                            <a:latin typeface="Cambria Math" panose="02040503050406030204" pitchFamily="18" charset="0"/>
                            <a:ea typeface="Cambria Math" panose="02040503050406030204" pitchFamily="18" charset="0"/>
                          </a:rPr>
                        </m:ctrlPr>
                      </m:naryPr>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b>
                      <m:sup/>
                      <m:e>
                        <m:r>
                          <a:rPr kumimoji="1" lang="en-US" altLang="ja-JP" b="1" i="1">
                            <a:latin typeface="Cambria Math" panose="02040503050406030204" pitchFamily="18" charset="0"/>
                            <a:ea typeface="Cambria Math" panose="02040503050406030204" pitchFamily="18" charset="0"/>
                          </a:rPr>
                          <m:t>𝑷</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e>
                        </m:d>
                      </m:e>
                    </m:nary>
                  </m:oMath>
                </a14:m>
                <a:r>
                  <a:rPr kumimoji="1" lang="ja-JP" altLang="en-US" b="1" dirty="0">
                    <a:latin typeface="Times New Roman" panose="02020603050405020304" pitchFamily="18" charset="0"/>
                    <a:cs typeface="Times New Roman" panose="02020603050405020304" pitchFamily="18" charset="0"/>
                  </a:rPr>
                  <a:t>　</a:t>
                </a:r>
                <a:endParaRPr kumimoji="1" lang="en-US" altLang="ja-JP" b="1"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nary>
                      <m:naryPr>
                        <m:chr m:val="∏"/>
                        <m:limLoc m:val="subSup"/>
                        <m:supHide m:val="on"/>
                        <m:ctrlPr>
                          <a:rPr kumimoji="1" lang="en-US" altLang="ja-JP" b="1" i="1">
                            <a:latin typeface="Cambria Math" panose="02040503050406030204" pitchFamily="18" charset="0"/>
                            <a:ea typeface="Cambria Math" panose="02040503050406030204" pitchFamily="18" charset="0"/>
                          </a:rPr>
                        </m:ctrlPr>
                      </m:naryPr>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sub>
                      <m:sup/>
                      <m:e>
                        <m:r>
                          <a:rPr kumimoji="1" lang="en-US" altLang="ja-JP" b="1" i="1">
                            <a:latin typeface="Cambria Math" panose="02040503050406030204" pitchFamily="18" charset="0"/>
                            <a:ea typeface="Cambria Math" panose="02040503050406030204" pitchFamily="18" charset="0"/>
                          </a:rPr>
                          <m:t>𝑷</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e>
                        </m:d>
                      </m:e>
                    </m:nary>
                  </m:oMath>
                </a14:m>
                <a:r>
                  <a:rPr kumimoji="1" lang="ja-JP" altLang="en-US" b="1" dirty="0">
                    <a:latin typeface="Times New Roman" panose="02020603050405020304" pitchFamily="18" charset="0"/>
                    <a:cs typeface="Times New Roman" panose="02020603050405020304" pitchFamily="18" charset="0"/>
                  </a:rPr>
                  <a:t>　</a:t>
                </a:r>
                <a:endParaRPr kumimoji="1" lang="en-US" altLang="ja-JP" b="1"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nary>
                      <m:naryPr>
                        <m:chr m:val="∏"/>
                        <m:limLoc m:val="subSup"/>
                        <m:supHide m:val="on"/>
                        <m:ctrlPr>
                          <a:rPr kumimoji="1" lang="en-US" altLang="ja-JP" b="1" i="1">
                            <a:latin typeface="Cambria Math" panose="02040503050406030204" pitchFamily="18" charset="0"/>
                            <a:ea typeface="Cambria Math" panose="02040503050406030204" pitchFamily="18" charset="0"/>
                          </a:rPr>
                        </m:ctrlPr>
                      </m:naryPr>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sub>
                      <m:sup/>
                      <m:e>
                        <m:r>
                          <a:rPr kumimoji="1" lang="en-US" altLang="ja-JP" b="1" i="1">
                            <a:latin typeface="Cambria Math" panose="02040503050406030204" pitchFamily="18" charset="0"/>
                            <a:ea typeface="Cambria Math" panose="02040503050406030204" pitchFamily="18" charset="0"/>
                          </a:rPr>
                          <m:t>𝑷</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e>
                        </m:d>
                      </m:e>
                    </m:nary>
                  </m:oMath>
                </a14:m>
                <a:r>
                  <a:rPr kumimoji="1" lang="en-US" altLang="ja-JP" b="1" dirty="0">
                    <a:latin typeface="Times New Roman" panose="02020603050405020304" pitchFamily="18" charset="0"/>
                    <a:cs typeface="Times New Roman" panose="02020603050405020304" pitchFamily="18" charset="0"/>
                  </a:rPr>
                  <a:t> </a:t>
                </a:r>
              </a:p>
              <a:p>
                <a:pPr>
                  <a:lnSpc>
                    <a:spcPct val="150000"/>
                  </a:lnSpc>
                </a:pPr>
                <a14:m>
                  <m:oMath xmlns:m="http://schemas.openxmlformats.org/officeDocument/2006/math">
                    <m:nary>
                      <m:naryPr>
                        <m:chr m:val="∏"/>
                        <m:limLoc m:val="subSup"/>
                        <m:supHide m:val="on"/>
                        <m:ctrlPr>
                          <a:rPr kumimoji="1" lang="en-US" altLang="ja-JP" b="1" i="1">
                            <a:latin typeface="Cambria Math" panose="02040503050406030204" pitchFamily="18" charset="0"/>
                            <a:ea typeface="Cambria Math" panose="02040503050406030204" pitchFamily="18" charset="0"/>
                          </a:rPr>
                        </m:ctrlPr>
                      </m:naryPr>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𝟎</m:t>
                        </m:r>
                      </m:sub>
                      <m:sup/>
                      <m:e>
                        <m:r>
                          <a:rPr kumimoji="1" lang="en-US" altLang="ja-JP" b="1" i="1">
                            <a:latin typeface="Cambria Math" panose="02040503050406030204" pitchFamily="18" charset="0"/>
                            <a:ea typeface="Cambria Math" panose="02040503050406030204" pitchFamily="18" charset="0"/>
                          </a:rPr>
                          <m:t>𝑷</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𝒀</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𝟎</m:t>
                            </m:r>
                          </m:e>
                        </m:d>
                      </m:e>
                    </m:nary>
                  </m:oMath>
                </a14:m>
                <a:r>
                  <a:rPr kumimoji="1" lang="en-US" altLang="ja-JP" b="1" dirty="0">
                    <a:latin typeface="Times New Roman" panose="02020603050405020304" pitchFamily="18" charset="0"/>
                    <a:cs typeface="Times New Roman" panose="02020603050405020304" pitchFamily="18" charset="0"/>
                  </a:rPr>
                  <a:t> </a:t>
                </a:r>
              </a:p>
            </p:txBody>
          </p:sp>
        </mc:Choice>
        <mc:Fallback xmlns="">
          <p:sp>
            <p:nvSpPr>
              <p:cNvPr id="2" name="テキスト ボックス 1">
                <a:extLst>
                  <a:ext uri="{FF2B5EF4-FFF2-40B4-BE49-F238E27FC236}">
                    <a16:creationId xmlns:a16="http://schemas.microsoft.com/office/drawing/2014/main" id="{74419AB6-DE70-4302-B7BE-0358DFF7E02F}"/>
                  </a:ext>
                </a:extLst>
              </p:cNvPr>
              <p:cNvSpPr txBox="1">
                <a:spLocks noRot="1" noChangeAspect="1" noMove="1" noResize="1" noEditPoints="1" noAdjustHandles="1" noChangeArrowheads="1" noChangeShapeType="1" noTextEdit="1"/>
              </p:cNvSpPr>
              <p:nvPr/>
            </p:nvSpPr>
            <p:spPr>
              <a:xfrm flipH="1">
                <a:off x="8431318" y="4310677"/>
                <a:ext cx="3326014" cy="1822550"/>
              </a:xfrm>
              <a:prstGeom prst="rect">
                <a:avLst/>
              </a:prstGeom>
              <a:blipFill>
                <a:blip r:embed="rId22"/>
                <a:stretch>
                  <a:fillRect l="-12821" t="-20067" r="-4029" b="-377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2453FF57-F74E-4B3B-8849-724FFFCF7C92}"/>
                  </a:ext>
                </a:extLst>
              </p:cNvPr>
              <p:cNvSpPr/>
              <p:nvPr/>
            </p:nvSpPr>
            <p:spPr>
              <a:xfrm>
                <a:off x="5144474" y="4381118"/>
                <a:ext cx="3369320"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𝒇</m:t>
                      </m:r>
                      <m:d>
                        <m:dPr>
                          <m:ctrlPr>
                            <a:rPr kumimoji="1" lang="en-US" altLang="ja-JP" b="1" i="1" smtClean="0">
                              <a:latin typeface="Cambria Math" panose="02040503050406030204" pitchFamily="18" charset="0"/>
                            </a:rPr>
                          </m:ctrlPr>
                        </m:dPr>
                        <m:e>
                          <m:r>
                            <a:rPr kumimoji="1" lang="en-US" altLang="ja-JP" b="1" i="1">
                              <a:latin typeface="Cambria Math" panose="02040503050406030204" pitchFamily="18" charset="0"/>
                            </a:rPr>
                            <m:t>𝒁</m:t>
                          </m:r>
                          <m:r>
                            <a:rPr kumimoji="1" lang="en-US" altLang="ja-JP" b="1" i="1">
                              <a:latin typeface="Cambria Math" panose="02040503050406030204" pitchFamily="18" charset="0"/>
                            </a:rPr>
                            <m:t>, </m:t>
                          </m:r>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𝟏</m:t>
                              </m:r>
                            </m:sub>
                          </m:sSub>
                          <m:r>
                            <a:rPr kumimoji="1" lang="en-US" altLang="ja-JP" b="1" i="1">
                              <a:latin typeface="Cambria Math" panose="02040503050406030204" pitchFamily="18" charset="0"/>
                            </a:rPr>
                            <m:t>,</m:t>
                          </m:r>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𝟎</m:t>
                              </m:r>
                            </m:sub>
                          </m:sSub>
                        </m:e>
                        <m:e>
                          <m:r>
                            <a:rPr kumimoji="1" lang="ja-JP" altLang="en-US" b="1" i="1" smtClean="0">
                              <a:latin typeface="Cambria Math" panose="02040503050406030204" pitchFamily="18" charset="0"/>
                            </a:rPr>
                            <m:t>𝜶</m:t>
                          </m:r>
                          <m:r>
                            <a:rPr kumimoji="1" lang="en-US" altLang="ja-JP" b="1" i="1" smtClean="0">
                              <a:latin typeface="Cambria Math" panose="02040503050406030204" pitchFamily="18" charset="0"/>
                            </a:rPr>
                            <m:t>, </m:t>
                          </m:r>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𝜷</m:t>
                              </m:r>
                            </m:e>
                            <m:sub>
                              <m:r>
                                <a:rPr kumimoji="1" lang="en-US" altLang="ja-JP" b="1" i="1" smtClean="0">
                                  <a:latin typeface="Cambria Math" panose="02040503050406030204" pitchFamily="18" charset="0"/>
                                </a:rPr>
                                <m:t>𝟏</m:t>
                              </m:r>
                              <m:r>
                                <a:rPr kumimoji="1" lang="en-US" altLang="ja-JP" b="1" i="1" smtClean="0">
                                  <a:latin typeface="Cambria Math" panose="02040503050406030204" pitchFamily="18" charset="0"/>
                                </a:rPr>
                                <m:t>, </m:t>
                              </m:r>
                            </m:sub>
                          </m:sSub>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𝜷</m:t>
                              </m:r>
                            </m:e>
                            <m:sub>
                              <m:r>
                                <a:rPr kumimoji="1" lang="en-US" altLang="ja-JP" b="1" i="1" smtClean="0">
                                  <a:latin typeface="Cambria Math" panose="02040503050406030204" pitchFamily="18" charset="0"/>
                                </a:rPr>
                                <m:t>𝟎</m:t>
                              </m:r>
                            </m:sub>
                          </m:sSub>
                          <m:r>
                            <a:rPr kumimoji="1" lang="en-US" altLang="ja-JP" b="1" i="1" smtClean="0">
                              <a:latin typeface="Cambria Math" panose="02040503050406030204" pitchFamily="18" charset="0"/>
                            </a:rPr>
                            <m:t>, </m:t>
                          </m:r>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smtClean="0">
                              <a:latin typeface="Cambria Math" panose="02040503050406030204" pitchFamily="18" charset="0"/>
                            </a:rPr>
                            <m:t>,</m:t>
                          </m:r>
                          <m:sSub>
                            <m:sSubPr>
                              <m:ctrlPr>
                                <a:rPr kumimoji="1" lang="en-US" altLang="ja-JP" b="1" i="1">
                                  <a:latin typeface="Cambria Math" panose="02040503050406030204" pitchFamily="18" charset="0"/>
                                </a:rPr>
                              </m:ctrlPr>
                            </m:sSubPr>
                            <m:e>
                              <m:r>
                                <a:rPr kumimoji="1" lang="ja-JP" altLang="en-US" b="1" i="1">
                                  <a:latin typeface="Cambria Math" panose="02040503050406030204" pitchFamily="18" charset="0"/>
                                </a:rPr>
                                <m:t>𝝈</m:t>
                              </m:r>
                            </m:e>
                            <m:sub>
                              <m:r>
                                <a:rPr kumimoji="1" lang="en-US" altLang="ja-JP" b="1" i="1" smtClean="0">
                                  <a:latin typeface="Cambria Math" panose="02040503050406030204" pitchFamily="18" charset="0"/>
                                </a:rPr>
                                <m:t>𝟐</m:t>
                              </m:r>
                            </m:sub>
                          </m:sSub>
                        </m:e>
                      </m:d>
                      <m:r>
                        <a:rPr kumimoji="1" lang="en-US" altLang="ja-JP" b="1" i="1">
                          <a:latin typeface="Cambria Math" panose="02040503050406030204" pitchFamily="18" charset="0"/>
                          <a:ea typeface="Cambria Math" panose="02040503050406030204" pitchFamily="18" charset="0"/>
                        </a:rPr>
                        <m:t>=</m:t>
                      </m:r>
                    </m:oMath>
                  </m:oMathPara>
                </a14:m>
                <a:endParaRPr lang="ja-JP" altLang="en-US" dirty="0"/>
              </a:p>
            </p:txBody>
          </p:sp>
        </mc:Choice>
        <mc:Fallback xmlns="">
          <p:sp>
            <p:nvSpPr>
              <p:cNvPr id="3" name="正方形/長方形 2">
                <a:extLst>
                  <a:ext uri="{FF2B5EF4-FFF2-40B4-BE49-F238E27FC236}">
                    <a16:creationId xmlns:a16="http://schemas.microsoft.com/office/drawing/2014/main" id="{2453FF57-F74E-4B3B-8849-724FFFCF7C92}"/>
                  </a:ext>
                </a:extLst>
              </p:cNvPr>
              <p:cNvSpPr>
                <a:spLocks noRot="1" noChangeAspect="1" noMove="1" noResize="1" noEditPoints="1" noAdjustHandles="1" noChangeArrowheads="1" noChangeShapeType="1" noTextEdit="1"/>
              </p:cNvSpPr>
              <p:nvPr/>
            </p:nvSpPr>
            <p:spPr>
              <a:xfrm>
                <a:off x="5144474" y="4381118"/>
                <a:ext cx="3369320" cy="404983"/>
              </a:xfrm>
              <a:prstGeom prst="rect">
                <a:avLst/>
              </a:prstGeom>
              <a:blipFill>
                <a:blip r:embed="rId23"/>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7C0B182-B6BA-4466-A91C-A1CB72334B2B}"/>
                  </a:ext>
                </a:extLst>
              </p:cNvPr>
              <p:cNvSpPr txBox="1"/>
              <p:nvPr/>
            </p:nvSpPr>
            <p:spPr>
              <a:xfrm>
                <a:off x="8094033" y="4947149"/>
                <a:ext cx="28052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ea typeface="Cambria Math" panose="02040503050406030204" pitchFamily="18" charset="0"/>
                        </a:rPr>
                        <m:t>×</m:t>
                      </m:r>
                    </m:oMath>
                  </m:oMathPara>
                </a14:m>
                <a:endParaRPr kumimoji="1" lang="ja-JP" altLang="en-US" b="1" dirty="0"/>
              </a:p>
            </p:txBody>
          </p:sp>
        </mc:Choice>
        <mc:Fallback xmlns="">
          <p:sp>
            <p:nvSpPr>
              <p:cNvPr id="8" name="テキスト ボックス 7">
                <a:extLst>
                  <a:ext uri="{FF2B5EF4-FFF2-40B4-BE49-F238E27FC236}">
                    <a16:creationId xmlns:a16="http://schemas.microsoft.com/office/drawing/2014/main" id="{D7C0B182-B6BA-4466-A91C-A1CB72334B2B}"/>
                  </a:ext>
                </a:extLst>
              </p:cNvPr>
              <p:cNvSpPr txBox="1">
                <a:spLocks noRot="1" noChangeAspect="1" noMove="1" noResize="1" noEditPoints="1" noAdjustHandles="1" noChangeArrowheads="1" noChangeShapeType="1" noTextEdit="1"/>
              </p:cNvSpPr>
              <p:nvPr/>
            </p:nvSpPr>
            <p:spPr>
              <a:xfrm>
                <a:off x="8094033" y="4947149"/>
                <a:ext cx="280526" cy="249299"/>
              </a:xfrm>
              <a:prstGeom prst="rect">
                <a:avLst/>
              </a:prstGeom>
              <a:blipFill>
                <a:blip r:embed="rId24"/>
                <a:stretch>
                  <a:fillRect l="-2174" r="-4348" b="-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DE79834E-1410-4939-966C-588EAA7DCEAC}"/>
                  </a:ext>
                </a:extLst>
              </p:cNvPr>
              <p:cNvSpPr txBox="1"/>
              <p:nvPr/>
            </p:nvSpPr>
            <p:spPr>
              <a:xfrm>
                <a:off x="8094033" y="5394054"/>
                <a:ext cx="28052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ea typeface="Cambria Math" panose="02040503050406030204" pitchFamily="18" charset="0"/>
                        </a:rPr>
                        <m:t>×</m:t>
                      </m:r>
                    </m:oMath>
                  </m:oMathPara>
                </a14:m>
                <a:endParaRPr kumimoji="1" lang="ja-JP" altLang="en-US" b="1" dirty="0"/>
              </a:p>
            </p:txBody>
          </p:sp>
        </mc:Choice>
        <mc:Fallback xmlns="">
          <p:sp>
            <p:nvSpPr>
              <p:cNvPr id="78" name="テキスト ボックス 77">
                <a:extLst>
                  <a:ext uri="{FF2B5EF4-FFF2-40B4-BE49-F238E27FC236}">
                    <a16:creationId xmlns:a16="http://schemas.microsoft.com/office/drawing/2014/main" id="{DE79834E-1410-4939-966C-588EAA7DCEAC}"/>
                  </a:ext>
                </a:extLst>
              </p:cNvPr>
              <p:cNvSpPr txBox="1">
                <a:spLocks noRot="1" noChangeAspect="1" noMove="1" noResize="1" noEditPoints="1" noAdjustHandles="1" noChangeArrowheads="1" noChangeShapeType="1" noTextEdit="1"/>
              </p:cNvSpPr>
              <p:nvPr/>
            </p:nvSpPr>
            <p:spPr>
              <a:xfrm>
                <a:off x="8094033" y="5394054"/>
                <a:ext cx="280526" cy="249299"/>
              </a:xfrm>
              <a:prstGeom prst="rect">
                <a:avLst/>
              </a:prstGeom>
              <a:blipFill>
                <a:blip r:embed="rId25"/>
                <a:stretch>
                  <a:fillRect l="-2174" r="-4348" b="-48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6F48A9E0-F400-4275-B78E-B7471579D8C9}"/>
                  </a:ext>
                </a:extLst>
              </p:cNvPr>
              <p:cNvSpPr txBox="1"/>
              <p:nvPr/>
            </p:nvSpPr>
            <p:spPr>
              <a:xfrm>
                <a:off x="8094033" y="5840959"/>
                <a:ext cx="28052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ea typeface="Cambria Math" panose="02040503050406030204" pitchFamily="18" charset="0"/>
                        </a:rPr>
                        <m:t>×</m:t>
                      </m:r>
                    </m:oMath>
                  </m:oMathPara>
                </a14:m>
                <a:endParaRPr kumimoji="1" lang="ja-JP" altLang="en-US" b="1" dirty="0"/>
              </a:p>
            </p:txBody>
          </p:sp>
        </mc:Choice>
        <mc:Fallback xmlns="">
          <p:sp>
            <p:nvSpPr>
              <p:cNvPr id="79" name="テキスト ボックス 78">
                <a:extLst>
                  <a:ext uri="{FF2B5EF4-FFF2-40B4-BE49-F238E27FC236}">
                    <a16:creationId xmlns:a16="http://schemas.microsoft.com/office/drawing/2014/main" id="{6F48A9E0-F400-4275-B78E-B7471579D8C9}"/>
                  </a:ext>
                </a:extLst>
              </p:cNvPr>
              <p:cNvSpPr txBox="1">
                <a:spLocks noRot="1" noChangeAspect="1" noMove="1" noResize="1" noEditPoints="1" noAdjustHandles="1" noChangeArrowheads="1" noChangeShapeType="1" noTextEdit="1"/>
              </p:cNvSpPr>
              <p:nvPr/>
            </p:nvSpPr>
            <p:spPr>
              <a:xfrm>
                <a:off x="8094033" y="5840959"/>
                <a:ext cx="280526" cy="249299"/>
              </a:xfrm>
              <a:prstGeom prst="rect">
                <a:avLst/>
              </a:prstGeom>
              <a:blipFill>
                <a:blip r:embed="rId26"/>
                <a:stretch>
                  <a:fillRect l="-2174" r="-4348" b="-4878"/>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1E46A355-C317-434A-89CA-772B47BDD0D2}"/>
              </a:ext>
            </a:extLst>
          </p:cNvPr>
          <p:cNvSpPr txBox="1"/>
          <p:nvPr/>
        </p:nvSpPr>
        <p:spPr>
          <a:xfrm>
            <a:off x="4724026" y="5241482"/>
            <a:ext cx="2666530"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サンプルセレクションモデルの特徴</a:t>
            </a:r>
          </a:p>
        </p:txBody>
      </p:sp>
      <mc:AlternateContent xmlns:mc="http://schemas.openxmlformats.org/markup-compatibility/2006" xmlns:a14="http://schemas.microsoft.com/office/drawing/2010/main">
        <mc:Choice Requires="a14">
          <p:graphicFrame>
            <p:nvGraphicFramePr>
              <p:cNvPr id="80" name="表 79">
                <a:extLst>
                  <a:ext uri="{FF2B5EF4-FFF2-40B4-BE49-F238E27FC236}">
                    <a16:creationId xmlns:a16="http://schemas.microsoft.com/office/drawing/2014/main" id="{60151E05-C844-4F98-9A02-47DAF95ED58F}"/>
                  </a:ext>
                </a:extLst>
              </p:cNvPr>
              <p:cNvGraphicFramePr>
                <a:graphicFrameLocks noGrp="1"/>
              </p:cNvGraphicFramePr>
              <p:nvPr>
                <p:extLst>
                  <p:ext uri="{D42A27DB-BD31-4B8C-83A1-F6EECF244321}">
                    <p14:modId xmlns:p14="http://schemas.microsoft.com/office/powerpoint/2010/main" val="2364315081"/>
                  </p:ext>
                </p:extLst>
              </p:nvPr>
            </p:nvGraphicFramePr>
            <p:xfrm>
              <a:off x="549460" y="4753074"/>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𝟏</m:t>
                                    </m:r>
                                  </m:sub>
                                </m:sSub>
                              </m:oMath>
                            </m:oMathPara>
                          </a14:m>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𝟎</m:t>
                                    </m:r>
                                  </m:sub>
                                </m:sSub>
                              </m:oMath>
                            </m:oMathPara>
                          </a14:m>
                          <a:endParaRPr kumimoji="1" lang="ja-JP" altLang="en-US"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426374">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80" name="表 79">
                <a:extLst>
                  <a:ext uri="{FF2B5EF4-FFF2-40B4-BE49-F238E27FC236}">
                    <a16:creationId xmlns:a16="http://schemas.microsoft.com/office/drawing/2014/main" id="{60151E05-C844-4F98-9A02-47DAF95ED58F}"/>
                  </a:ext>
                </a:extLst>
              </p:cNvPr>
              <p:cNvGraphicFramePr>
                <a:graphicFrameLocks noGrp="1"/>
              </p:cNvGraphicFramePr>
              <p:nvPr>
                <p:extLst>
                  <p:ext uri="{D42A27DB-BD31-4B8C-83A1-F6EECF244321}">
                    <p14:modId xmlns:p14="http://schemas.microsoft.com/office/powerpoint/2010/main" val="2364315081"/>
                  </p:ext>
                </p:extLst>
              </p:nvPr>
            </p:nvGraphicFramePr>
            <p:xfrm>
              <a:off x="549460" y="4753074"/>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65760">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7"/>
                          <a:stretch>
                            <a:fillRect l="-104020" t="-1667" r="-100503" b="-226667"/>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7"/>
                          <a:stretch>
                            <a:fillRect l="-204020" t="-1667" r="-503" b="-226667"/>
                          </a:stretch>
                        </a:blipFill>
                      </a:tcPr>
                    </a:tc>
                    <a:extLst>
                      <a:ext uri="{0D108BD9-81ED-4DB2-BD59-A6C34878D82A}">
                        <a16:rowId xmlns:a16="http://schemas.microsoft.com/office/drawing/2014/main" val="2024523227"/>
                      </a:ext>
                    </a:extLst>
                  </a:tr>
                  <a:tr h="426374">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7"/>
                          <a:stretch>
                            <a:fillRect t="-85915" r="-192754" b="-91549"/>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6576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7"/>
                          <a:stretch>
                            <a:fillRect t="-220000" r="-192754" b="-8333"/>
                          </a:stretch>
                        </a:blip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18" name="テキスト ボックス 17">
            <a:extLst>
              <a:ext uri="{FF2B5EF4-FFF2-40B4-BE49-F238E27FC236}">
                <a16:creationId xmlns:a16="http://schemas.microsoft.com/office/drawing/2014/main" id="{257D675E-B46C-4BE5-8563-8436351C906E}"/>
              </a:ext>
            </a:extLst>
          </p:cNvPr>
          <p:cNvSpPr txBox="1"/>
          <p:nvPr/>
        </p:nvSpPr>
        <p:spPr>
          <a:xfrm>
            <a:off x="4724026" y="5567343"/>
            <a:ext cx="2678938"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欠測した交通行動について周辺化</a:t>
            </a:r>
            <a:endParaRPr kumimoji="1" lang="en-US" altLang="ja-JP" sz="14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D3FDEF09-4165-4A6C-8EC2-C472D7972E70}"/>
              </a:ext>
            </a:extLst>
          </p:cNvPr>
          <p:cNvSpPr txBox="1"/>
          <p:nvPr/>
        </p:nvSpPr>
        <p:spPr>
          <a:xfrm>
            <a:off x="549460" y="4381118"/>
            <a:ext cx="3683599"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交通行動の観測・欠測</a:t>
            </a:r>
          </a:p>
        </p:txBody>
      </p:sp>
      <p:sp>
        <p:nvSpPr>
          <p:cNvPr id="7" name="右中かっこ 6">
            <a:extLst>
              <a:ext uri="{FF2B5EF4-FFF2-40B4-BE49-F238E27FC236}">
                <a16:creationId xmlns:a16="http://schemas.microsoft.com/office/drawing/2014/main" id="{412770CD-9B33-407A-AE68-73E18CCB2F57}"/>
              </a:ext>
            </a:extLst>
          </p:cNvPr>
          <p:cNvSpPr/>
          <p:nvPr/>
        </p:nvSpPr>
        <p:spPr>
          <a:xfrm rot="16200000">
            <a:off x="10472822" y="3358928"/>
            <a:ext cx="172172" cy="1872208"/>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A20FE523-1F1E-4F74-8B80-697F00DA4B11}"/>
                  </a:ext>
                </a:extLst>
              </p:cNvPr>
              <p:cNvSpPr txBox="1"/>
              <p:nvPr/>
            </p:nvSpPr>
            <p:spPr>
              <a:xfrm>
                <a:off x="7645876" y="3967499"/>
                <a:ext cx="454417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サンプル </a:t>
                </a:r>
                <a14:m>
                  <m:oMath xmlns:m="http://schemas.openxmlformats.org/officeDocument/2006/math">
                    <m:r>
                      <a:rPr kumimoji="1" lang="en-US" altLang="ja-JP" sz="1200" b="1" i="1" smtClean="0">
                        <a:latin typeface="Cambria Math" panose="02040503050406030204" pitchFamily="18" charset="0"/>
                        <a:ea typeface="Meiryo UI" panose="020B0604030504040204" pitchFamily="50" charset="-128"/>
                      </a:rPr>
                      <m:t>𝒊</m:t>
                    </m:r>
                  </m:oMath>
                </a14:m>
                <a:r>
                  <a:rPr kumimoji="1" lang="ja-JP" altLang="en-US" sz="1200" b="1" dirty="0">
                    <a:latin typeface="Meiryo UI" panose="020B0604030504040204" pitchFamily="50" charset="-128"/>
                    <a:ea typeface="Meiryo UI" panose="020B0604030504040204" pitchFamily="50" charset="-128"/>
                  </a:rPr>
                  <a:t> の居住地選択が</a:t>
                </a:r>
                <a14:m>
                  <m:oMath xmlns:m="http://schemas.openxmlformats.org/officeDocument/2006/math">
                    <m:sSub>
                      <m:sSubPr>
                        <m:ctrlPr>
                          <a:rPr kumimoji="1" lang="en-US" altLang="ja-JP" sz="1200" b="1" i="1" smtClean="0">
                            <a:latin typeface="Cambria Math" panose="02040503050406030204" pitchFamily="18" charset="0"/>
                            <a:ea typeface="Meiryo UI" panose="020B0604030504040204" pitchFamily="50" charset="-128"/>
                          </a:rPr>
                        </m:ctrlPr>
                      </m:sSubPr>
                      <m:e>
                        <m:r>
                          <a:rPr kumimoji="1" lang="en-US" altLang="ja-JP" sz="1200" b="1" i="1" smtClean="0">
                            <a:latin typeface="Cambria Math" panose="02040503050406030204" pitchFamily="18" charset="0"/>
                            <a:ea typeface="Meiryo UI" panose="020B0604030504040204" pitchFamily="50" charset="-128"/>
                          </a:rPr>
                          <m:t>𝒁</m:t>
                        </m:r>
                      </m:e>
                      <m:sub>
                        <m:r>
                          <a:rPr kumimoji="1" lang="en-US" altLang="ja-JP" sz="1200" b="1" i="1" smtClean="0">
                            <a:latin typeface="Cambria Math" panose="02040503050406030204" pitchFamily="18" charset="0"/>
                            <a:ea typeface="Meiryo UI" panose="020B0604030504040204" pitchFamily="50" charset="-128"/>
                          </a:rPr>
                          <m:t>𝒊</m:t>
                        </m:r>
                      </m:sub>
                    </m:sSub>
                    <m:r>
                      <a:rPr kumimoji="1" lang="en-US" altLang="ja-JP" sz="1200" b="1" i="1" smtClean="0">
                        <a:latin typeface="Cambria Math" panose="02040503050406030204" pitchFamily="18" charset="0"/>
                        <a:ea typeface="Cambria Math" panose="02040503050406030204" pitchFamily="18" charset="0"/>
                      </a:rPr>
                      <m:t>=</m:t>
                    </m:r>
                  </m:oMath>
                </a14:m>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，交通行動が </a:t>
                </a:r>
                <a14:m>
                  <m:oMath xmlns:m="http://schemas.openxmlformats.org/officeDocument/2006/math">
                    <m:sSub>
                      <m:sSubPr>
                        <m:ctrlPr>
                          <a:rPr kumimoji="1" lang="en-US" altLang="ja-JP" sz="1200" b="1" i="1">
                            <a:latin typeface="Cambria Math" panose="02040503050406030204" pitchFamily="18" charset="0"/>
                            <a:ea typeface="Meiryo UI" panose="020B0604030504040204" pitchFamily="50" charset="-128"/>
                          </a:rPr>
                        </m:ctrlPr>
                      </m:sSubPr>
                      <m:e>
                        <m:r>
                          <a:rPr kumimoji="1" lang="en-US" altLang="ja-JP" sz="1200" b="1" i="1">
                            <a:latin typeface="Cambria Math" panose="02040503050406030204" pitchFamily="18" charset="0"/>
                            <a:ea typeface="Meiryo UI" panose="020B0604030504040204" pitchFamily="50" charset="-128"/>
                          </a:rPr>
                          <m:t>𝒀</m:t>
                        </m:r>
                      </m:e>
                      <m:sub>
                        <m:r>
                          <a:rPr kumimoji="1" lang="en-US" altLang="ja-JP" sz="1200" b="1" i="1">
                            <a:latin typeface="Cambria Math" panose="02040503050406030204" pitchFamily="18" charset="0"/>
                            <a:ea typeface="Meiryo UI" panose="020B0604030504040204" pitchFamily="50" charset="-128"/>
                          </a:rPr>
                          <m:t>𝒊</m:t>
                        </m:r>
                      </m:sub>
                    </m:sSub>
                    <m:r>
                      <a:rPr kumimoji="1" lang="en-US" altLang="ja-JP" sz="1200" b="1" i="1" smtClean="0">
                        <a:latin typeface="Cambria Math" panose="02040503050406030204" pitchFamily="18" charset="0"/>
                        <a:ea typeface="Cambria Math" panose="02040503050406030204" pitchFamily="18" charset="0"/>
                      </a:rPr>
                      <m:t>=</m:t>
                    </m:r>
                    <m:r>
                      <a:rPr kumimoji="1" lang="en-US" altLang="ja-JP" sz="1200" b="1" i="1" smtClean="0">
                        <a:latin typeface="Cambria Math" panose="02040503050406030204" pitchFamily="18" charset="0"/>
                        <a:ea typeface="Cambria Math" panose="02040503050406030204" pitchFamily="18" charset="0"/>
                      </a:rPr>
                      <m:t>𝟏</m:t>
                    </m:r>
                  </m:oMath>
                </a14:m>
                <a:r>
                  <a:rPr kumimoji="1" lang="ja-JP" altLang="en-US" sz="1200" b="1" dirty="0">
                    <a:latin typeface="Meiryo UI" panose="020B0604030504040204" pitchFamily="50" charset="-128"/>
                    <a:ea typeface="Meiryo UI" panose="020B0604030504040204" pitchFamily="50" charset="-128"/>
                  </a:rPr>
                  <a:t> である確率</a:t>
                </a:r>
              </a:p>
            </p:txBody>
          </p:sp>
        </mc:Choice>
        <mc:Fallback xmlns="">
          <p:sp>
            <p:nvSpPr>
              <p:cNvPr id="11" name="テキスト ボックス 10">
                <a:extLst>
                  <a:ext uri="{FF2B5EF4-FFF2-40B4-BE49-F238E27FC236}">
                    <a16:creationId xmlns:a16="http://schemas.microsoft.com/office/drawing/2014/main" id="{A20FE523-1F1E-4F74-8B80-697F00DA4B11}"/>
                  </a:ext>
                </a:extLst>
              </p:cNvPr>
              <p:cNvSpPr txBox="1">
                <a:spLocks noRot="1" noChangeAspect="1" noMove="1" noResize="1" noEditPoints="1" noAdjustHandles="1" noChangeArrowheads="1" noChangeShapeType="1" noTextEdit="1"/>
              </p:cNvSpPr>
              <p:nvPr/>
            </p:nvSpPr>
            <p:spPr>
              <a:xfrm>
                <a:off x="7645876" y="3967499"/>
                <a:ext cx="4544172" cy="258532"/>
              </a:xfrm>
              <a:prstGeom prst="rect">
                <a:avLst/>
              </a:prstGeom>
              <a:blipFill>
                <a:blip r:embed="rId28"/>
                <a:stretch>
                  <a:fillRect t="-9524" b="-19048"/>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CA4F3C0B-8196-4F14-A3CD-9B1B1B3E2100}"/>
              </a:ext>
            </a:extLst>
          </p:cNvPr>
          <p:cNvSpPr txBox="1"/>
          <p:nvPr/>
        </p:nvSpPr>
        <p:spPr>
          <a:xfrm>
            <a:off x="5348425" y="4189928"/>
            <a:ext cx="2745608"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尤度関数</a:t>
            </a:r>
          </a:p>
        </p:txBody>
      </p:sp>
    </p:spTree>
    <p:extLst>
      <p:ext uri="{BB962C8B-B14F-4D97-AF65-F5344CB8AC3E}">
        <p14:creationId xmlns:p14="http://schemas.microsoft.com/office/powerpoint/2010/main" val="2812741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四角形: 角を丸くする 52">
            <a:extLst>
              <a:ext uri="{FF2B5EF4-FFF2-40B4-BE49-F238E27FC236}">
                <a16:creationId xmlns:a16="http://schemas.microsoft.com/office/drawing/2014/main" id="{92C8ACE5-7D51-43C7-996D-A8BC750759BB}"/>
              </a:ext>
            </a:extLst>
          </p:cNvPr>
          <p:cNvSpPr/>
          <p:nvPr/>
        </p:nvSpPr>
        <p:spPr>
          <a:xfrm>
            <a:off x="1768468" y="2674798"/>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6077632" y="3188388"/>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6072605" y="2249153"/>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1563957" y="3198606"/>
            <a:ext cx="2514231" cy="501336"/>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26</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1797830" y="2712988"/>
                <a:ext cx="2105516"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𝒊𝒋</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smtClean="0">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𝜶</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1797830" y="2712988"/>
                <a:ext cx="2105516" cy="311624"/>
              </a:xfrm>
              <a:prstGeom prst="rect">
                <a:avLst/>
              </a:prstGeom>
              <a:blipFill>
                <a:blip r:embed="rId2"/>
                <a:stretch>
                  <a:fillRect b="-27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6072605" y="2314265"/>
                <a:ext cx="20009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6072605" y="2314265"/>
                <a:ext cx="2000932" cy="276999"/>
              </a:xfrm>
              <a:prstGeom prst="rect">
                <a:avLst/>
              </a:prstGeom>
              <a:blipFill>
                <a:blip r:embed="rId3"/>
                <a:stretch>
                  <a:fillRect t="-2222" b="-37778"/>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6124606" y="3273232"/>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6124606" y="3273232"/>
                <a:ext cx="1917334" cy="311624"/>
              </a:xfrm>
              <a:prstGeom prst="rect">
                <a:avLst/>
              </a:prstGeom>
              <a:blipFill>
                <a:blip r:embed="rId4"/>
                <a:stretch>
                  <a:fillRect b="-27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1656336" y="3303637"/>
                <a:ext cx="6451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smtClean="0">
                          <a:solidFill>
                            <a:schemeClr val="tx2"/>
                          </a:solidFill>
                          <a:latin typeface="Cambria Math" panose="02040503050406030204" pitchFamily="18" charset="0"/>
                          <a:ea typeface="Cambria Math" panose="02040503050406030204" pitchFamily="18" charset="0"/>
                        </a:rPr>
                        <m:t>𝒋</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1656336" y="3303637"/>
                <a:ext cx="645113" cy="246221"/>
              </a:xfrm>
              <a:prstGeom prst="rect">
                <a:avLst/>
              </a:prstGeom>
              <a:blipFill>
                <a:blip r:embed="rId5"/>
                <a:stretch>
                  <a:fillRect l="-2830" r="-5660" b="-3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2295475" y="3256546"/>
                <a:ext cx="1774845" cy="369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𝒎𝒂𝒙</m:t>
                      </m:r>
                      <m:d>
                        <m:dPr>
                          <m:ctrlPr>
                            <a:rPr kumimoji="1" lang="en-US" altLang="ja-JP" sz="1600" b="1" i="1" smtClean="0">
                              <a:solidFill>
                                <a:schemeClr val="tx2"/>
                              </a:solidFill>
                              <a:latin typeface="Cambria Math" panose="02040503050406030204" pitchFamily="18" charset="0"/>
                            </a:rPr>
                          </m:ctrlPr>
                        </m:dPr>
                        <m:e>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smtClean="0">
                                  <a:solidFill>
                                    <a:schemeClr val="tx2"/>
                                  </a:solidFill>
                                  <a:latin typeface="Cambria Math" panose="02040503050406030204" pitchFamily="18" charset="0"/>
                                </a:rPr>
                                <m:t>𝒊</m:t>
                              </m:r>
                            </m:sub>
                            <m:sup>
                              <m:r>
                                <a:rPr kumimoji="1" lang="en-US" altLang="ja-JP" sz="1600" b="1" i="1" smtClean="0">
                                  <a:solidFill>
                                    <a:schemeClr val="tx2"/>
                                  </a:solidFill>
                                  <a:latin typeface="Cambria Math" panose="02040503050406030204" pitchFamily="18" charset="0"/>
                                </a:rPr>
                                <m:t>∗</m:t>
                              </m:r>
                            </m:sup>
                          </m:sSubSup>
                        </m:e>
                      </m:d>
                      <m:r>
                        <a:rPr kumimoji="1" lang="en-US" altLang="ja-JP" sz="1600" b="1" i="1">
                          <a:solidFill>
                            <a:schemeClr val="tx2"/>
                          </a:solidFill>
                          <a:latin typeface="Cambria Math" panose="02040503050406030204" pitchFamily="18" charset="0"/>
                          <a:ea typeface="Cambria Math" panose="02040503050406030204" pitchFamily="18" charset="0"/>
                        </a:rPr>
                        <m:t>=</m:t>
                      </m:r>
                      <m:sSubSup>
                        <m:sSubSupPr>
                          <m:ctrlPr>
                            <a:rPr kumimoji="1" lang="en-US" altLang="ja-JP" sz="1600" b="1" i="1" smtClean="0">
                              <a:solidFill>
                                <a:schemeClr val="tx2"/>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ea typeface="Cambria Math" panose="02040503050406030204" pitchFamily="18" charset="0"/>
                            </a:rPr>
                            <m:t>𝒛</m:t>
                          </m:r>
                        </m:e>
                        <m:sub>
                          <m:r>
                            <a:rPr kumimoji="1" lang="en-US" altLang="ja-JP" sz="1600" b="1" i="1" smtClean="0">
                              <a:solidFill>
                                <a:schemeClr val="tx2"/>
                              </a:solidFill>
                              <a:latin typeface="Cambria Math" panose="02040503050406030204" pitchFamily="18" charset="0"/>
                              <a:ea typeface="Cambria Math" panose="02040503050406030204" pitchFamily="18" charset="0"/>
                            </a:rPr>
                            <m:t>𝒊𝒋</m:t>
                          </m:r>
                        </m:sub>
                        <m:sup>
                          <m:r>
                            <a:rPr kumimoji="1" lang="en-US" altLang="ja-JP" sz="1600" b="1" i="1" smtClean="0">
                              <a:solidFill>
                                <a:schemeClr val="tx2"/>
                              </a:solidFill>
                              <a:latin typeface="Cambria Math" panose="02040503050406030204" pitchFamily="18" charset="0"/>
                              <a:ea typeface="Cambria Math" panose="02040503050406030204" pitchFamily="18" charset="0"/>
                            </a:rPr>
                            <m:t>∗</m:t>
                          </m:r>
                        </m:sup>
                      </m:sSubSup>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2295475" y="3256546"/>
                <a:ext cx="1774845" cy="369268"/>
              </a:xfrm>
              <a:prstGeom prst="rect">
                <a:avLst/>
              </a:prstGeom>
              <a:blipFill>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3991051" y="2656140"/>
                <a:ext cx="1142807" cy="261610"/>
              </a:xfrm>
              <a:prstGeom prst="rect">
                <a:avLst/>
              </a:prstGeom>
              <a:noFill/>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3991051" y="2656140"/>
                <a:ext cx="1142807" cy="261610"/>
              </a:xfrm>
              <a:prstGeom prst="rect">
                <a:avLst/>
              </a:prstGeom>
              <a:blipFill>
                <a:blip r:embed="rId7"/>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3888402" y="2649284"/>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3888402" y="2649284"/>
                <a:ext cx="308098" cy="261610"/>
              </a:xfrm>
              <a:prstGeom prst="rect">
                <a:avLst/>
              </a:prstGeom>
              <a:blipFill>
                <a:blip r:embed="rId8"/>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多項型の居住地自己選択を扱うサンプルセレクションモデル</a:t>
            </a:r>
          </a:p>
        </p:txBody>
      </p:sp>
      <p:sp>
        <p:nvSpPr>
          <p:cNvPr id="19" name="テキスト ボックス 18">
            <a:extLst>
              <a:ext uri="{FF2B5EF4-FFF2-40B4-BE49-F238E27FC236}">
                <a16:creationId xmlns:a16="http://schemas.microsoft.com/office/drawing/2014/main" id="{472C66E9-95CF-4938-93E1-3AC2819CF6BC}"/>
              </a:ext>
            </a:extLst>
          </p:cNvPr>
          <p:cNvSpPr txBox="1"/>
          <p:nvPr/>
        </p:nvSpPr>
        <p:spPr>
          <a:xfrm>
            <a:off x="1763441" y="2360866"/>
            <a:ext cx="2085880"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居住地選択モデル</a:t>
            </a:r>
          </a:p>
        </p:txBody>
      </p:sp>
      <p:sp>
        <p:nvSpPr>
          <p:cNvPr id="36" name="テキスト ボックス 35">
            <a:extLst>
              <a:ext uri="{FF2B5EF4-FFF2-40B4-BE49-F238E27FC236}">
                <a16:creationId xmlns:a16="http://schemas.microsoft.com/office/drawing/2014/main" id="{BA7BEB9B-1D06-4278-AFF5-CBDD35FD5397}"/>
              </a:ext>
            </a:extLst>
          </p:cNvPr>
          <p:cNvSpPr txBox="1"/>
          <p:nvPr/>
        </p:nvSpPr>
        <p:spPr>
          <a:xfrm>
            <a:off x="5918346" y="1858884"/>
            <a:ext cx="3704457"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交通行動モデル </a:t>
            </a: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値の交通行動の場合</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cxnSp>
        <p:nvCxnSpPr>
          <p:cNvPr id="24" name="直線矢印コネクタ 23">
            <a:extLst>
              <a:ext uri="{FF2B5EF4-FFF2-40B4-BE49-F238E27FC236}">
                <a16:creationId xmlns:a16="http://schemas.microsoft.com/office/drawing/2014/main" id="{C7218908-238B-4C61-9083-FE8F9700D511}"/>
              </a:ext>
            </a:extLst>
          </p:cNvPr>
          <p:cNvCxnSpPr>
            <a:cxnSpLocks/>
            <a:stCxn id="33" idx="3"/>
            <a:endCxn id="6" idx="1"/>
          </p:cNvCxnSpPr>
          <p:nvPr/>
        </p:nvCxnSpPr>
        <p:spPr>
          <a:xfrm flipV="1">
            <a:off x="4070320" y="2452765"/>
            <a:ext cx="2002285" cy="98841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a:stCxn id="33" idx="3"/>
          </p:cNvCxnSpPr>
          <p:nvPr/>
        </p:nvCxnSpPr>
        <p:spPr>
          <a:xfrm>
            <a:off x="4070320" y="3441180"/>
            <a:ext cx="1970688" cy="809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5002618" y="2242263"/>
                <a:ext cx="51514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𝒁</m:t>
                          </m:r>
                        </m:e>
                        <m:sub>
                          <m:r>
                            <a:rPr kumimoji="1" lang="en-US" altLang="ja-JP" sz="1200" b="1" i="1">
                              <a:latin typeface="Cambria Math" panose="02040503050406030204" pitchFamily="18" charset="0"/>
                            </a:rPr>
                            <m:t>𝒊</m:t>
                          </m:r>
                        </m:sub>
                      </m:sSub>
                      <m:r>
                        <a:rPr kumimoji="1" lang="en-US" altLang="ja-JP" sz="1200" b="1" i="1">
                          <a:latin typeface="Cambria Math" panose="02040503050406030204" pitchFamily="18" charset="0"/>
                          <a:ea typeface="Cambria Math" panose="02040503050406030204" pitchFamily="18" charset="0"/>
                        </a:rPr>
                        <m:t>=</m:t>
                      </m:r>
                      <m:r>
                        <a:rPr kumimoji="1" lang="en-US" altLang="ja-JP" sz="1200" b="1" i="1">
                          <a:latin typeface="Cambria Math" panose="02040503050406030204" pitchFamily="18" charset="0"/>
                          <a:ea typeface="Cambria Math" panose="02040503050406030204" pitchFamily="18" charset="0"/>
                        </a:rPr>
                        <m:t>𝟏</m:t>
                      </m:r>
                    </m:oMath>
                  </m:oMathPara>
                </a14:m>
                <a:endParaRPr kumimoji="1" lang="ja-JP" altLang="en-US" sz="12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5002618" y="2242263"/>
                <a:ext cx="515141" cy="184666"/>
              </a:xfrm>
              <a:prstGeom prst="rect">
                <a:avLst/>
              </a:prstGeom>
              <a:blipFill>
                <a:blip r:embed="rId9"/>
                <a:stretch>
                  <a:fillRect l="-2381" r="-3571" b="-20000"/>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5434222" y="2208903"/>
            <a:ext cx="633507"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5471238" y="3533964"/>
            <a:ext cx="633507"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の場合</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p:sp>
        <p:nvSpPr>
          <p:cNvPr id="38" name="四角形: 角を丸くする 37">
            <a:extLst>
              <a:ext uri="{FF2B5EF4-FFF2-40B4-BE49-F238E27FC236}">
                <a16:creationId xmlns:a16="http://schemas.microsoft.com/office/drawing/2014/main" id="{548AA81C-125F-4069-A308-F7A3B5D3E625}"/>
              </a:ext>
            </a:extLst>
          </p:cNvPr>
          <p:cNvSpPr/>
          <p:nvPr/>
        </p:nvSpPr>
        <p:spPr>
          <a:xfrm>
            <a:off x="8686700" y="3078418"/>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CEE5E2E5-E5E4-438F-AA7D-B977B91C7748}"/>
                  </a:ext>
                </a:extLst>
              </p:cNvPr>
              <p:cNvSpPr txBox="1"/>
              <p:nvPr/>
            </p:nvSpPr>
            <p:spPr>
              <a:xfrm>
                <a:off x="8858917" y="3184077"/>
                <a:ext cx="746102" cy="269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𝒋</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9" name="テキスト ボックス 38">
                <a:extLst>
                  <a:ext uri="{FF2B5EF4-FFF2-40B4-BE49-F238E27FC236}">
                    <a16:creationId xmlns:a16="http://schemas.microsoft.com/office/drawing/2014/main" id="{CEE5E2E5-E5E4-438F-AA7D-B977B91C7748}"/>
                  </a:ext>
                </a:extLst>
              </p:cNvPr>
              <p:cNvSpPr txBox="1">
                <a:spLocks noRot="1" noChangeAspect="1" noMove="1" noResize="1" noEditPoints="1" noAdjustHandles="1" noChangeArrowheads="1" noChangeShapeType="1" noTextEdit="1"/>
              </p:cNvSpPr>
              <p:nvPr/>
            </p:nvSpPr>
            <p:spPr>
              <a:xfrm>
                <a:off x="8858917" y="3184077"/>
                <a:ext cx="746102" cy="269497"/>
              </a:xfrm>
              <a:prstGeom prst="rect">
                <a:avLst/>
              </a:prstGeom>
              <a:blipFill>
                <a:blip r:embed="rId10"/>
                <a:stretch>
                  <a:fillRect l="-1626" r="-1626"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3F8945A3-494C-4671-925C-4B43673D7674}"/>
                  </a:ext>
                </a:extLst>
              </p:cNvPr>
              <p:cNvSpPr txBox="1"/>
              <p:nvPr/>
            </p:nvSpPr>
            <p:spPr>
              <a:xfrm>
                <a:off x="8858917" y="3515985"/>
                <a:ext cx="746102" cy="269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𝒋</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42" name="テキスト ボックス 41">
                <a:extLst>
                  <a:ext uri="{FF2B5EF4-FFF2-40B4-BE49-F238E27FC236}">
                    <a16:creationId xmlns:a16="http://schemas.microsoft.com/office/drawing/2014/main" id="{3F8945A3-494C-4671-925C-4B43673D7674}"/>
                  </a:ext>
                </a:extLst>
              </p:cNvPr>
              <p:cNvSpPr txBox="1">
                <a:spLocks noRot="1" noChangeAspect="1" noMove="1" noResize="1" noEditPoints="1" noAdjustHandles="1" noChangeArrowheads="1" noChangeShapeType="1" noTextEdit="1"/>
              </p:cNvSpPr>
              <p:nvPr/>
            </p:nvSpPr>
            <p:spPr>
              <a:xfrm>
                <a:off x="8858917" y="3515985"/>
                <a:ext cx="746102" cy="269497"/>
              </a:xfrm>
              <a:prstGeom prst="rect">
                <a:avLst/>
              </a:prstGeom>
              <a:blipFill>
                <a:blip r:embed="rId11"/>
                <a:stretch>
                  <a:fillRect l="-1626" r="-1626"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A45FFDEB-6593-4FDA-B34F-EC4BA15BFDCE}"/>
                  </a:ext>
                </a:extLst>
              </p:cNvPr>
              <p:cNvSpPr/>
              <p:nvPr/>
            </p:nvSpPr>
            <p:spPr>
              <a:xfrm>
                <a:off x="9638631" y="3137586"/>
                <a:ext cx="1121524" cy="369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𝒋</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45" name="正方形/長方形 44">
                <a:extLst>
                  <a:ext uri="{FF2B5EF4-FFF2-40B4-BE49-F238E27FC236}">
                    <a16:creationId xmlns:a16="http://schemas.microsoft.com/office/drawing/2014/main" id="{A45FFDEB-6593-4FDA-B34F-EC4BA15BFDCE}"/>
                  </a:ext>
                </a:extLst>
              </p:cNvPr>
              <p:cNvSpPr>
                <a:spLocks noRot="1" noChangeAspect="1" noMove="1" noResize="1" noEditPoints="1" noAdjustHandles="1" noChangeArrowheads="1" noChangeShapeType="1" noTextEdit="1"/>
              </p:cNvSpPr>
              <p:nvPr/>
            </p:nvSpPr>
            <p:spPr>
              <a:xfrm>
                <a:off x="9638631" y="3137586"/>
                <a:ext cx="1121524" cy="369268"/>
              </a:xfrm>
              <a:prstGeom prst="rect">
                <a:avLst/>
              </a:prstGeom>
              <a:blipFill>
                <a:blip r:embed="rId12"/>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50D3AA4F-DB42-410E-8849-F7A14B760CD9}"/>
                  </a:ext>
                </a:extLst>
              </p:cNvPr>
              <p:cNvSpPr/>
              <p:nvPr/>
            </p:nvSpPr>
            <p:spPr>
              <a:xfrm>
                <a:off x="9638631" y="3494568"/>
                <a:ext cx="1121524" cy="369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𝒋</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46" name="正方形/長方形 45">
                <a:extLst>
                  <a:ext uri="{FF2B5EF4-FFF2-40B4-BE49-F238E27FC236}">
                    <a16:creationId xmlns:a16="http://schemas.microsoft.com/office/drawing/2014/main" id="{50D3AA4F-DB42-410E-8849-F7A14B760CD9}"/>
                  </a:ext>
                </a:extLst>
              </p:cNvPr>
              <p:cNvSpPr>
                <a:spLocks noRot="1" noChangeAspect="1" noMove="1" noResize="1" noEditPoints="1" noAdjustHandles="1" noChangeArrowheads="1" noChangeShapeType="1" noTextEdit="1"/>
              </p:cNvSpPr>
              <p:nvPr/>
            </p:nvSpPr>
            <p:spPr>
              <a:xfrm>
                <a:off x="9638631" y="3494568"/>
                <a:ext cx="1121524" cy="369268"/>
              </a:xfrm>
              <a:prstGeom prst="rect">
                <a:avLst/>
              </a:prstGeom>
              <a:blipFill>
                <a:blip r:embed="rId13"/>
                <a:stretch>
                  <a:fillRect b="-6557"/>
                </a:stretch>
              </a:blipFill>
            </p:spPr>
            <p:txBody>
              <a:bodyPr/>
              <a:lstStyle/>
              <a:p>
                <a:r>
                  <a:rPr lang="ja-JP" altLang="en-US">
                    <a:noFill/>
                  </a:rPr>
                  <a:t> </a:t>
                </a:r>
              </a:p>
            </p:txBody>
          </p:sp>
        </mc:Fallback>
      </mc:AlternateContent>
      <p:sp>
        <p:nvSpPr>
          <p:cNvPr id="62" name="四角形: 角を丸くする 61">
            <a:extLst>
              <a:ext uri="{FF2B5EF4-FFF2-40B4-BE49-F238E27FC236}">
                <a16:creationId xmlns:a16="http://schemas.microsoft.com/office/drawing/2014/main" id="{DD98596C-E1D5-4E65-8495-C21065043089}"/>
              </a:ext>
            </a:extLst>
          </p:cNvPr>
          <p:cNvSpPr/>
          <p:nvPr/>
        </p:nvSpPr>
        <p:spPr>
          <a:xfrm>
            <a:off x="6072605" y="4127623"/>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32C0841C-072E-4956-B89C-2BFD370CBCF9}"/>
                  </a:ext>
                </a:extLst>
              </p:cNvPr>
              <p:cNvSpPr txBox="1"/>
              <p:nvPr/>
            </p:nvSpPr>
            <p:spPr>
              <a:xfrm>
                <a:off x="6119579" y="4212467"/>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𝑱</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𝑱</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𝑱</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𝑱</m:t>
                          </m:r>
                        </m:sub>
                      </m:sSub>
                    </m:oMath>
                  </m:oMathPara>
                </a14:m>
                <a:endParaRPr kumimoji="1" lang="ja-JP" altLang="en-US" b="1" dirty="0">
                  <a:solidFill>
                    <a:schemeClr val="tx2"/>
                  </a:solidFill>
                </a:endParaRPr>
              </a:p>
            </p:txBody>
          </p:sp>
        </mc:Choice>
        <mc:Fallback xmlns="">
          <p:sp>
            <p:nvSpPr>
              <p:cNvPr id="63" name="テキスト ボックス 62">
                <a:extLst>
                  <a:ext uri="{FF2B5EF4-FFF2-40B4-BE49-F238E27FC236}">
                    <a16:creationId xmlns:a16="http://schemas.microsoft.com/office/drawing/2014/main" id="{32C0841C-072E-4956-B89C-2BFD370CBCF9}"/>
                  </a:ext>
                </a:extLst>
              </p:cNvPr>
              <p:cNvSpPr txBox="1">
                <a:spLocks noRot="1" noChangeAspect="1" noMove="1" noResize="1" noEditPoints="1" noAdjustHandles="1" noChangeArrowheads="1" noChangeShapeType="1" noTextEdit="1"/>
              </p:cNvSpPr>
              <p:nvPr/>
            </p:nvSpPr>
            <p:spPr>
              <a:xfrm>
                <a:off x="6119579" y="4212467"/>
                <a:ext cx="1917334" cy="311624"/>
              </a:xfrm>
              <a:prstGeom prst="rect">
                <a:avLst/>
              </a:prstGeom>
              <a:blipFill>
                <a:blip r:embed="rId14"/>
                <a:stretch>
                  <a:fillRect b="-27451"/>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88A070FA-AF9A-450D-BAA8-AED2F6C008B9}"/>
              </a:ext>
            </a:extLst>
          </p:cNvPr>
          <p:cNvSpPr txBox="1"/>
          <p:nvPr/>
        </p:nvSpPr>
        <p:spPr>
          <a:xfrm>
            <a:off x="6804513" y="2820117"/>
            <a:ext cx="440890" cy="295907"/>
          </a:xfrm>
          <a:prstGeom prst="rect">
            <a:avLst/>
          </a:prstGeom>
          <a:noFill/>
        </p:spPr>
        <p:txBody>
          <a:bodyPr vert="eaVert" wrap="square" rtlCol="0">
            <a:spAutoFit/>
          </a:bodyPr>
          <a:lstStyle/>
          <a:p>
            <a:pPr algn="ctr">
              <a:lnSpc>
                <a:spcPct val="90000"/>
              </a:lnSpc>
            </a:pP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961F3198-8E47-48BF-90F2-B5AD68867A04}"/>
              </a:ext>
            </a:extLst>
          </p:cNvPr>
          <p:cNvSpPr txBox="1"/>
          <p:nvPr/>
        </p:nvSpPr>
        <p:spPr>
          <a:xfrm>
            <a:off x="6804513" y="3806497"/>
            <a:ext cx="440890" cy="295907"/>
          </a:xfrm>
          <a:prstGeom prst="rect">
            <a:avLst/>
          </a:prstGeom>
          <a:noFill/>
        </p:spPr>
        <p:txBody>
          <a:bodyPr vert="eaVert" wrap="square" rtlCol="0">
            <a:spAutoFit/>
          </a:bodyPr>
          <a:lstStyle/>
          <a:p>
            <a:pPr algn="ctr">
              <a:lnSpc>
                <a:spcPct val="90000"/>
              </a:lnSpc>
            </a:pP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8F352C83-E7F4-4DB5-A744-620B76C2FD87}"/>
                  </a:ext>
                </a:extLst>
              </p:cNvPr>
              <p:cNvSpPr txBox="1"/>
              <p:nvPr/>
            </p:nvSpPr>
            <p:spPr>
              <a:xfrm>
                <a:off x="3656825" y="2382756"/>
                <a:ext cx="109966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𝒋</m:t>
                      </m:r>
                      <m:r>
                        <a:rPr kumimoji="1" lang="en-US" altLang="ja-JP" sz="1400" b="1" i="1">
                          <a:latin typeface="Cambria Math" panose="02040503050406030204" pitchFamily="18" charset="0"/>
                          <a:ea typeface="Cambria Math" panose="02040503050406030204" pitchFamily="18" charset="0"/>
                        </a:rPr>
                        <m:t>∈</m:t>
                      </m:r>
                      <m:d>
                        <m:dPr>
                          <m:begChr m:val="{"/>
                          <m:endChr m:val="}"/>
                          <m:ctrlPr>
                            <a:rPr kumimoji="1" lang="en-US" altLang="ja-JP" sz="1400" b="1" i="1">
                              <a:latin typeface="Cambria Math" panose="02040503050406030204" pitchFamily="18" charset="0"/>
                              <a:ea typeface="Cambria Math" panose="02040503050406030204" pitchFamily="18" charset="0"/>
                            </a:rPr>
                          </m:ctrlPr>
                        </m:dPr>
                        <m:e>
                          <m:r>
                            <a:rPr kumimoji="1" lang="en-US" altLang="ja-JP" sz="1400" b="1" i="1">
                              <a:latin typeface="Cambria Math" panose="02040503050406030204" pitchFamily="18" charset="0"/>
                              <a:ea typeface="Cambria Math" panose="02040503050406030204" pitchFamily="18" charset="0"/>
                            </a:rPr>
                            <m:t>𝟏</m:t>
                          </m:r>
                          <m:r>
                            <a:rPr kumimoji="1" lang="en-US" altLang="ja-JP" sz="1400" b="1" i="1">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𝟐</m:t>
                          </m:r>
                          <m:r>
                            <a:rPr kumimoji="1" lang="en-US" altLang="ja-JP" sz="1400" b="1" i="1" smtClean="0">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𝑱</m:t>
                          </m:r>
                        </m:e>
                      </m:d>
                    </m:oMath>
                  </m:oMathPara>
                </a14:m>
                <a:endParaRPr kumimoji="1" lang="ja-JP" altLang="en-US" sz="1400" b="1" dirty="0"/>
              </a:p>
            </p:txBody>
          </p:sp>
        </mc:Choice>
        <mc:Fallback xmlns="">
          <p:sp>
            <p:nvSpPr>
              <p:cNvPr id="65" name="テキスト ボックス 64">
                <a:extLst>
                  <a:ext uri="{FF2B5EF4-FFF2-40B4-BE49-F238E27FC236}">
                    <a16:creationId xmlns:a16="http://schemas.microsoft.com/office/drawing/2014/main" id="{8F352C83-E7F4-4DB5-A744-620B76C2FD87}"/>
                  </a:ext>
                </a:extLst>
              </p:cNvPr>
              <p:cNvSpPr txBox="1">
                <a:spLocks noRot="1" noChangeAspect="1" noMove="1" noResize="1" noEditPoints="1" noAdjustHandles="1" noChangeArrowheads="1" noChangeShapeType="1" noTextEdit="1"/>
              </p:cNvSpPr>
              <p:nvPr/>
            </p:nvSpPr>
            <p:spPr>
              <a:xfrm>
                <a:off x="3656825" y="2382756"/>
                <a:ext cx="1099660" cy="215444"/>
              </a:xfrm>
              <a:prstGeom prst="rect">
                <a:avLst/>
              </a:prstGeom>
              <a:blipFill>
                <a:blip r:embed="rId15"/>
                <a:stretch>
                  <a:fillRect l="-3333" b="-371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0B23107A-3DD4-46A5-BAC9-0664CE7BF114}"/>
                  </a:ext>
                </a:extLst>
              </p:cNvPr>
              <p:cNvSpPr txBox="1"/>
              <p:nvPr/>
            </p:nvSpPr>
            <p:spPr>
              <a:xfrm>
                <a:off x="5016243" y="4421339"/>
                <a:ext cx="48789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𝒁</m:t>
                          </m:r>
                        </m:e>
                        <m:sub>
                          <m:r>
                            <a:rPr kumimoji="1" lang="en-US" altLang="ja-JP" sz="1200" b="1" i="1">
                              <a:latin typeface="Cambria Math" panose="02040503050406030204" pitchFamily="18" charset="0"/>
                            </a:rPr>
                            <m:t>𝒊</m:t>
                          </m:r>
                        </m:sub>
                      </m:sSub>
                      <m:r>
                        <a:rPr kumimoji="1" lang="en-US" altLang="ja-JP" sz="1200" b="1" i="1">
                          <a:latin typeface="Cambria Math" panose="02040503050406030204" pitchFamily="18" charset="0"/>
                          <a:ea typeface="Cambria Math" panose="02040503050406030204" pitchFamily="18" charset="0"/>
                        </a:rPr>
                        <m:t>=</m:t>
                      </m:r>
                      <m:r>
                        <a:rPr kumimoji="1" lang="en-US" altLang="ja-JP" sz="1200" b="1" i="1" smtClean="0">
                          <a:latin typeface="Cambria Math" panose="02040503050406030204" pitchFamily="18" charset="0"/>
                          <a:ea typeface="Cambria Math" panose="02040503050406030204" pitchFamily="18" charset="0"/>
                        </a:rPr>
                        <m:t>𝑱</m:t>
                      </m:r>
                    </m:oMath>
                  </m:oMathPara>
                </a14:m>
                <a:endParaRPr kumimoji="1" lang="ja-JP" altLang="en-US" sz="1200" b="1" dirty="0"/>
              </a:p>
            </p:txBody>
          </p:sp>
        </mc:Choice>
        <mc:Fallback xmlns="">
          <p:sp>
            <p:nvSpPr>
              <p:cNvPr id="66" name="テキスト ボックス 65">
                <a:extLst>
                  <a:ext uri="{FF2B5EF4-FFF2-40B4-BE49-F238E27FC236}">
                    <a16:creationId xmlns:a16="http://schemas.microsoft.com/office/drawing/2014/main" id="{0B23107A-3DD4-46A5-BAC9-0664CE7BF114}"/>
                  </a:ext>
                </a:extLst>
              </p:cNvPr>
              <p:cNvSpPr txBox="1">
                <a:spLocks noRot="1" noChangeAspect="1" noMove="1" noResize="1" noEditPoints="1" noAdjustHandles="1" noChangeArrowheads="1" noChangeShapeType="1" noTextEdit="1"/>
              </p:cNvSpPr>
              <p:nvPr/>
            </p:nvSpPr>
            <p:spPr>
              <a:xfrm>
                <a:off x="5016243" y="4421339"/>
                <a:ext cx="487890" cy="184666"/>
              </a:xfrm>
              <a:prstGeom prst="rect">
                <a:avLst/>
              </a:prstGeom>
              <a:blipFill>
                <a:blip r:embed="rId16"/>
                <a:stretch>
                  <a:fillRect l="-2500" r="-6250" b="-35484"/>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E892BD8F-39E7-40A3-935E-55A1E2F77CF0}"/>
              </a:ext>
            </a:extLst>
          </p:cNvPr>
          <p:cNvSpPr txBox="1"/>
          <p:nvPr/>
        </p:nvSpPr>
        <p:spPr>
          <a:xfrm>
            <a:off x="5444125" y="4413728"/>
            <a:ext cx="633507"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の場合</a:t>
            </a:r>
          </a:p>
        </p:txBody>
      </p:sp>
      <p:cxnSp>
        <p:nvCxnSpPr>
          <p:cNvPr id="68" name="直線矢印コネクタ 67">
            <a:extLst>
              <a:ext uri="{FF2B5EF4-FFF2-40B4-BE49-F238E27FC236}">
                <a16:creationId xmlns:a16="http://schemas.microsoft.com/office/drawing/2014/main" id="{06E2B180-D917-49B8-A162-0B40421DD5B6}"/>
              </a:ext>
            </a:extLst>
          </p:cNvPr>
          <p:cNvCxnSpPr>
            <a:cxnSpLocks/>
            <a:stCxn id="33" idx="3"/>
            <a:endCxn id="62" idx="1"/>
          </p:cNvCxnSpPr>
          <p:nvPr/>
        </p:nvCxnSpPr>
        <p:spPr>
          <a:xfrm>
            <a:off x="4070320" y="3441180"/>
            <a:ext cx="2002285" cy="94732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5029650" y="3542058"/>
                <a:ext cx="483081"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𝒁</m:t>
                          </m:r>
                        </m:e>
                        <m:sub>
                          <m:r>
                            <a:rPr kumimoji="1" lang="en-US" altLang="ja-JP" sz="1200" b="1" i="1">
                              <a:latin typeface="Cambria Math" panose="02040503050406030204" pitchFamily="18" charset="0"/>
                            </a:rPr>
                            <m:t>𝒊</m:t>
                          </m:r>
                        </m:sub>
                      </m:sSub>
                      <m:r>
                        <a:rPr kumimoji="1" lang="en-US" altLang="ja-JP" sz="1200" b="1" i="1">
                          <a:latin typeface="Cambria Math" panose="02040503050406030204" pitchFamily="18" charset="0"/>
                          <a:ea typeface="Cambria Math" panose="02040503050406030204" pitchFamily="18" charset="0"/>
                        </a:rPr>
                        <m:t>=</m:t>
                      </m:r>
                      <m:r>
                        <a:rPr kumimoji="1" lang="en-US" altLang="ja-JP" sz="1200" b="1" i="1" smtClean="0">
                          <a:latin typeface="Cambria Math" panose="02040503050406030204" pitchFamily="18" charset="0"/>
                          <a:ea typeface="Cambria Math" panose="02040503050406030204" pitchFamily="18" charset="0"/>
                        </a:rPr>
                        <m:t>𝒋</m:t>
                      </m:r>
                    </m:oMath>
                  </m:oMathPara>
                </a14:m>
                <a:endParaRPr kumimoji="1" lang="ja-JP" altLang="en-US" sz="12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5029650" y="3542058"/>
                <a:ext cx="483081" cy="184666"/>
              </a:xfrm>
              <a:prstGeom prst="rect">
                <a:avLst/>
              </a:prstGeom>
              <a:blipFill>
                <a:blip r:embed="rId17"/>
                <a:stretch>
                  <a:fillRect l="-2532" r="-7595" b="-40000"/>
                </a:stretch>
              </a:blipFill>
            </p:spPr>
            <p:txBody>
              <a:bodyPr/>
              <a:lstStyle/>
              <a:p>
                <a:r>
                  <a:rPr lang="ja-JP" altLang="en-US">
                    <a:noFill/>
                  </a:rPr>
                  <a:t> </a:t>
                </a:r>
              </a:p>
            </p:txBody>
          </p:sp>
        </mc:Fallback>
      </mc:AlternateContent>
      <p:sp>
        <p:nvSpPr>
          <p:cNvPr id="28" name="テキスト ボックス 27">
            <a:extLst>
              <a:ext uri="{FF2B5EF4-FFF2-40B4-BE49-F238E27FC236}">
                <a16:creationId xmlns:a16="http://schemas.microsoft.com/office/drawing/2014/main" id="{1AE8E1F1-3359-47DE-B6F5-0B2F2D16EF92}"/>
              </a:ext>
            </a:extLst>
          </p:cNvPr>
          <p:cNvSpPr txBox="1"/>
          <p:nvPr/>
        </p:nvSpPr>
        <p:spPr>
          <a:xfrm>
            <a:off x="237736" y="1664071"/>
            <a:ext cx="2919389" cy="286232"/>
          </a:xfrm>
          <a:prstGeom prst="rect">
            <a:avLst/>
          </a:prstGeom>
          <a:noFill/>
        </p:spPr>
        <p:txBody>
          <a:bodyPr wrap="none" rtlCol="0">
            <a:spAutoFit/>
          </a:bodyPr>
          <a:lstStyle/>
          <a:p>
            <a:pPr marL="285750" indent="-285750" algn="ctr">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多項型の内生的スイッチング構造</a:t>
            </a:r>
          </a:p>
        </p:txBody>
      </p:sp>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DEA993CC-FE58-45FD-BF90-1C5DABF13822}"/>
                  </a:ext>
                </a:extLst>
              </p:cNvPr>
              <p:cNvSpPr/>
              <p:nvPr/>
            </p:nvSpPr>
            <p:spPr>
              <a:xfrm>
                <a:off x="876946" y="3914844"/>
                <a:ext cx="2384884" cy="3770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1" i="1" smtClean="0">
                              <a:solidFill>
                                <a:schemeClr val="tx1"/>
                              </a:solidFill>
                              <a:latin typeface="Cambria Math" panose="02040503050406030204" pitchFamily="18" charset="0"/>
                            </a:rPr>
                          </m:ctrlPr>
                        </m:sSubSupPr>
                        <m:e>
                          <m:r>
                            <a:rPr kumimoji="1" lang="en-US" altLang="ja-JP" sz="1400" b="1" i="1">
                              <a:solidFill>
                                <a:schemeClr val="tx1"/>
                              </a:solidFill>
                              <a:latin typeface="Cambria Math" panose="02040503050406030204" pitchFamily="18" charset="0"/>
                            </a:rPr>
                            <m:t>𝒛</m:t>
                          </m:r>
                        </m:e>
                        <m:sub>
                          <m:r>
                            <a:rPr kumimoji="1" lang="en-US" altLang="ja-JP" sz="1400" b="1" i="1">
                              <a:solidFill>
                                <a:schemeClr val="tx1"/>
                              </a:solidFill>
                              <a:latin typeface="Cambria Math" panose="02040503050406030204" pitchFamily="18" charset="0"/>
                            </a:rPr>
                            <m:t>𝒊</m:t>
                          </m:r>
                        </m:sub>
                        <m:sup>
                          <m:r>
                            <a:rPr kumimoji="1" lang="en-US" altLang="ja-JP" sz="1400" b="1" i="1">
                              <a:solidFill>
                                <a:schemeClr val="tx1"/>
                              </a:solidFill>
                              <a:latin typeface="Cambria Math" panose="02040503050406030204" pitchFamily="18" charset="0"/>
                            </a:rPr>
                            <m:t>∗</m:t>
                          </m:r>
                        </m:sup>
                      </m:sSubSup>
                      <m:r>
                        <a:rPr kumimoji="1" lang="en-US" altLang="ja-JP" sz="1400" b="1" i="1" smtClean="0">
                          <a:solidFill>
                            <a:schemeClr val="tx1"/>
                          </a:solidFill>
                          <a:latin typeface="Cambria Math" panose="02040503050406030204" pitchFamily="18" charset="0"/>
                          <a:ea typeface="Cambria Math" panose="02040503050406030204" pitchFamily="18" charset="0"/>
                        </a:rPr>
                        <m:t>=</m:t>
                      </m:r>
                      <m:sSup>
                        <m:sSupPr>
                          <m:ctrlPr>
                            <a:rPr kumimoji="1" lang="en-US" altLang="ja-JP" sz="1400" b="1"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ja-JP" sz="1400"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𝟏</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𝟐</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a:latin typeface="Cambria Math" panose="02040503050406030204" pitchFamily="18" charset="0"/>
                                  <a:ea typeface="Cambria Math" panose="02040503050406030204" pitchFamily="18" charset="0"/>
                                </a:rPr>
                                <m:t>,…, </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𝒊𝑱</m:t>
                                  </m:r>
                                </m:sub>
                                <m:sup>
                                  <m:r>
                                    <a:rPr kumimoji="1" lang="en-US" altLang="ja-JP" sz="1400" b="1" i="1">
                                      <a:latin typeface="Cambria Math" panose="02040503050406030204" pitchFamily="18" charset="0"/>
                                      <a:ea typeface="Cambria Math" panose="02040503050406030204" pitchFamily="18" charset="0"/>
                                    </a:rPr>
                                    <m:t>∗</m:t>
                                  </m:r>
                                </m:sup>
                              </m:sSubSup>
                            </m:e>
                          </m:d>
                        </m:e>
                        <m:sup>
                          <m:r>
                            <a:rPr kumimoji="1" lang="en-US" altLang="ja-JP" sz="1400" b="1" i="1" smtClean="0">
                              <a:solidFill>
                                <a:schemeClr val="tx1"/>
                              </a:solidFill>
                              <a:latin typeface="Cambria Math" panose="02040503050406030204" pitchFamily="18" charset="0"/>
                              <a:ea typeface="Cambria Math" panose="02040503050406030204" pitchFamily="18" charset="0"/>
                            </a:rPr>
                            <m:t>′</m:t>
                          </m:r>
                        </m:sup>
                      </m:sSup>
                    </m:oMath>
                  </m:oMathPara>
                </a14:m>
                <a:endParaRPr lang="ja-JP" altLang="en-US" sz="1400" dirty="0">
                  <a:solidFill>
                    <a:schemeClr val="tx1"/>
                  </a:solidFill>
                </a:endParaRPr>
              </a:p>
            </p:txBody>
          </p:sp>
        </mc:Choice>
        <mc:Fallback xmlns="">
          <p:sp>
            <p:nvSpPr>
              <p:cNvPr id="29" name="正方形/長方形 28">
                <a:extLst>
                  <a:ext uri="{FF2B5EF4-FFF2-40B4-BE49-F238E27FC236}">
                    <a16:creationId xmlns:a16="http://schemas.microsoft.com/office/drawing/2014/main" id="{DEA993CC-FE58-45FD-BF90-1C5DABF13822}"/>
                  </a:ext>
                </a:extLst>
              </p:cNvPr>
              <p:cNvSpPr>
                <a:spLocks noRot="1" noChangeAspect="1" noMove="1" noResize="1" noEditPoints="1" noAdjustHandles="1" noChangeArrowheads="1" noChangeShapeType="1" noTextEdit="1"/>
              </p:cNvSpPr>
              <p:nvPr/>
            </p:nvSpPr>
            <p:spPr>
              <a:xfrm>
                <a:off x="876946" y="3914844"/>
                <a:ext cx="2384884" cy="377026"/>
              </a:xfrm>
              <a:prstGeom prst="rect">
                <a:avLst/>
              </a:prstGeom>
              <a:blipFill>
                <a:blip r:embed="rId18"/>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50D92557-0069-4312-84F5-A58A71C8FAA5}"/>
                  </a:ext>
                </a:extLst>
              </p:cNvPr>
              <p:cNvSpPr txBox="1"/>
              <p:nvPr/>
            </p:nvSpPr>
            <p:spPr>
              <a:xfrm>
                <a:off x="3073050" y="3976805"/>
                <a:ext cx="1498552" cy="316433"/>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の中で、</a:t>
                </a:r>
                <a:r>
                  <a:rPr kumimoji="1" lang="en-US" altLang="ja-JP" sz="1200" b="1" dirty="0">
                    <a:ea typeface="Cambria Math" panose="02040503050406030204" pitchFamily="18" charset="0"/>
                  </a:rPr>
                  <a:t> </a:t>
                </a:r>
                <a14:m>
                  <m:oMath xmlns:m="http://schemas.openxmlformats.org/officeDocument/2006/math">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𝒛</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oMath>
                </a14:m>
                <a:r>
                  <a:rPr kumimoji="1" lang="ja-JP" altLang="en-US" sz="1200" b="1" dirty="0">
                    <a:latin typeface="Meiryo UI" panose="020B0604030504040204" pitchFamily="50" charset="-128"/>
                    <a:ea typeface="Meiryo UI" panose="020B0604030504040204" pitchFamily="50" charset="-128"/>
                  </a:rPr>
                  <a:t> が最大</a:t>
                </a:r>
              </a:p>
            </p:txBody>
          </p:sp>
        </mc:Choice>
        <mc:Fallback xmlns="">
          <p:sp>
            <p:nvSpPr>
              <p:cNvPr id="32" name="テキスト ボックス 31">
                <a:extLst>
                  <a:ext uri="{FF2B5EF4-FFF2-40B4-BE49-F238E27FC236}">
                    <a16:creationId xmlns:a16="http://schemas.microsoft.com/office/drawing/2014/main" id="{50D92557-0069-4312-84F5-A58A71C8FAA5}"/>
                  </a:ext>
                </a:extLst>
              </p:cNvPr>
              <p:cNvSpPr txBox="1">
                <a:spLocks noRot="1" noChangeAspect="1" noMove="1" noResize="1" noEditPoints="1" noAdjustHandles="1" noChangeArrowheads="1" noChangeShapeType="1" noTextEdit="1"/>
              </p:cNvSpPr>
              <p:nvPr/>
            </p:nvSpPr>
            <p:spPr>
              <a:xfrm>
                <a:off x="3073050" y="3976805"/>
                <a:ext cx="1498552" cy="316433"/>
              </a:xfrm>
              <a:prstGeom prst="rect">
                <a:avLst/>
              </a:prstGeom>
              <a:blipFill>
                <a:blip r:embed="rId19"/>
                <a:stretch>
                  <a:fillRect b="-1923"/>
                </a:stretch>
              </a:blipFill>
            </p:spPr>
            <p:txBody>
              <a:bodyPr/>
              <a:lstStyle/>
              <a:p>
                <a:r>
                  <a:rPr lang="ja-JP" altLang="en-US">
                    <a:noFill/>
                  </a:rPr>
                  <a:t> </a:t>
                </a:r>
              </a:p>
            </p:txBody>
          </p:sp>
        </mc:Fallback>
      </mc:AlternateContent>
      <p:cxnSp>
        <p:nvCxnSpPr>
          <p:cNvPr id="69" name="直線コネクタ 68">
            <a:extLst>
              <a:ext uri="{FF2B5EF4-FFF2-40B4-BE49-F238E27FC236}">
                <a16:creationId xmlns:a16="http://schemas.microsoft.com/office/drawing/2014/main" id="{4ED29B29-C56E-4315-82DA-B0DC0D78BD3C}"/>
              </a:ext>
            </a:extLst>
          </p:cNvPr>
          <p:cNvCxnSpPr>
            <a:cxnSpLocks/>
          </p:cNvCxnSpPr>
          <p:nvPr/>
        </p:nvCxnSpPr>
        <p:spPr>
          <a:xfrm>
            <a:off x="2649085" y="3592631"/>
            <a:ext cx="1264644" cy="95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矢印: 下 76">
            <a:extLst>
              <a:ext uri="{FF2B5EF4-FFF2-40B4-BE49-F238E27FC236}">
                <a16:creationId xmlns:a16="http://schemas.microsoft.com/office/drawing/2014/main" id="{D78364A4-F275-4AEC-894C-466365AD3B33}"/>
              </a:ext>
            </a:extLst>
          </p:cNvPr>
          <p:cNvSpPr/>
          <p:nvPr/>
        </p:nvSpPr>
        <p:spPr>
          <a:xfrm>
            <a:off x="3194732" y="3650733"/>
            <a:ext cx="143680" cy="199717"/>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8" name="右中かっこ 77">
            <a:extLst>
              <a:ext uri="{FF2B5EF4-FFF2-40B4-BE49-F238E27FC236}">
                <a16:creationId xmlns:a16="http://schemas.microsoft.com/office/drawing/2014/main" id="{A379BF33-ED4B-4247-97BE-FD0FED380C02}"/>
              </a:ext>
            </a:extLst>
          </p:cNvPr>
          <p:cNvSpPr/>
          <p:nvPr/>
        </p:nvSpPr>
        <p:spPr>
          <a:xfrm rot="5400000">
            <a:off x="2662855" y="3298408"/>
            <a:ext cx="316433" cy="3414022"/>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右中かっこ 78">
            <a:extLst>
              <a:ext uri="{FF2B5EF4-FFF2-40B4-BE49-F238E27FC236}">
                <a16:creationId xmlns:a16="http://schemas.microsoft.com/office/drawing/2014/main" id="{812E1407-12F9-406D-8877-EBFAB701EC16}"/>
              </a:ext>
            </a:extLst>
          </p:cNvPr>
          <p:cNvSpPr/>
          <p:nvPr/>
        </p:nvSpPr>
        <p:spPr>
          <a:xfrm rot="5400000">
            <a:off x="8210230" y="2478744"/>
            <a:ext cx="316433" cy="5101001"/>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290944A0-0E52-470B-B1F5-6FFC1D01DFBA}"/>
              </a:ext>
            </a:extLst>
          </p:cNvPr>
          <p:cNvSpPr txBox="1"/>
          <p:nvPr/>
        </p:nvSpPr>
        <p:spPr>
          <a:xfrm>
            <a:off x="1989381" y="5296801"/>
            <a:ext cx="1667444"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多項プロビットモデル</a:t>
            </a:r>
          </a:p>
        </p:txBody>
      </p:sp>
      <p:sp>
        <p:nvSpPr>
          <p:cNvPr id="81" name="テキスト ボックス 80">
            <a:extLst>
              <a:ext uri="{FF2B5EF4-FFF2-40B4-BE49-F238E27FC236}">
                <a16:creationId xmlns:a16="http://schemas.microsoft.com/office/drawing/2014/main" id="{51D4CCB9-AA40-4A97-9464-8F73572B54F6}"/>
              </a:ext>
            </a:extLst>
          </p:cNvPr>
          <p:cNvSpPr txBox="1"/>
          <p:nvPr/>
        </p:nvSpPr>
        <p:spPr>
          <a:xfrm>
            <a:off x="6523229" y="5329670"/>
            <a:ext cx="3690434" cy="523220"/>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交通行動が連続値の場合</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線形回帰モデル</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交通行動が</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値の場合</a:t>
            </a:r>
            <a:r>
              <a:rPr kumimoji="1" lang="en-US" altLang="ja-JP" sz="1400" b="1" dirty="0">
                <a:latin typeface="Meiryo UI" panose="020B0604030504040204" pitchFamily="50" charset="-128"/>
                <a:ea typeface="Meiryo UI" panose="020B0604030504040204" pitchFamily="50" charset="-128"/>
              </a:rPr>
              <a:t>: 2</a:t>
            </a:r>
            <a:r>
              <a:rPr kumimoji="1" lang="ja-JP" altLang="en-US" sz="1400" b="1" dirty="0">
                <a:latin typeface="Meiryo UI" panose="020B0604030504040204" pitchFamily="50" charset="-128"/>
                <a:ea typeface="Meiryo UI" panose="020B0604030504040204" pitchFamily="50" charset="-128"/>
              </a:rPr>
              <a:t>項プロビットモデル</a:t>
            </a:r>
          </a:p>
        </p:txBody>
      </p:sp>
      <p:sp>
        <p:nvSpPr>
          <p:cNvPr id="82" name="テキスト ボックス 81">
            <a:extLst>
              <a:ext uri="{FF2B5EF4-FFF2-40B4-BE49-F238E27FC236}">
                <a16:creationId xmlns:a16="http://schemas.microsoft.com/office/drawing/2014/main" id="{0F36F904-97DC-48B9-AF71-53134019ECFD}"/>
              </a:ext>
            </a:extLst>
          </p:cNvPr>
          <p:cNvSpPr txBox="1"/>
          <p:nvPr/>
        </p:nvSpPr>
        <p:spPr>
          <a:xfrm>
            <a:off x="768675" y="6014334"/>
            <a:ext cx="4104792" cy="258532"/>
          </a:xfrm>
          <a:prstGeom prst="rect">
            <a:avLst/>
          </a:prstGeom>
          <a:noFill/>
        </p:spPr>
        <p:txBody>
          <a:bodyPr wrap="square" rtlCol="0">
            <a:spAutoFit/>
          </a:bodyPr>
          <a:lstStyle/>
          <a:p>
            <a:pPr algn="ctr">
              <a:lnSpc>
                <a:spcPct val="90000"/>
              </a:lnSpc>
            </a:pP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既存のサンプルセレクションモデル</a:t>
            </a:r>
            <a:r>
              <a:rPr kumimoji="1" lang="en-US" altLang="ja-JP" sz="1200" b="1" dirty="0">
                <a:latin typeface="Meiryo UI" panose="020B0604030504040204" pitchFamily="50" charset="-128"/>
                <a:ea typeface="Meiryo UI" panose="020B0604030504040204" pitchFamily="50" charset="-128"/>
              </a:rPr>
              <a:t>: 2</a:t>
            </a:r>
            <a:r>
              <a:rPr kumimoji="1" lang="ja-JP" altLang="en-US" sz="1200" b="1" dirty="0">
                <a:latin typeface="Meiryo UI" panose="020B0604030504040204" pitchFamily="50" charset="-128"/>
                <a:ea typeface="Meiryo UI" panose="020B0604030504040204" pitchFamily="50" charset="-128"/>
              </a:rPr>
              <a:t>項プロビットモデル</a:t>
            </a:r>
          </a:p>
        </p:txBody>
      </p:sp>
      <p:sp>
        <p:nvSpPr>
          <p:cNvPr id="83" name="テキスト ボックス 82">
            <a:extLst>
              <a:ext uri="{FF2B5EF4-FFF2-40B4-BE49-F238E27FC236}">
                <a16:creationId xmlns:a16="http://schemas.microsoft.com/office/drawing/2014/main" id="{5A68C6FB-0867-4C3B-97BF-41BABED0F60F}"/>
              </a:ext>
            </a:extLst>
          </p:cNvPr>
          <p:cNvSpPr txBox="1"/>
          <p:nvPr/>
        </p:nvSpPr>
        <p:spPr>
          <a:xfrm>
            <a:off x="6382444" y="6014334"/>
            <a:ext cx="4104792" cy="258532"/>
          </a:xfrm>
          <a:prstGeom prst="rect">
            <a:avLst/>
          </a:prstGeom>
          <a:noFill/>
        </p:spPr>
        <p:txBody>
          <a:bodyPr wrap="square" rtlCol="0">
            <a:spAutoFit/>
          </a:bodyPr>
          <a:lstStyle/>
          <a:p>
            <a:pPr algn="ctr">
              <a:lnSpc>
                <a:spcPct val="90000"/>
              </a:lnSpc>
            </a:pP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既存のサンプルセレクションモデル</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線形回帰モデル</a:t>
            </a:r>
          </a:p>
        </p:txBody>
      </p:sp>
    </p:spTree>
    <p:extLst>
      <p:ext uri="{BB962C8B-B14F-4D97-AF65-F5344CB8AC3E}">
        <p14:creationId xmlns:p14="http://schemas.microsoft.com/office/powerpoint/2010/main" val="219434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27</a:t>
            </a:fld>
            <a:endParaRPr lang="ja-JP" altLang="en-US" dirty="0"/>
          </a:p>
        </p:txBody>
      </p:sp>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多項型の居住地自己選択を扱うサンプルセレクションモデル</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1AE8E1F1-3359-47DE-B6F5-0B2F2D16EF92}"/>
                  </a:ext>
                </a:extLst>
              </p:cNvPr>
              <p:cNvSpPr txBox="1"/>
              <p:nvPr/>
            </p:nvSpPr>
            <p:spPr>
              <a:xfrm>
                <a:off x="236065" y="1812963"/>
                <a:ext cx="3280001"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誤差項 </a:t>
                </a:r>
                <a14:m>
                  <m:oMath xmlns:m="http://schemas.openxmlformats.org/officeDocument/2006/math">
                    <m:sSub>
                      <m:sSubPr>
                        <m:ctrlPr>
                          <a:rPr kumimoji="1" lang="en-US" altLang="ja-JP" sz="1600" b="1" i="1" smtClean="0">
                            <a:latin typeface="Cambria Math" panose="02040503050406030204" pitchFamily="18" charset="0"/>
                            <a:ea typeface="Meiryo UI" panose="020B0604030504040204" pitchFamily="50" charset="-128"/>
                          </a:rPr>
                        </m:ctrlPr>
                      </m:sSubPr>
                      <m:e>
                        <m:r>
                          <a:rPr kumimoji="1" lang="ja-JP" altLang="en-US" sz="1600" b="1" i="1" smtClean="0">
                            <a:latin typeface="Cambria Math" panose="02040503050406030204" pitchFamily="18" charset="0"/>
                            <a:ea typeface="Meiryo UI" panose="020B0604030504040204" pitchFamily="50" charset="-128"/>
                          </a:rPr>
                          <m:t>𝜺</m:t>
                        </m:r>
                      </m:e>
                      <m:sub>
                        <m:r>
                          <a:rPr kumimoji="1" lang="en-US" altLang="ja-JP" sz="1600" b="1" i="1" smtClean="0">
                            <a:latin typeface="Cambria Math" panose="02040503050406030204" pitchFamily="18" charset="0"/>
                            <a:ea typeface="Meiryo UI" panose="020B0604030504040204" pitchFamily="50" charset="-128"/>
                          </a:rPr>
                          <m:t>𝒊</m:t>
                        </m:r>
                      </m:sub>
                    </m:sSub>
                    <m:r>
                      <a:rPr kumimoji="1" lang="en-US" altLang="ja-JP" sz="1600" b="1" i="1" smtClean="0">
                        <a:latin typeface="Cambria Math" panose="02040503050406030204" pitchFamily="18" charset="0"/>
                        <a:ea typeface="Meiryo UI" panose="020B0604030504040204" pitchFamily="50" charset="-128"/>
                      </a:rPr>
                      <m:t>,</m:t>
                    </m:r>
                    <m:sSub>
                      <m:sSubPr>
                        <m:ctrlPr>
                          <a:rPr kumimoji="1" lang="en-US" altLang="ja-JP" sz="1600" b="1" i="1">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𝒖</m:t>
                        </m:r>
                      </m:e>
                      <m:sub>
                        <m:r>
                          <a:rPr kumimoji="1" lang="en-US" altLang="ja-JP" sz="1600" b="1" i="1">
                            <a:latin typeface="Cambria Math" panose="02040503050406030204" pitchFamily="18" charset="0"/>
                            <a:ea typeface="Meiryo UI" panose="020B0604030504040204" pitchFamily="50" charset="-128"/>
                          </a:rPr>
                          <m:t>𝒊</m:t>
                        </m:r>
                      </m:sub>
                    </m:sSub>
                  </m:oMath>
                </a14:m>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の分散・共分散を仮定</a:t>
                </a:r>
              </a:p>
            </p:txBody>
          </p:sp>
        </mc:Choice>
        <mc:Fallback xmlns="">
          <p:sp>
            <p:nvSpPr>
              <p:cNvPr id="28" name="テキスト ボックス 27">
                <a:extLst>
                  <a:ext uri="{FF2B5EF4-FFF2-40B4-BE49-F238E27FC236}">
                    <a16:creationId xmlns:a16="http://schemas.microsoft.com/office/drawing/2014/main" id="{1AE8E1F1-3359-47DE-B6F5-0B2F2D16EF92}"/>
                  </a:ext>
                </a:extLst>
              </p:cNvPr>
              <p:cNvSpPr txBox="1">
                <a:spLocks noRot="1" noChangeAspect="1" noMove="1" noResize="1" noEditPoints="1" noAdjustHandles="1" noChangeArrowheads="1" noChangeShapeType="1" noTextEdit="1"/>
              </p:cNvSpPr>
              <p:nvPr/>
            </p:nvSpPr>
            <p:spPr>
              <a:xfrm>
                <a:off x="236065" y="1812963"/>
                <a:ext cx="3280001" cy="313932"/>
              </a:xfrm>
              <a:prstGeom prst="rect">
                <a:avLst/>
              </a:prstGeom>
              <a:blipFill>
                <a:blip r:embed="rId2"/>
                <a:stretch>
                  <a:fillRect l="-372" t="-13462"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F65202CA-B10C-4B3F-B3A7-2270CBD391FC}"/>
                  </a:ext>
                </a:extLst>
              </p:cNvPr>
              <p:cNvSpPr txBox="1"/>
              <p:nvPr/>
            </p:nvSpPr>
            <p:spPr>
              <a:xfrm>
                <a:off x="1584712" y="5083075"/>
                <a:ext cx="4212050" cy="87895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sz="2400" b="1"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b="1" i="1" smtClean="0">
                                  <a:latin typeface="Cambria Math" panose="02040503050406030204" pitchFamily="18" charset="0"/>
                                  <a:ea typeface="Cambria Math" panose="02040503050406030204" pitchFamily="18" charset="0"/>
                                </a:rPr>
                              </m:ctrlPr>
                            </m:mPr>
                            <m:mr>
                              <m:e>
                                <m:sSub>
                                  <m:sSubPr>
                                    <m:ctrlPr>
                                      <a:rPr kumimoji="1" lang="en-US" altLang="ja-JP" sz="2400" b="1" i="1" smtClean="0">
                                        <a:latin typeface="Cambria Math" panose="02040503050406030204" pitchFamily="18" charset="0"/>
                                        <a:ea typeface="Cambria Math" panose="02040503050406030204" pitchFamily="18" charset="0"/>
                                      </a:rPr>
                                    </m:ctrlPr>
                                  </m:sSubPr>
                                  <m:e>
                                    <m:r>
                                      <a:rPr kumimoji="1" lang="ja-JP" altLang="en-US" sz="2400" b="1" i="1" smtClean="0">
                                        <a:latin typeface="Cambria Math" panose="02040503050406030204" pitchFamily="18" charset="0"/>
                                        <a:ea typeface="Cambria Math" panose="02040503050406030204" pitchFamily="18" charset="0"/>
                                      </a:rPr>
                                      <m:t>𝜺</m:t>
                                    </m:r>
                                  </m:e>
                                  <m:sub>
                                    <m:r>
                                      <a:rPr kumimoji="1" lang="en-US" altLang="ja-JP" sz="2400" b="1" i="1" smtClean="0">
                                        <a:latin typeface="Cambria Math" panose="02040503050406030204" pitchFamily="18" charset="0"/>
                                        <a:ea typeface="Cambria Math" panose="02040503050406030204" pitchFamily="18" charset="0"/>
                                      </a:rPr>
                                      <m:t>𝒊</m:t>
                                    </m:r>
                                  </m:sub>
                                </m:sSub>
                              </m:e>
                            </m:mr>
                            <m:mr>
                              <m:e>
                                <m:sSub>
                                  <m:sSubPr>
                                    <m:ctrlPr>
                                      <a:rPr kumimoji="1" lang="en-US" altLang="ja-JP" sz="2400" b="1" i="1" smtClean="0">
                                        <a:latin typeface="Cambria Math" panose="02040503050406030204" pitchFamily="18" charset="0"/>
                                        <a:ea typeface="Cambria Math" panose="02040503050406030204" pitchFamily="18" charset="0"/>
                                      </a:rPr>
                                    </m:ctrlPr>
                                  </m:sSubPr>
                                  <m:e>
                                    <m:r>
                                      <a:rPr kumimoji="1" lang="en-US" altLang="ja-JP" sz="2400" b="1" i="1" smtClean="0">
                                        <a:latin typeface="Cambria Math" panose="02040503050406030204" pitchFamily="18" charset="0"/>
                                        <a:ea typeface="Cambria Math" panose="02040503050406030204" pitchFamily="18" charset="0"/>
                                      </a:rPr>
                                      <m:t>𝒖</m:t>
                                    </m:r>
                                  </m:e>
                                  <m:sub>
                                    <m:r>
                                      <a:rPr kumimoji="1" lang="en-US" altLang="ja-JP" sz="2400" b="1" i="1" smtClean="0">
                                        <a:latin typeface="Cambria Math" panose="02040503050406030204" pitchFamily="18" charset="0"/>
                                        <a:ea typeface="Cambria Math" panose="02040503050406030204" pitchFamily="18" charset="0"/>
                                      </a:rPr>
                                      <m:t>𝒊</m:t>
                                    </m:r>
                                  </m:sub>
                                </m:sSub>
                              </m:e>
                            </m:mr>
                          </m:m>
                        </m:e>
                      </m:d>
                      <m:r>
                        <a:rPr kumimoji="1" lang="en-US" altLang="ja-JP" sz="2400" b="1" i="1" smtClean="0">
                          <a:latin typeface="Cambria Math" panose="02040503050406030204" pitchFamily="18" charset="0"/>
                          <a:ea typeface="Cambria Math" panose="02040503050406030204" pitchFamily="18" charset="0"/>
                        </a:rPr>
                        <m:t>~</m:t>
                      </m:r>
                      <m:sSub>
                        <m:sSubPr>
                          <m:ctrlPr>
                            <a:rPr kumimoji="1" lang="en-US" altLang="ja-JP" sz="2400" b="1" i="1" smtClean="0">
                              <a:latin typeface="Cambria Math" panose="02040503050406030204" pitchFamily="18" charset="0"/>
                              <a:ea typeface="Cambria Math" panose="02040503050406030204" pitchFamily="18" charset="0"/>
                            </a:rPr>
                          </m:ctrlPr>
                        </m:sSubPr>
                        <m:e>
                          <m:r>
                            <a:rPr kumimoji="1" lang="en-US" altLang="ja-JP" sz="2400" b="1" i="1" smtClean="0">
                              <a:latin typeface="Cambria Math" panose="02040503050406030204" pitchFamily="18" charset="0"/>
                              <a:ea typeface="Cambria Math" panose="02040503050406030204" pitchFamily="18" charset="0"/>
                            </a:rPr>
                            <m:t>𝑵</m:t>
                          </m:r>
                        </m:e>
                        <m:sub>
                          <m:r>
                            <a:rPr kumimoji="1" lang="en-US" altLang="ja-JP" sz="2400" b="1" i="1" smtClean="0">
                              <a:latin typeface="Cambria Math" panose="02040503050406030204" pitchFamily="18" charset="0"/>
                              <a:ea typeface="Cambria Math" panose="02040503050406030204" pitchFamily="18" charset="0"/>
                            </a:rPr>
                            <m:t>𝟐</m:t>
                          </m:r>
                          <m:r>
                            <a:rPr kumimoji="1" lang="en-US" altLang="ja-JP" sz="2400" b="1" i="1" smtClean="0">
                              <a:latin typeface="Cambria Math" panose="02040503050406030204" pitchFamily="18" charset="0"/>
                              <a:ea typeface="Cambria Math" panose="02040503050406030204" pitchFamily="18" charset="0"/>
                            </a:rPr>
                            <m:t>𝑱</m:t>
                          </m:r>
                        </m:sub>
                      </m:sSub>
                      <m:d>
                        <m:dPr>
                          <m:begChr m:val="["/>
                          <m:endChr m:val="]"/>
                          <m:ctrlPr>
                            <a:rPr kumimoji="1" lang="en-US" altLang="ja-JP" sz="2400" b="1" i="1" smtClean="0">
                              <a:latin typeface="Cambria Math" panose="02040503050406030204" pitchFamily="18" charset="0"/>
                              <a:ea typeface="Cambria Math" panose="02040503050406030204" pitchFamily="18" charset="0"/>
                            </a:rPr>
                          </m:ctrlPr>
                        </m:dPr>
                        <m:e>
                          <m:d>
                            <m:dPr>
                              <m:ctrlPr>
                                <a:rPr kumimoji="1" lang="en-US" altLang="ja-JP" sz="2400" b="1" i="1" smtClean="0">
                                  <a:latin typeface="Cambria Math" panose="02040503050406030204" pitchFamily="18" charset="0"/>
                                  <a:ea typeface="Cambria Math" panose="02040503050406030204" pitchFamily="18" charset="0"/>
                                </a:rPr>
                              </m:ctrlPr>
                            </m:dPr>
                            <m:e>
                              <m:eqArr>
                                <m:eqArrPr>
                                  <m:ctrlPr>
                                    <a:rPr kumimoji="1" lang="en-US" altLang="ja-JP" sz="2400" b="1" i="1" smtClean="0">
                                      <a:latin typeface="Cambria Math" panose="02040503050406030204" pitchFamily="18" charset="0"/>
                                      <a:ea typeface="Cambria Math" panose="02040503050406030204" pitchFamily="18" charset="0"/>
                                    </a:rPr>
                                  </m:ctrlPr>
                                </m:eqArrPr>
                                <m:e>
                                  <m:r>
                                    <a:rPr kumimoji="1" lang="en-US" altLang="ja-JP" sz="2400" b="1" i="1" smtClean="0">
                                      <a:latin typeface="Cambria Math" panose="02040503050406030204" pitchFamily="18" charset="0"/>
                                      <a:ea typeface="Cambria Math" panose="02040503050406030204" pitchFamily="18" charset="0"/>
                                    </a:rPr>
                                    <m:t>𝟎</m:t>
                                  </m:r>
                                </m:e>
                                <m:e>
                                  <m:r>
                                    <a:rPr kumimoji="1" lang="en-US" altLang="ja-JP" sz="2400" b="1" i="1" smtClean="0">
                                      <a:latin typeface="Cambria Math" panose="02040503050406030204" pitchFamily="18" charset="0"/>
                                      <a:ea typeface="Cambria Math" panose="02040503050406030204" pitchFamily="18" charset="0"/>
                                    </a:rPr>
                                    <m:t>⋮</m:t>
                                  </m:r>
                                </m:e>
                                <m:e>
                                  <m:r>
                                    <a:rPr lang="en-US" altLang="ja-JP" sz="2400" b="1" i="1" smtClean="0">
                                      <a:latin typeface="Cambria Math" panose="02040503050406030204" pitchFamily="18" charset="0"/>
                                    </a:rPr>
                                    <m:t>𝟎</m:t>
                                  </m:r>
                                </m:e>
                              </m:eqArr>
                            </m:e>
                          </m:d>
                          <m:r>
                            <a:rPr kumimoji="1" lang="en-US" altLang="ja-JP" sz="2400" b="1" i="1" smtClean="0">
                              <a:latin typeface="Cambria Math" panose="02040503050406030204" pitchFamily="18" charset="0"/>
                              <a:ea typeface="Cambria Math" panose="02040503050406030204" pitchFamily="18" charset="0"/>
                            </a:rPr>
                            <m:t>, </m:t>
                          </m:r>
                          <m:d>
                            <m:dPr>
                              <m:ctrlPr>
                                <a:rPr kumimoji="1" lang="en-US" altLang="ja-JP" sz="2400" b="1" i="1" smtClean="0">
                                  <a:latin typeface="Cambria Math" panose="02040503050406030204" pitchFamily="18" charset="0"/>
                                  <a:ea typeface="Cambria Math" panose="02040503050406030204" pitchFamily="18" charset="0"/>
                                </a:rPr>
                              </m:ctrlPr>
                            </m:dPr>
                            <m:e>
                              <m:m>
                                <m:mPr>
                                  <m:mcs>
                                    <m:mc>
                                      <m:mcPr>
                                        <m:count m:val="2"/>
                                        <m:mcJc m:val="center"/>
                                      </m:mcPr>
                                    </m:mc>
                                  </m:mcs>
                                  <m:ctrlPr>
                                    <a:rPr kumimoji="1" lang="en-US" altLang="ja-JP" sz="2400" b="1" i="1" smtClean="0">
                                      <a:latin typeface="Cambria Math" panose="02040503050406030204" pitchFamily="18" charset="0"/>
                                      <a:ea typeface="Cambria Math" panose="02040503050406030204" pitchFamily="18" charset="0"/>
                                    </a:rPr>
                                  </m:ctrlPr>
                                </m:mPr>
                                <m:mr>
                                  <m:e>
                                    <m:sSub>
                                      <m:sSubPr>
                                        <m:ctrlPr>
                                          <a:rPr kumimoji="1" lang="en-US" altLang="ja-JP" sz="2400" b="1" i="1" smtClean="0">
                                            <a:latin typeface="Cambria Math" panose="02040503050406030204" pitchFamily="18" charset="0"/>
                                            <a:ea typeface="Cambria Math" panose="02040503050406030204" pitchFamily="18" charset="0"/>
                                          </a:rPr>
                                        </m:ctrlPr>
                                      </m:sSubPr>
                                      <m:e>
                                        <m:r>
                                          <a:rPr kumimoji="1" lang="ja-JP" altLang="en-US" sz="2400" b="1" i="1" smtClean="0">
                                            <a:latin typeface="Cambria Math" panose="02040503050406030204" pitchFamily="18" charset="0"/>
                                            <a:ea typeface="Cambria Math" panose="02040503050406030204" pitchFamily="18" charset="0"/>
                                          </a:rPr>
                                          <m:t>𝚺</m:t>
                                        </m:r>
                                      </m:e>
                                      <m:sub>
                                        <m:r>
                                          <a:rPr kumimoji="1" lang="en-US" altLang="ja-JP" sz="2400" b="1" i="1" smtClean="0">
                                            <a:latin typeface="Cambria Math" panose="02040503050406030204" pitchFamily="18" charset="0"/>
                                            <a:ea typeface="Cambria Math" panose="02040503050406030204" pitchFamily="18" charset="0"/>
                                          </a:rPr>
                                          <m:t>𝒛</m:t>
                                        </m:r>
                                      </m:sub>
                                    </m:sSub>
                                  </m:e>
                                  <m:e>
                                    <m:sSub>
                                      <m:sSubPr>
                                        <m:ctrlPr>
                                          <a:rPr kumimoji="1" lang="en-US" altLang="ja-JP" sz="2400" b="1" i="1">
                                            <a:latin typeface="Cambria Math" panose="02040503050406030204" pitchFamily="18" charset="0"/>
                                            <a:ea typeface="Cambria Math" panose="02040503050406030204" pitchFamily="18" charset="0"/>
                                          </a:rPr>
                                        </m:ctrlPr>
                                      </m:sSubPr>
                                      <m:e>
                                        <m:r>
                                          <a:rPr kumimoji="1" lang="ja-JP" altLang="en-US" sz="2400" b="1" i="1">
                                            <a:latin typeface="Cambria Math" panose="02040503050406030204" pitchFamily="18" charset="0"/>
                                            <a:ea typeface="Cambria Math" panose="02040503050406030204" pitchFamily="18" charset="0"/>
                                          </a:rPr>
                                          <m:t>𝚺</m:t>
                                        </m:r>
                                      </m:e>
                                      <m:sub>
                                        <m:r>
                                          <a:rPr kumimoji="1" lang="en-US" altLang="ja-JP" sz="2400" b="1" i="1" smtClean="0">
                                            <a:latin typeface="Cambria Math" panose="02040503050406030204" pitchFamily="18" charset="0"/>
                                            <a:ea typeface="Cambria Math" panose="02040503050406030204" pitchFamily="18" charset="0"/>
                                          </a:rPr>
                                          <m:t>𝒛</m:t>
                                        </m:r>
                                        <m:r>
                                          <a:rPr kumimoji="1" lang="en-US" altLang="ja-JP" sz="2400" b="1" i="1" smtClean="0">
                                            <a:latin typeface="Cambria Math" panose="02040503050406030204" pitchFamily="18" charset="0"/>
                                            <a:ea typeface="Cambria Math" panose="02040503050406030204" pitchFamily="18" charset="0"/>
                                          </a:rPr>
                                          <m:t>,  </m:t>
                                        </m:r>
                                        <m:r>
                                          <a:rPr kumimoji="1" lang="en-US" altLang="ja-JP" sz="2400" b="1" i="1" smtClean="0">
                                            <a:latin typeface="Cambria Math" panose="02040503050406030204" pitchFamily="18" charset="0"/>
                                            <a:ea typeface="Cambria Math" panose="02040503050406030204" pitchFamily="18" charset="0"/>
                                          </a:rPr>
                                          <m:t>𝒚</m:t>
                                        </m:r>
                                      </m:sub>
                                    </m:sSub>
                                  </m:e>
                                </m:mr>
                                <m:mr>
                                  <m:e>
                                    <m:sSubSup>
                                      <m:sSubSupPr>
                                        <m:ctrlPr>
                                          <a:rPr kumimoji="1" lang="en-US" altLang="ja-JP" sz="2400" b="1" i="1" smtClean="0">
                                            <a:latin typeface="Cambria Math" panose="02040503050406030204" pitchFamily="18" charset="0"/>
                                            <a:ea typeface="Cambria Math" panose="02040503050406030204" pitchFamily="18" charset="0"/>
                                          </a:rPr>
                                        </m:ctrlPr>
                                      </m:sSubSupPr>
                                      <m:e>
                                        <m:r>
                                          <a:rPr kumimoji="1" lang="ja-JP" altLang="en-US" sz="2400" b="1" i="1" smtClean="0">
                                            <a:latin typeface="Cambria Math" panose="02040503050406030204" pitchFamily="18" charset="0"/>
                                            <a:ea typeface="Cambria Math" panose="02040503050406030204" pitchFamily="18" charset="0"/>
                                          </a:rPr>
                                          <m:t>𝚺</m:t>
                                        </m:r>
                                      </m:e>
                                      <m:sub>
                                        <m:r>
                                          <a:rPr kumimoji="1" lang="en-US" altLang="ja-JP" sz="2400" b="1" i="1" smtClean="0">
                                            <a:latin typeface="Cambria Math" panose="02040503050406030204" pitchFamily="18" charset="0"/>
                                            <a:ea typeface="Cambria Math" panose="02040503050406030204" pitchFamily="18" charset="0"/>
                                          </a:rPr>
                                          <m:t>𝒛</m:t>
                                        </m:r>
                                        <m:r>
                                          <a:rPr kumimoji="1" lang="en-US" altLang="ja-JP" sz="2400" b="1" i="1" smtClean="0">
                                            <a:latin typeface="Cambria Math" panose="02040503050406030204" pitchFamily="18" charset="0"/>
                                            <a:ea typeface="Cambria Math" panose="02040503050406030204" pitchFamily="18" charset="0"/>
                                          </a:rPr>
                                          <m:t>, </m:t>
                                        </m:r>
                                        <m:r>
                                          <a:rPr kumimoji="1" lang="en-US" altLang="ja-JP" sz="2400" b="1" i="1" smtClean="0">
                                            <a:latin typeface="Cambria Math" panose="02040503050406030204" pitchFamily="18" charset="0"/>
                                            <a:ea typeface="Cambria Math" panose="02040503050406030204" pitchFamily="18" charset="0"/>
                                          </a:rPr>
                                          <m:t>𝒚</m:t>
                                        </m:r>
                                      </m:sub>
                                      <m:sup>
                                        <m:r>
                                          <a:rPr kumimoji="1" lang="en-US" altLang="ja-JP" sz="2400" b="1" i="0" smtClean="0">
                                            <a:latin typeface="Cambria Math" panose="02040503050406030204" pitchFamily="18" charset="0"/>
                                            <a:ea typeface="Cambria Math" panose="02040503050406030204" pitchFamily="18" charset="0"/>
                                          </a:rPr>
                                          <m:t>𝐓</m:t>
                                        </m:r>
                                      </m:sup>
                                    </m:sSubSup>
                                  </m:e>
                                  <m:e>
                                    <m:sSub>
                                      <m:sSubPr>
                                        <m:ctrlPr>
                                          <a:rPr kumimoji="1" lang="en-US" altLang="ja-JP" sz="2400" b="1" i="1">
                                            <a:latin typeface="Cambria Math" panose="02040503050406030204" pitchFamily="18" charset="0"/>
                                            <a:ea typeface="Cambria Math" panose="02040503050406030204" pitchFamily="18" charset="0"/>
                                          </a:rPr>
                                        </m:ctrlPr>
                                      </m:sSubPr>
                                      <m:e>
                                        <m:r>
                                          <a:rPr kumimoji="1" lang="ja-JP" altLang="en-US" sz="2400" b="1" i="1">
                                            <a:latin typeface="Cambria Math" panose="02040503050406030204" pitchFamily="18" charset="0"/>
                                            <a:ea typeface="Cambria Math" panose="02040503050406030204" pitchFamily="18" charset="0"/>
                                          </a:rPr>
                                          <m:t>𝚺</m:t>
                                        </m:r>
                                      </m:e>
                                      <m:sub>
                                        <m:r>
                                          <a:rPr kumimoji="1" lang="en-US" altLang="ja-JP" sz="2400" b="1" i="1">
                                            <a:latin typeface="Cambria Math" panose="02040503050406030204" pitchFamily="18" charset="0"/>
                                            <a:ea typeface="Cambria Math" panose="02040503050406030204" pitchFamily="18" charset="0"/>
                                          </a:rPr>
                                          <m:t>𝒚</m:t>
                                        </m:r>
                                      </m:sub>
                                    </m:sSub>
                                  </m:e>
                                </m:mr>
                              </m:m>
                            </m:e>
                          </m:d>
                        </m:e>
                      </m:d>
                    </m:oMath>
                  </m:oMathPara>
                </a14:m>
                <a:endParaRPr kumimoji="1" lang="ja-JP" altLang="en-US" sz="2400" b="1" dirty="0">
                  <a:latin typeface="Times New Roman" panose="02020603050405020304" pitchFamily="18" charset="0"/>
                  <a:cs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F65202CA-B10C-4B3F-B3A7-2270CBD391FC}"/>
                  </a:ext>
                </a:extLst>
              </p:cNvPr>
              <p:cNvSpPr txBox="1">
                <a:spLocks noRot="1" noChangeAspect="1" noMove="1" noResize="1" noEditPoints="1" noAdjustHandles="1" noChangeArrowheads="1" noChangeShapeType="1" noTextEdit="1"/>
              </p:cNvSpPr>
              <p:nvPr/>
            </p:nvSpPr>
            <p:spPr>
              <a:xfrm>
                <a:off x="1584712" y="5083075"/>
                <a:ext cx="4212050" cy="878959"/>
              </a:xfrm>
              <a:prstGeom prst="rect">
                <a:avLst/>
              </a:prstGeom>
              <a:blipFill>
                <a:blip r:embed="rId3"/>
                <a:stretch>
                  <a:fillRect t="-3472" b="-2083"/>
                </a:stretch>
              </a:blipFill>
            </p:spPr>
            <p:txBody>
              <a:bodyPr/>
              <a:lstStyle/>
              <a:p>
                <a:r>
                  <a:rPr lang="ja-JP" altLang="en-US">
                    <a:noFill/>
                  </a:rPr>
                  <a:t> </a:t>
                </a:r>
              </a:p>
            </p:txBody>
          </p:sp>
        </mc:Fallback>
      </mc:AlternateContent>
      <p:sp>
        <p:nvSpPr>
          <p:cNvPr id="55" name="四角形: 角を丸くする 54">
            <a:extLst>
              <a:ext uri="{FF2B5EF4-FFF2-40B4-BE49-F238E27FC236}">
                <a16:creationId xmlns:a16="http://schemas.microsoft.com/office/drawing/2014/main" id="{8AB7D1C7-54B9-439C-A3EE-A6476B81F776}"/>
              </a:ext>
            </a:extLst>
          </p:cNvPr>
          <p:cNvSpPr/>
          <p:nvPr/>
        </p:nvSpPr>
        <p:spPr>
          <a:xfrm>
            <a:off x="3850630" y="2266376"/>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DD7E6C2C-2009-4312-A2BF-D2C39CB6E330}"/>
                  </a:ext>
                </a:extLst>
              </p:cNvPr>
              <p:cNvSpPr txBox="1"/>
              <p:nvPr/>
            </p:nvSpPr>
            <p:spPr>
              <a:xfrm>
                <a:off x="3879992" y="2304566"/>
                <a:ext cx="2105516"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𝒊𝒋</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smtClean="0">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𝜶</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56" name="テキスト ボックス 55">
                <a:extLst>
                  <a:ext uri="{FF2B5EF4-FFF2-40B4-BE49-F238E27FC236}">
                    <a16:creationId xmlns:a16="http://schemas.microsoft.com/office/drawing/2014/main" id="{DD7E6C2C-2009-4312-A2BF-D2C39CB6E330}"/>
                  </a:ext>
                </a:extLst>
              </p:cNvPr>
              <p:cNvSpPr txBox="1">
                <a:spLocks noRot="1" noChangeAspect="1" noMove="1" noResize="1" noEditPoints="1" noAdjustHandles="1" noChangeArrowheads="1" noChangeShapeType="1" noTextEdit="1"/>
              </p:cNvSpPr>
              <p:nvPr/>
            </p:nvSpPr>
            <p:spPr>
              <a:xfrm>
                <a:off x="3879992" y="2304566"/>
                <a:ext cx="2105516" cy="311624"/>
              </a:xfrm>
              <a:prstGeom prst="rect">
                <a:avLst/>
              </a:prstGeom>
              <a:blipFill>
                <a:blip r:embed="rId4"/>
                <a:stretch>
                  <a:fillRect b="-27451"/>
                </a:stretch>
              </a:blipFill>
            </p:spPr>
            <p:txBody>
              <a:bodyPr/>
              <a:lstStyle/>
              <a:p>
                <a:r>
                  <a:rPr lang="ja-JP" altLang="en-US">
                    <a:noFill/>
                  </a:rPr>
                  <a:t> </a:t>
                </a:r>
              </a:p>
            </p:txBody>
          </p:sp>
        </mc:Fallback>
      </mc:AlternateContent>
      <p:sp>
        <p:nvSpPr>
          <p:cNvPr id="57" name="四角形: 角を丸くする 56">
            <a:extLst>
              <a:ext uri="{FF2B5EF4-FFF2-40B4-BE49-F238E27FC236}">
                <a16:creationId xmlns:a16="http://schemas.microsoft.com/office/drawing/2014/main" id="{32EA1D19-D063-4164-8D61-FA828D93B1FA}"/>
              </a:ext>
            </a:extLst>
          </p:cNvPr>
          <p:cNvSpPr/>
          <p:nvPr/>
        </p:nvSpPr>
        <p:spPr>
          <a:xfrm>
            <a:off x="6518720" y="2333182"/>
            <a:ext cx="2000932" cy="4036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972FBB72-9B01-4C24-95BF-EC874E7B637C}"/>
                  </a:ext>
                </a:extLst>
              </p:cNvPr>
              <p:cNvSpPr txBox="1"/>
              <p:nvPr/>
            </p:nvSpPr>
            <p:spPr>
              <a:xfrm>
                <a:off x="6602318" y="2379182"/>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58" name="テキスト ボックス 57">
                <a:extLst>
                  <a:ext uri="{FF2B5EF4-FFF2-40B4-BE49-F238E27FC236}">
                    <a16:creationId xmlns:a16="http://schemas.microsoft.com/office/drawing/2014/main" id="{972FBB72-9B01-4C24-95BF-EC874E7B637C}"/>
                  </a:ext>
                </a:extLst>
              </p:cNvPr>
              <p:cNvSpPr txBox="1">
                <a:spLocks noRot="1" noChangeAspect="1" noMove="1" noResize="1" noEditPoints="1" noAdjustHandles="1" noChangeArrowheads="1" noChangeShapeType="1" noTextEdit="1"/>
              </p:cNvSpPr>
              <p:nvPr/>
            </p:nvSpPr>
            <p:spPr>
              <a:xfrm>
                <a:off x="6602318" y="2379182"/>
                <a:ext cx="1917334" cy="311624"/>
              </a:xfrm>
              <a:prstGeom prst="rect">
                <a:avLst/>
              </a:prstGeom>
              <a:blipFill>
                <a:blip r:embed="rId5"/>
                <a:stretch>
                  <a:fillRect b="-27451"/>
                </a:stretch>
              </a:blipFill>
            </p:spPr>
            <p:txBody>
              <a:bodyPr/>
              <a:lstStyle/>
              <a:p>
                <a:r>
                  <a:rPr lang="ja-JP" altLang="en-US">
                    <a:noFill/>
                  </a:rPr>
                  <a:t> </a:t>
                </a:r>
              </a:p>
            </p:txBody>
          </p:sp>
        </mc:Fallback>
      </mc:AlternateContent>
      <p:sp>
        <p:nvSpPr>
          <p:cNvPr id="59" name="四角形: 角を丸くする 58">
            <a:extLst>
              <a:ext uri="{FF2B5EF4-FFF2-40B4-BE49-F238E27FC236}">
                <a16:creationId xmlns:a16="http://schemas.microsoft.com/office/drawing/2014/main" id="{EAD694A1-6D2E-43D4-A0F1-D3D73D88E73B}"/>
              </a:ext>
            </a:extLst>
          </p:cNvPr>
          <p:cNvSpPr/>
          <p:nvPr/>
        </p:nvSpPr>
        <p:spPr>
          <a:xfrm>
            <a:off x="8965472" y="2344697"/>
            <a:ext cx="2000932" cy="4036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17CF05F8-F513-4BAC-93BA-2C5DD920BF89}"/>
                  </a:ext>
                </a:extLst>
              </p:cNvPr>
              <p:cNvSpPr txBox="1"/>
              <p:nvPr/>
            </p:nvSpPr>
            <p:spPr>
              <a:xfrm>
                <a:off x="9049070" y="2390697"/>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𝒀</m:t>
                          </m:r>
                        </m:e>
                        <m:sub>
                          <m:r>
                            <a:rPr kumimoji="1" lang="en-US" altLang="ja-JP" b="1" i="1" smtClean="0">
                              <a:solidFill>
                                <a:schemeClr val="tx2"/>
                              </a:solidFill>
                              <a:latin typeface="Cambria Math" panose="02040503050406030204" pitchFamily="18" charset="0"/>
                              <a:ea typeface="Cambria Math" panose="02040503050406030204" pitchFamily="18" charset="0"/>
                            </a:rPr>
                            <m:t>𝒊𝒋</m:t>
                          </m:r>
                        </m:sub>
                      </m:sSub>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60" name="テキスト ボックス 59">
                <a:extLst>
                  <a:ext uri="{FF2B5EF4-FFF2-40B4-BE49-F238E27FC236}">
                    <a16:creationId xmlns:a16="http://schemas.microsoft.com/office/drawing/2014/main" id="{17CF05F8-F513-4BAC-93BA-2C5DD920BF89}"/>
                  </a:ext>
                </a:extLst>
              </p:cNvPr>
              <p:cNvSpPr txBox="1">
                <a:spLocks noRot="1" noChangeAspect="1" noMove="1" noResize="1" noEditPoints="1" noAdjustHandles="1" noChangeArrowheads="1" noChangeShapeType="1" noTextEdit="1"/>
              </p:cNvSpPr>
              <p:nvPr/>
            </p:nvSpPr>
            <p:spPr>
              <a:xfrm>
                <a:off x="9049070" y="2390697"/>
                <a:ext cx="1917334" cy="311624"/>
              </a:xfrm>
              <a:prstGeom prst="rect">
                <a:avLst/>
              </a:prstGeom>
              <a:blipFill>
                <a:blip r:embed="rId6"/>
                <a:stretch>
                  <a:fillRect b="-27451"/>
                </a:stretch>
              </a:blipFill>
            </p:spPr>
            <p:txBody>
              <a:bodyPr/>
              <a:lstStyle/>
              <a:p>
                <a:r>
                  <a:rPr lang="ja-JP" altLang="en-US">
                    <a:noFill/>
                  </a:rPr>
                  <a:t> </a:t>
                </a:r>
              </a:p>
            </p:txBody>
          </p:sp>
        </mc:Fallback>
      </mc:AlternateContent>
      <p:sp>
        <p:nvSpPr>
          <p:cNvPr id="71" name="テキスト ボックス 70">
            <a:extLst>
              <a:ext uri="{FF2B5EF4-FFF2-40B4-BE49-F238E27FC236}">
                <a16:creationId xmlns:a16="http://schemas.microsoft.com/office/drawing/2014/main" id="{94525A06-0915-40A5-AADE-ED7B09EB0435}"/>
              </a:ext>
            </a:extLst>
          </p:cNvPr>
          <p:cNvSpPr txBox="1"/>
          <p:nvPr/>
        </p:nvSpPr>
        <p:spPr>
          <a:xfrm>
            <a:off x="6518720" y="2086165"/>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値の場合</a:t>
            </a:r>
            <a:r>
              <a:rPr kumimoji="1" lang="en-US" altLang="ja-JP" sz="1200" b="1" baseline="30000"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689CA192-E857-409B-96F5-FB3C389A1D68}"/>
              </a:ext>
            </a:extLst>
          </p:cNvPr>
          <p:cNvSpPr txBox="1"/>
          <p:nvPr/>
        </p:nvSpPr>
        <p:spPr>
          <a:xfrm>
            <a:off x="8965345" y="2063720"/>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交通行動が連続値の場合</a:t>
            </a:r>
          </a:p>
        </p:txBody>
      </p:sp>
      <p:sp>
        <p:nvSpPr>
          <p:cNvPr id="3" name="正方形/長方形 2">
            <a:extLst>
              <a:ext uri="{FF2B5EF4-FFF2-40B4-BE49-F238E27FC236}">
                <a16:creationId xmlns:a16="http://schemas.microsoft.com/office/drawing/2014/main" id="{1DBB4D79-367F-457D-AB37-121CE5DC8E8D}"/>
              </a:ext>
            </a:extLst>
          </p:cNvPr>
          <p:cNvSpPr/>
          <p:nvPr/>
        </p:nvSpPr>
        <p:spPr>
          <a:xfrm>
            <a:off x="6431328" y="1950302"/>
            <a:ext cx="4606127" cy="9144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0" name="テキスト ボックス 69">
            <a:extLst>
              <a:ext uri="{FF2B5EF4-FFF2-40B4-BE49-F238E27FC236}">
                <a16:creationId xmlns:a16="http://schemas.microsoft.com/office/drawing/2014/main" id="{85E4E9BA-1C47-4D7E-B4B3-DC751A472C54}"/>
              </a:ext>
            </a:extLst>
          </p:cNvPr>
          <p:cNvSpPr txBox="1"/>
          <p:nvPr/>
        </p:nvSpPr>
        <p:spPr>
          <a:xfrm>
            <a:off x="7997948" y="1807186"/>
            <a:ext cx="1421413" cy="286232"/>
          </a:xfrm>
          <a:prstGeom prst="rect">
            <a:avLst/>
          </a:prstGeom>
          <a:solidFill>
            <a:schemeClr val="bg1"/>
          </a:solid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交通行動モデル</a:t>
            </a:r>
          </a:p>
        </p:txBody>
      </p:sp>
      <p:sp>
        <p:nvSpPr>
          <p:cNvPr id="73" name="正方形/長方形 72">
            <a:extLst>
              <a:ext uri="{FF2B5EF4-FFF2-40B4-BE49-F238E27FC236}">
                <a16:creationId xmlns:a16="http://schemas.microsoft.com/office/drawing/2014/main" id="{08FFDC2F-BA81-4399-9A86-6CE55B2D0EFB}"/>
              </a:ext>
            </a:extLst>
          </p:cNvPr>
          <p:cNvSpPr/>
          <p:nvPr/>
        </p:nvSpPr>
        <p:spPr>
          <a:xfrm>
            <a:off x="3712343" y="1950302"/>
            <a:ext cx="2360558" cy="9144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1" name="テキスト ボックス 60">
            <a:extLst>
              <a:ext uri="{FF2B5EF4-FFF2-40B4-BE49-F238E27FC236}">
                <a16:creationId xmlns:a16="http://schemas.microsoft.com/office/drawing/2014/main" id="{4FBBCB92-6FDE-448B-B3A8-3BFBD12421F6}"/>
              </a:ext>
            </a:extLst>
          </p:cNvPr>
          <p:cNvSpPr txBox="1"/>
          <p:nvPr/>
        </p:nvSpPr>
        <p:spPr>
          <a:xfrm>
            <a:off x="4117578" y="1822516"/>
            <a:ext cx="1544532" cy="286232"/>
          </a:xfrm>
          <a:prstGeom prst="rect">
            <a:avLst/>
          </a:prstGeom>
          <a:solidFill>
            <a:schemeClr val="bg1"/>
          </a:solid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居住地選択モデル</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BAD0F98-A57C-4A11-A882-6D9ED15EA0D5}"/>
                  </a:ext>
                </a:extLst>
              </p:cNvPr>
              <p:cNvSpPr txBox="1"/>
              <p:nvPr/>
            </p:nvSpPr>
            <p:spPr>
              <a:xfrm>
                <a:off x="602065" y="2232136"/>
                <a:ext cx="2335704" cy="35093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r>
                        <a:rPr kumimoji="1" lang="en-US" altLang="ja-JP" sz="2000" b="1" i="1" smtClean="0">
                          <a:latin typeface="Cambria Math" panose="02040503050406030204" pitchFamily="18" charset="0"/>
                          <a:ea typeface="Cambria Math" panose="02040503050406030204" pitchFamily="18" charset="0"/>
                        </a:rPr>
                        <m:t>=</m:t>
                      </m:r>
                      <m:sSup>
                        <m:sSupPr>
                          <m:ctrlPr>
                            <a:rPr kumimoji="1" lang="en-US" altLang="ja-JP" sz="2000" b="1" i="1" smtClean="0">
                              <a:latin typeface="Cambria Math" panose="02040503050406030204" pitchFamily="18" charset="0"/>
                              <a:ea typeface="Cambria Math" panose="02040503050406030204" pitchFamily="18" charset="0"/>
                            </a:rPr>
                          </m:ctrlPr>
                        </m:sSupPr>
                        <m:e>
                          <m:d>
                            <m:dPr>
                              <m:begChr m:val="{"/>
                              <m:endChr m:val="}"/>
                              <m:ctrlPr>
                                <a:rPr kumimoji="1" lang="en-US" altLang="ja-JP" sz="2000" b="1" i="1" smtClean="0">
                                  <a:latin typeface="Cambria Math" panose="02040503050406030204" pitchFamily="18" charset="0"/>
                                  <a:ea typeface="Cambria Math" panose="02040503050406030204" pitchFamily="18" charset="0"/>
                                </a:rPr>
                              </m:ctrlPr>
                            </m:dPr>
                            <m:e>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ja-JP" altLang="en-US" sz="2000" b="1" i="1" smtClean="0">
                                      <a:latin typeface="Cambria Math" panose="02040503050406030204" pitchFamily="18" charset="0"/>
                                      <a:ea typeface="Cambria Math" panose="02040503050406030204" pitchFamily="18" charset="0"/>
                                    </a:rPr>
                                    <m:t>𝜺</m:t>
                                  </m:r>
                                </m:e>
                                <m:sub>
                                  <m:r>
                                    <a:rPr kumimoji="1" lang="en-US" altLang="ja-JP" sz="2000" b="1" i="1" smtClean="0">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𝟏</m:t>
                                  </m:r>
                                </m:sub>
                              </m:sSub>
                              <m:r>
                                <a:rPr kumimoji="1" lang="en-US" altLang="ja-JP" sz="2000" b="1" i="1" smtClean="0">
                                  <a:latin typeface="Cambria Math" panose="02040503050406030204" pitchFamily="18" charset="0"/>
                                  <a:ea typeface="Cambria Math" panose="02040503050406030204" pitchFamily="18" charset="0"/>
                                </a:rPr>
                                <m:t>,</m:t>
                              </m:r>
                              <m:sSub>
                                <m:sSubPr>
                                  <m:ctrlPr>
                                    <a:rPr kumimoji="1" lang="en-US" altLang="ja-JP" sz="2000" b="1" i="1">
                                      <a:latin typeface="Cambria Math" panose="02040503050406030204" pitchFamily="18" charset="0"/>
                                      <a:ea typeface="Cambria Math" panose="02040503050406030204" pitchFamily="18" charset="0"/>
                                    </a:rPr>
                                  </m:ctrlPr>
                                </m:sSubPr>
                                <m:e>
                                  <m:r>
                                    <a:rPr kumimoji="1" lang="ja-JP" altLang="en-US" sz="2000" b="1" i="1">
                                      <a:latin typeface="Cambria Math" panose="02040503050406030204" pitchFamily="18" charset="0"/>
                                      <a:ea typeface="Cambria Math" panose="02040503050406030204" pitchFamily="18" charset="0"/>
                                    </a:rPr>
                                    <m:t>𝜺</m:t>
                                  </m:r>
                                </m:e>
                                <m:sub>
                                  <m:r>
                                    <a:rPr kumimoji="1" lang="en-US" altLang="ja-JP" sz="2000" b="1" i="1">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𝟐</m:t>
                                  </m:r>
                                </m:sub>
                              </m:sSub>
                              <m:r>
                                <a:rPr kumimoji="1" lang="en-US" altLang="ja-JP" sz="2000" b="1" i="1" smtClean="0">
                                  <a:latin typeface="Cambria Math" panose="02040503050406030204" pitchFamily="18" charset="0"/>
                                  <a:ea typeface="Cambria Math" panose="02040503050406030204" pitchFamily="18" charset="0"/>
                                </a:rPr>
                                <m:t>, …,</m:t>
                              </m:r>
                              <m:sSub>
                                <m:sSubPr>
                                  <m:ctrlPr>
                                    <a:rPr kumimoji="1" lang="en-US" altLang="ja-JP" sz="2000" b="1" i="1">
                                      <a:latin typeface="Cambria Math" panose="02040503050406030204" pitchFamily="18" charset="0"/>
                                      <a:ea typeface="Cambria Math" panose="02040503050406030204" pitchFamily="18" charset="0"/>
                                    </a:rPr>
                                  </m:ctrlPr>
                                </m:sSubPr>
                                <m:e>
                                  <m:r>
                                    <a:rPr kumimoji="1" lang="ja-JP" altLang="en-US" sz="2000" b="1" i="1">
                                      <a:latin typeface="Cambria Math" panose="02040503050406030204" pitchFamily="18" charset="0"/>
                                      <a:ea typeface="Cambria Math" panose="02040503050406030204" pitchFamily="18" charset="0"/>
                                    </a:rPr>
                                    <m:t>𝜺</m:t>
                                  </m:r>
                                </m:e>
                                <m:sub>
                                  <m:r>
                                    <a:rPr kumimoji="1" lang="en-US" altLang="ja-JP" sz="2000" b="1" i="1">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𝑱</m:t>
                                  </m:r>
                                </m:sub>
                              </m:sSub>
                            </m:e>
                          </m:d>
                        </m:e>
                        <m:sup>
                          <m:r>
                            <a:rPr kumimoji="1" lang="en-US" altLang="ja-JP" sz="2000" b="1" i="1" smtClean="0">
                              <a:latin typeface="Cambria Math" panose="02040503050406030204" pitchFamily="18" charset="0"/>
                              <a:ea typeface="Cambria Math" panose="02040503050406030204" pitchFamily="18" charset="0"/>
                            </a:rPr>
                            <m:t>′</m:t>
                          </m:r>
                        </m:sup>
                      </m:sSup>
                    </m:oMath>
                  </m:oMathPara>
                </a14:m>
                <a:endParaRPr kumimoji="1" lang="ja-JP" altLang="en-US" sz="2000" b="1"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BBAD0F98-A57C-4A11-A882-6D9ED15EA0D5}"/>
                  </a:ext>
                </a:extLst>
              </p:cNvPr>
              <p:cNvSpPr txBox="1">
                <a:spLocks noRot="1" noChangeAspect="1" noMove="1" noResize="1" noEditPoints="1" noAdjustHandles="1" noChangeArrowheads="1" noChangeShapeType="1" noTextEdit="1"/>
              </p:cNvSpPr>
              <p:nvPr/>
            </p:nvSpPr>
            <p:spPr>
              <a:xfrm>
                <a:off x="602065" y="2232136"/>
                <a:ext cx="2335704" cy="350930"/>
              </a:xfrm>
              <a:prstGeom prst="rect">
                <a:avLst/>
              </a:prstGeom>
              <a:blipFill>
                <a:blip r:embed="rId7"/>
                <a:stretch>
                  <a:fillRect l="-1305" t="-10345" r="-261"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4FF2C29B-2523-4431-9902-895D8416F799}"/>
                  </a:ext>
                </a:extLst>
              </p:cNvPr>
              <p:cNvSpPr txBox="1"/>
              <p:nvPr/>
            </p:nvSpPr>
            <p:spPr>
              <a:xfrm>
                <a:off x="549460" y="2688307"/>
                <a:ext cx="2479397" cy="35278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sub>
                      </m:sSub>
                      <m:r>
                        <a:rPr kumimoji="1" lang="en-US" altLang="ja-JP" sz="2000" b="1" i="1" smtClean="0">
                          <a:latin typeface="Cambria Math" panose="02040503050406030204" pitchFamily="18" charset="0"/>
                          <a:ea typeface="Cambria Math" panose="02040503050406030204" pitchFamily="18" charset="0"/>
                        </a:rPr>
                        <m:t>=</m:t>
                      </m:r>
                      <m:sSup>
                        <m:sSupPr>
                          <m:ctrlPr>
                            <a:rPr kumimoji="1" lang="en-US" altLang="ja-JP" sz="2000" b="1" i="1" smtClean="0">
                              <a:latin typeface="Cambria Math" panose="02040503050406030204" pitchFamily="18" charset="0"/>
                              <a:ea typeface="Cambria Math" panose="02040503050406030204" pitchFamily="18" charset="0"/>
                            </a:rPr>
                          </m:ctrlPr>
                        </m:sSupPr>
                        <m:e>
                          <m:d>
                            <m:dPr>
                              <m:begChr m:val="{"/>
                              <m:endChr m:val="}"/>
                              <m:ctrlPr>
                                <a:rPr kumimoji="1" lang="en-US" altLang="ja-JP" sz="2000" b="1" i="1" smtClean="0">
                                  <a:latin typeface="Cambria Math" panose="02040503050406030204" pitchFamily="18" charset="0"/>
                                  <a:ea typeface="Cambria Math" panose="02040503050406030204" pitchFamily="18" charset="0"/>
                                </a:rPr>
                              </m:ctrlPr>
                            </m:dPr>
                            <m:e>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𝒖</m:t>
                                  </m:r>
                                </m:e>
                                <m:sub>
                                  <m:r>
                                    <a:rPr kumimoji="1" lang="en-US" altLang="ja-JP" sz="2000" b="1" i="1" smtClean="0">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𝟏</m:t>
                                  </m:r>
                                </m:sub>
                              </m:sSub>
                              <m:r>
                                <a:rPr kumimoji="1" lang="en-US" altLang="ja-JP" sz="2000" b="1" i="1" smtClean="0">
                                  <a:latin typeface="Cambria Math" panose="02040503050406030204" pitchFamily="18" charset="0"/>
                                  <a:ea typeface="Cambria Math" panose="02040503050406030204" pitchFamily="18" charset="0"/>
                                </a:rPr>
                                <m:t>,</m:t>
                              </m:r>
                              <m:sSub>
                                <m:sSubPr>
                                  <m:ctrlPr>
                                    <a:rPr kumimoji="1" lang="en-US" altLang="ja-JP" sz="2000" b="1" i="1">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𝒖</m:t>
                                  </m:r>
                                </m:e>
                                <m:sub>
                                  <m:r>
                                    <a:rPr kumimoji="1" lang="en-US" altLang="ja-JP" sz="2000" b="1" i="1">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𝟐</m:t>
                                  </m:r>
                                </m:sub>
                              </m:sSub>
                              <m:r>
                                <a:rPr kumimoji="1" lang="en-US" altLang="ja-JP" sz="2000" b="1" i="1" smtClean="0">
                                  <a:latin typeface="Cambria Math" panose="02040503050406030204" pitchFamily="18" charset="0"/>
                                  <a:ea typeface="Cambria Math" panose="02040503050406030204" pitchFamily="18" charset="0"/>
                                </a:rPr>
                                <m:t>, …,</m:t>
                              </m:r>
                              <m:sSub>
                                <m:sSubPr>
                                  <m:ctrlPr>
                                    <a:rPr kumimoji="1" lang="en-US" altLang="ja-JP" sz="2000" b="1" i="1">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𝒖</m:t>
                                  </m:r>
                                </m:e>
                                <m:sub>
                                  <m:r>
                                    <a:rPr kumimoji="1" lang="en-US" altLang="ja-JP" sz="2000" b="1" i="1">
                                      <a:latin typeface="Cambria Math" panose="02040503050406030204" pitchFamily="18" charset="0"/>
                                      <a:ea typeface="Cambria Math" panose="02040503050406030204" pitchFamily="18" charset="0"/>
                                    </a:rPr>
                                    <m:t>𝒊</m:t>
                                  </m:r>
                                  <m:r>
                                    <a:rPr kumimoji="1" lang="en-US" altLang="ja-JP" sz="2000" b="1" i="1" smtClean="0">
                                      <a:latin typeface="Cambria Math" panose="02040503050406030204" pitchFamily="18" charset="0"/>
                                      <a:ea typeface="Cambria Math" panose="02040503050406030204" pitchFamily="18" charset="0"/>
                                    </a:rPr>
                                    <m:t>𝑱</m:t>
                                  </m:r>
                                </m:sub>
                              </m:sSub>
                            </m:e>
                          </m:d>
                        </m:e>
                        <m:sup>
                          <m:r>
                            <a:rPr kumimoji="1" lang="en-US" altLang="ja-JP" sz="2000" b="1" i="1" smtClean="0">
                              <a:latin typeface="Cambria Math" panose="02040503050406030204" pitchFamily="18" charset="0"/>
                              <a:ea typeface="Cambria Math" panose="02040503050406030204" pitchFamily="18" charset="0"/>
                            </a:rPr>
                            <m:t>′</m:t>
                          </m:r>
                        </m:sup>
                      </m:sSup>
                    </m:oMath>
                  </m:oMathPara>
                </a14:m>
                <a:endParaRPr kumimoji="1" lang="ja-JP" altLang="en-US" sz="2000" b="1" dirty="0">
                  <a:latin typeface="Times New Roman" panose="02020603050405020304" pitchFamily="18" charset="0"/>
                  <a:cs typeface="Times New Roman" panose="02020603050405020304" pitchFamily="18" charset="0"/>
                </a:endParaRPr>
              </a:p>
            </p:txBody>
          </p:sp>
        </mc:Choice>
        <mc:Fallback xmlns="">
          <p:sp>
            <p:nvSpPr>
              <p:cNvPr id="74" name="テキスト ボックス 73">
                <a:extLst>
                  <a:ext uri="{FF2B5EF4-FFF2-40B4-BE49-F238E27FC236}">
                    <a16:creationId xmlns:a16="http://schemas.microsoft.com/office/drawing/2014/main" id="{4FF2C29B-2523-4431-9902-895D8416F799}"/>
                  </a:ext>
                </a:extLst>
              </p:cNvPr>
              <p:cNvSpPr txBox="1">
                <a:spLocks noRot="1" noChangeAspect="1" noMove="1" noResize="1" noEditPoints="1" noAdjustHandles="1" noChangeArrowheads="1" noChangeShapeType="1" noTextEdit="1"/>
              </p:cNvSpPr>
              <p:nvPr/>
            </p:nvSpPr>
            <p:spPr>
              <a:xfrm>
                <a:off x="549460" y="2688307"/>
                <a:ext cx="2479397" cy="352789"/>
              </a:xfrm>
              <a:prstGeom prst="rect">
                <a:avLst/>
              </a:prstGeom>
              <a:blipFill>
                <a:blip r:embed="rId8"/>
                <a:stretch>
                  <a:fillRect l="-983" t="-12069" r="-246" b="-24138"/>
                </a:stretch>
              </a:blipFill>
            </p:spPr>
            <p:txBody>
              <a:bodyPr/>
              <a:lstStyle/>
              <a:p>
                <a:r>
                  <a:rPr lang="ja-JP" altLang="en-US">
                    <a:noFill/>
                  </a:rPr>
                  <a:t> </a:t>
                </a:r>
              </a:p>
            </p:txBody>
          </p:sp>
        </mc:Fallback>
      </mc:AlternateContent>
      <p:sp>
        <p:nvSpPr>
          <p:cNvPr id="23" name="正方形/長方形 22">
            <a:extLst>
              <a:ext uri="{FF2B5EF4-FFF2-40B4-BE49-F238E27FC236}">
                <a16:creationId xmlns:a16="http://schemas.microsoft.com/office/drawing/2014/main" id="{10A20C53-991E-46FA-B2E2-5321A4D20E1C}"/>
              </a:ext>
            </a:extLst>
          </p:cNvPr>
          <p:cNvSpPr/>
          <p:nvPr/>
        </p:nvSpPr>
        <p:spPr>
          <a:xfrm>
            <a:off x="4736149" y="5042251"/>
            <a:ext cx="648072" cy="400864"/>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4" name="正方形/長方形 23">
            <a:extLst>
              <a:ext uri="{FF2B5EF4-FFF2-40B4-BE49-F238E27FC236}">
                <a16:creationId xmlns:a16="http://schemas.microsoft.com/office/drawing/2014/main" id="{157AB9BE-EAE1-4B1E-858E-3EC8F17FAA7D}"/>
              </a:ext>
            </a:extLst>
          </p:cNvPr>
          <p:cNvSpPr/>
          <p:nvPr/>
        </p:nvSpPr>
        <p:spPr>
          <a:xfrm>
            <a:off x="4736149" y="5522554"/>
            <a:ext cx="648072" cy="400864"/>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5" name="正方形/長方形 24">
            <a:extLst>
              <a:ext uri="{FF2B5EF4-FFF2-40B4-BE49-F238E27FC236}">
                <a16:creationId xmlns:a16="http://schemas.microsoft.com/office/drawing/2014/main" id="{D825059B-7447-4C32-AB58-4291EC72D094}"/>
              </a:ext>
            </a:extLst>
          </p:cNvPr>
          <p:cNvSpPr/>
          <p:nvPr/>
        </p:nvSpPr>
        <p:spPr>
          <a:xfrm>
            <a:off x="3944061" y="5042251"/>
            <a:ext cx="648072" cy="40086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A0D7D19E-5DF0-4695-98DC-75FCC22A8D4F}"/>
                  </a:ext>
                </a:extLst>
              </p:cNvPr>
              <p:cNvSpPr/>
              <p:nvPr/>
            </p:nvSpPr>
            <p:spPr>
              <a:xfrm>
                <a:off x="6406801" y="5022340"/>
                <a:ext cx="4279248" cy="1115177"/>
              </a:xfrm>
              <a:prstGeom prst="rect">
                <a:avLst/>
              </a:prstGeom>
            </p:spPr>
            <p:txBody>
              <a:bodyPr wrap="none">
                <a:spAutoFit/>
              </a:bodyPr>
              <a:lstStyle/>
              <a:p>
                <a14:m>
                  <m:oMath xmlns:m="http://schemas.openxmlformats.org/officeDocument/2006/math">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smtClean="0">
                            <a:latin typeface="Cambria Math" panose="02040503050406030204" pitchFamily="18" charset="0"/>
                            <a:ea typeface="Cambria Math" panose="02040503050406030204" pitchFamily="18" charset="0"/>
                          </a:rPr>
                          <m:t>𝒚</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0" smtClean="0">
                        <a:latin typeface="Cambria Math" panose="02040503050406030204" pitchFamily="18" charset="0"/>
                        <a:ea typeface="Cambria Math" panose="02040503050406030204" pitchFamily="18" charset="0"/>
                      </a:rPr>
                      <m:t>𝐝𝐢𝐚𝐠</m:t>
                    </m:r>
                    <m:d>
                      <m:dPr>
                        <m:ctrlPr>
                          <a:rPr kumimoji="1" lang="en-US" altLang="ja-JP" sz="1400" b="1" i="1" smtClean="0">
                            <a:latin typeface="Cambria Math" panose="02040503050406030204" pitchFamily="18" charset="0"/>
                            <a:ea typeface="Cambria Math" panose="02040503050406030204" pitchFamily="18" charset="0"/>
                          </a:rPr>
                        </m:ctrlPr>
                      </m:dPr>
                      <m:e>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ja-JP" altLang="en-US" sz="1400" b="1" i="1" smtClean="0">
                                <a:latin typeface="Cambria Math" panose="02040503050406030204" pitchFamily="18" charset="0"/>
                                <a:ea typeface="Cambria Math" panose="02040503050406030204" pitchFamily="18" charset="0"/>
                              </a:rPr>
                              <m:t>𝚺</m:t>
                            </m:r>
                          </m:e>
                          <m:sub>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𝟏</m:t>
                                </m:r>
                              </m:sub>
                            </m:sSub>
                          </m:sub>
                        </m:sSub>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𝟐</m:t>
                                </m:r>
                              </m:sub>
                            </m:sSub>
                          </m:sub>
                        </m:sSub>
                        <m:r>
                          <a:rPr kumimoji="1" lang="en-US" altLang="ja-JP" sz="1400" b="1" i="1" smtClean="0">
                            <a:latin typeface="Cambria Math" panose="02040503050406030204" pitchFamily="18" charset="0"/>
                            <a:ea typeface="Cambria Math" panose="02040503050406030204" pitchFamily="18" charset="0"/>
                          </a:rPr>
                          <m:t>, …,</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𝑱</m:t>
                                </m:r>
                              </m:sub>
                            </m:sSub>
                          </m:sub>
                        </m:sSub>
                      </m:e>
                    </m:d>
                    <m:r>
                      <a:rPr kumimoji="1" lang="en-US" altLang="ja-JP" sz="1400" b="1" i="1" smtClean="0">
                        <a:latin typeface="Cambria Math" panose="02040503050406030204" pitchFamily="18" charset="0"/>
                        <a:ea typeface="Cambria Math" panose="02040503050406030204" pitchFamily="18" charset="0"/>
                      </a:rPr>
                      <m:t>=</m:t>
                    </m:r>
                  </m:oMath>
                </a14:m>
                <a:r>
                  <a:rPr lang="ja-JP" altLang="ja-JP" sz="1400" b="1" dirty="0">
                    <a:latin typeface="Times New Roman" panose="02020603050405020304" pitchFamily="18" charset="0"/>
                    <a:cs typeface="Times New Roman" panose="02020603050405020304" pitchFamily="18" charset="0"/>
                  </a:rPr>
                  <a:t> </a:t>
                </a:r>
                <a14:m>
                  <m:oMath xmlns:m="http://schemas.openxmlformats.org/officeDocument/2006/math">
                    <m:d>
                      <m:dPr>
                        <m:ctrlPr>
                          <a:rPr lang="ja-JP" altLang="ja-JP" sz="1400" b="1" i="1">
                            <a:latin typeface="Cambria Math" panose="02040503050406030204" pitchFamily="18" charset="0"/>
                          </a:rPr>
                        </m:ctrlPr>
                      </m:dPr>
                      <m:e>
                        <m:m>
                          <m:mPr>
                            <m:mcs>
                              <m:mc>
                                <m:mcPr>
                                  <m:count m:val="4"/>
                                  <m:mcJc m:val="center"/>
                                </m:mcPr>
                              </m:mc>
                            </m:mcs>
                            <m:ctrlPr>
                              <a:rPr lang="ja-JP" altLang="ja-JP" sz="1400" b="1" i="1">
                                <a:latin typeface="Cambria Math" panose="02040503050406030204" pitchFamily="18" charset="0"/>
                              </a:rPr>
                            </m:ctrlPr>
                          </m:mPr>
                          <m:mr>
                            <m:e>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𝟏</m:t>
                                      </m:r>
                                    </m:sub>
                                  </m:sSub>
                                </m:sub>
                              </m:sSub>
                            </m:e>
                            <m:e>
                              <m:r>
                                <a:rPr lang="en-US" altLang="ja-JP" sz="1400" b="1" i="1">
                                  <a:latin typeface="Cambria Math" panose="02040503050406030204" pitchFamily="18" charset="0"/>
                                </a:rPr>
                                <m:t>𝟎</m:t>
                              </m:r>
                            </m:e>
                            <m:e>
                              <m:r>
                                <a:rPr lang="en-US" altLang="ja-JP" sz="1400" b="1" i="1">
                                  <a:latin typeface="Cambria Math" panose="02040503050406030204" pitchFamily="18" charset="0"/>
                                </a:rPr>
                                <m:t>⋯</m:t>
                              </m:r>
                            </m:e>
                            <m:e>
                              <m:r>
                                <a:rPr lang="en-US" altLang="ja-JP" sz="1400" b="1" i="1">
                                  <a:latin typeface="Cambria Math" panose="02040503050406030204" pitchFamily="18" charset="0"/>
                                </a:rPr>
                                <m:t>𝟎</m:t>
                              </m:r>
                            </m:e>
                          </m:mr>
                          <m:mr>
                            <m:e>
                              <m:r>
                                <a:rPr lang="en-US" altLang="ja-JP" sz="1400" b="1" i="1">
                                  <a:latin typeface="Cambria Math" panose="02040503050406030204" pitchFamily="18" charset="0"/>
                                </a:rPr>
                                <m:t>𝟎</m:t>
                              </m:r>
                            </m:e>
                            <m:e>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𝟐</m:t>
                                      </m:r>
                                    </m:sub>
                                  </m:sSub>
                                </m:sub>
                              </m:sSub>
                            </m:e>
                            <m:e>
                              <m:r>
                                <a:rPr lang="en-US" altLang="ja-JP" sz="1400" b="1" i="1">
                                  <a:latin typeface="Cambria Math" panose="02040503050406030204" pitchFamily="18" charset="0"/>
                                </a:rPr>
                                <m:t>⋯</m:t>
                              </m:r>
                            </m:e>
                            <m:e>
                              <m:r>
                                <a:rPr lang="en-US" altLang="ja-JP" sz="1400" b="1" i="1">
                                  <a:latin typeface="Cambria Math" panose="02040503050406030204" pitchFamily="18" charset="0"/>
                                </a:rPr>
                                <m:t>𝟎</m:t>
                              </m:r>
                            </m:e>
                          </m:mr>
                          <m:mr>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mr>
                          <m:mr>
                            <m:e>
                              <m:r>
                                <a:rPr lang="en-US" altLang="ja-JP" sz="1400" b="1" i="1">
                                  <a:latin typeface="Cambria Math" panose="02040503050406030204" pitchFamily="18" charset="0"/>
                                </a:rPr>
                                <m:t>𝟎</m:t>
                              </m:r>
                            </m:e>
                            <m:e>
                              <m:r>
                                <a:rPr lang="en-US" altLang="ja-JP" sz="1400" b="1" i="1">
                                  <a:latin typeface="Cambria Math" panose="02040503050406030204" pitchFamily="18" charset="0"/>
                                </a:rPr>
                                <m:t>𝟎</m:t>
                              </m:r>
                            </m:e>
                            <m:e>
                              <m:r>
                                <a:rPr lang="en-US" altLang="ja-JP" sz="1400" b="1" i="1">
                                  <a:latin typeface="Cambria Math" panose="02040503050406030204" pitchFamily="18" charset="0"/>
                                </a:rPr>
                                <m:t>⋯</m:t>
                              </m:r>
                            </m:e>
                            <m:e>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smtClean="0">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𝑱</m:t>
                                      </m:r>
                                    </m:sub>
                                  </m:sSub>
                                </m:sub>
                              </m:sSub>
                            </m:e>
                          </m:mr>
                        </m:m>
                      </m:e>
                    </m:d>
                  </m:oMath>
                </a14:m>
                <a:endParaRPr lang="ja-JP" altLang="en-US" sz="1400" dirty="0">
                  <a:latin typeface="Times New Roman" panose="02020603050405020304" pitchFamily="18" charset="0"/>
                  <a:cs typeface="Times New Roman" panose="02020603050405020304" pitchFamily="18" charset="0"/>
                </a:endParaRPr>
              </a:p>
            </p:txBody>
          </p:sp>
        </mc:Choice>
        <mc:Fallback xmlns="">
          <p:sp>
            <p:nvSpPr>
              <p:cNvPr id="5" name="正方形/長方形 4">
                <a:extLst>
                  <a:ext uri="{FF2B5EF4-FFF2-40B4-BE49-F238E27FC236}">
                    <a16:creationId xmlns:a16="http://schemas.microsoft.com/office/drawing/2014/main" id="{A0D7D19E-5DF0-4695-98DC-75FCC22A8D4F}"/>
                  </a:ext>
                </a:extLst>
              </p:cNvPr>
              <p:cNvSpPr>
                <a:spLocks noRot="1" noChangeAspect="1" noMove="1" noResize="1" noEditPoints="1" noAdjustHandles="1" noChangeArrowheads="1" noChangeShapeType="1" noTextEdit="1"/>
              </p:cNvSpPr>
              <p:nvPr/>
            </p:nvSpPr>
            <p:spPr>
              <a:xfrm>
                <a:off x="6406801" y="5022340"/>
                <a:ext cx="4279248" cy="111517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3CE1BA16-445E-4A52-94C3-463D7FF2C29D}"/>
                  </a:ext>
                </a:extLst>
              </p:cNvPr>
              <p:cNvSpPr/>
              <p:nvPr/>
            </p:nvSpPr>
            <p:spPr>
              <a:xfrm>
                <a:off x="1645053" y="3282164"/>
                <a:ext cx="3602718" cy="122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sub>
                      </m:sSub>
                      <m:r>
                        <a:rPr kumimoji="1" lang="en-US" altLang="ja-JP" sz="1400" b="1" i="1">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m:t>
                      </m:r>
                      <m:d>
                        <m:dPr>
                          <m:ctrlPr>
                            <a:rPr lang="ja-JP" altLang="en-US" sz="1400" b="1" i="1">
                              <a:latin typeface="Cambria Math" panose="02040503050406030204" pitchFamily="18" charset="0"/>
                            </a:rPr>
                          </m:ctrlPr>
                        </m:dPr>
                        <m:e>
                          <m:m>
                            <m:mPr>
                              <m:plcHide m:val="on"/>
                              <m:mcs>
                                <m:mc>
                                  <m:mcPr>
                                    <m:count m:val="5"/>
                                    <m:mcJc m:val="center"/>
                                  </m:mcPr>
                                </m:mc>
                              </m:mcs>
                              <m:ctrlPr>
                                <a:rPr lang="ja-JP" altLang="en-US" sz="1400" b="1" i="1">
                                  <a:latin typeface="Cambria Math" panose="02040503050406030204" pitchFamily="18" charset="0"/>
                                </a:rPr>
                              </m:ctrlPr>
                            </m:mPr>
                            <m:mr>
                              <m:e>
                                <m:r>
                                  <a:rPr lang="ja-JP" altLang="en-US" sz="1400" b="1" i="1">
                                    <a:latin typeface="Cambria Math" panose="02040503050406030204" pitchFamily="18" charset="0"/>
                                  </a:rPr>
                                  <m:t>𝟏</m:t>
                                </m:r>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0">
                                        <a:latin typeface="Cambria Math" panose="02040503050406030204" pitchFamily="18" charset="0"/>
                                      </a:rPr>
                                      <m:t>𝟐</m:t>
                                    </m:r>
                                  </m:sub>
                                </m:sSub>
                              </m:e>
                              <m:e>
                                <m:r>
                                  <a:rPr lang="ja-JP" altLang="en-US" sz="1400" b="1" i="0">
                                    <a:latin typeface="Cambria Math" panose="02040503050406030204" pitchFamily="18" charset="0"/>
                                  </a:rPr>
                                  <m:t>⋯</m:t>
                                </m:r>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sub>
                                </m:sSub>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mr>
                            <m:mr>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0">
                                        <a:latin typeface="Cambria Math" panose="02040503050406030204" pitchFamily="18" charset="0"/>
                                      </a:rPr>
                                      <m:t>𝟐</m:t>
                                    </m:r>
                                  </m:sub>
                                </m:sSub>
                              </m:e>
                              <m:e>
                                <m:r>
                                  <a:rPr lang="ja-JP" altLang="en-US" sz="1400" b="1" i="0">
                                    <a:latin typeface="Cambria Math" panose="02040503050406030204" pitchFamily="18" charset="0"/>
                                  </a:rPr>
                                  <m:t>𝟏</m:t>
                                </m:r>
                              </m:e>
                              <m:e>
                                <m:r>
                                  <a:rPr lang="ja-JP" altLang="en-US" sz="1400" b="1" i="0">
                                    <a:latin typeface="Cambria Math" panose="02040503050406030204" pitchFamily="18" charset="0"/>
                                  </a:rPr>
                                  <m:t>⋯</m:t>
                                </m:r>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𝟐</m:t>
                                    </m:r>
                                    <m:r>
                                      <a:rPr lang="ja-JP" altLang="en-US" sz="1400" b="1" i="0">
                                        <a:latin typeface="Cambria Math" panose="02040503050406030204" pitchFamily="18" charset="0"/>
                                      </a:rPr>
                                      <m:t>, </m:t>
                                    </m:r>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sub>
                                </m:sSub>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𝟐</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mr>
                            <m:mr>
                              <m:e>
                                <m:r>
                                  <a:rPr lang="ja-JP" altLang="en-US" sz="1400" b="1" i="0">
                                    <a:latin typeface="Cambria Math" panose="02040503050406030204" pitchFamily="18" charset="0"/>
                                  </a:rPr>
                                  <m:t>⋮</m:t>
                                </m:r>
                              </m:e>
                              <m:e>
                                <m:r>
                                  <a:rPr lang="ja-JP" altLang="en-US" sz="1400" b="1" i="0">
                                    <a:latin typeface="Cambria Math" panose="02040503050406030204" pitchFamily="18" charset="0"/>
                                  </a:rPr>
                                  <m:t>⋮</m:t>
                                </m:r>
                              </m:e>
                              <m:e>
                                <m:r>
                                  <a:rPr lang="ja-JP" altLang="en-US" sz="1400" b="1" i="0">
                                    <a:latin typeface="Cambria Math" panose="02040503050406030204" pitchFamily="18" charset="0"/>
                                  </a:rPr>
                                  <m:t>⋱</m:t>
                                </m:r>
                              </m:e>
                              <m:e>
                                <m:r>
                                  <a:rPr lang="ja-JP" altLang="en-US" sz="1400" b="1" i="0">
                                    <a:latin typeface="Cambria Math" panose="02040503050406030204" pitchFamily="18" charset="0"/>
                                  </a:rPr>
                                  <m:t>⋮</m:t>
                                </m:r>
                              </m:e>
                              <m:e>
                                <m:r>
                                  <a:rPr lang="ja-JP" altLang="en-US" sz="1400" b="1" i="0">
                                    <a:latin typeface="Cambria Math" panose="02040503050406030204" pitchFamily="18" charset="0"/>
                                  </a:rPr>
                                  <m:t>⋮</m:t>
                                </m:r>
                              </m:e>
                            </m:mr>
                            <m:mr>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sub>
                                </m:sSub>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𝟐</m:t>
                                    </m:r>
                                    <m:r>
                                      <a:rPr lang="ja-JP" altLang="en-US" sz="1400" b="1" i="0">
                                        <a:latin typeface="Cambria Math" panose="02040503050406030204" pitchFamily="18" charset="0"/>
                                      </a:rPr>
                                      <m:t>, </m:t>
                                    </m:r>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sub>
                                </m:sSub>
                              </m:e>
                              <m:e>
                                <m:r>
                                  <a:rPr lang="ja-JP" altLang="en-US" sz="1400" b="1" i="0">
                                    <a:latin typeface="Cambria Math" panose="02040503050406030204" pitchFamily="18" charset="0"/>
                                  </a:rPr>
                                  <m:t>⋯</m:t>
                                </m:r>
                              </m:e>
                              <m:e>
                                <m:r>
                                  <a:rPr lang="ja-JP" altLang="en-US" sz="1400" b="1" i="0">
                                    <a:latin typeface="Cambria Math" panose="02040503050406030204" pitchFamily="18" charset="0"/>
                                  </a:rPr>
                                  <m:t>𝟏</m:t>
                                </m:r>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mr>
                            <m:mr>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0">
                                        <a:latin typeface="Cambria Math" panose="02040503050406030204" pitchFamily="18" charset="0"/>
                                      </a:rPr>
                                      <m:t>𝟐</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e>
                                <m:r>
                                  <a:rPr lang="ja-JP" altLang="en-US" sz="1400" b="1" i="0">
                                    <a:latin typeface="Cambria Math" panose="02040503050406030204" pitchFamily="18" charset="0"/>
                                  </a:rPr>
                                  <m:t>⋯</m:t>
                                </m:r>
                              </m:e>
                              <m:e>
                                <m:sSub>
                                  <m:sSubPr>
                                    <m:ctrlPr>
                                      <a:rPr lang="ja-JP" altLang="en-US" sz="1400" b="1" i="1">
                                        <a:latin typeface="Cambria Math" panose="02040503050406030204" pitchFamily="18" charset="0"/>
                                      </a:rPr>
                                    </m:ctrlPr>
                                  </m:sSubPr>
                                  <m:e>
                                    <m:r>
                                      <a:rPr lang="ja-JP" altLang="en-US" sz="1400" b="1" i="1">
                                        <a:latin typeface="Cambria Math" panose="02040503050406030204" pitchFamily="18" charset="0"/>
                                      </a:rPr>
                                      <m:t>𝜸</m:t>
                                    </m:r>
                                  </m:e>
                                  <m:sub>
                                    <m:r>
                                      <a:rPr lang="ja-JP" altLang="en-US" sz="1400" b="1" i="1">
                                        <a:latin typeface="Cambria Math" panose="02040503050406030204" pitchFamily="18" charset="0"/>
                                      </a:rPr>
                                      <m:t>𝑱</m:t>
                                    </m:r>
                                    <m:r>
                                      <a:rPr lang="ja-JP" altLang="en-US" sz="1400" b="1" i="0">
                                        <a:latin typeface="Cambria Math" panose="02040503050406030204" pitchFamily="18" charset="0"/>
                                      </a:rPr>
                                      <m:t>−</m:t>
                                    </m:r>
                                    <m:r>
                                      <a:rPr lang="ja-JP" altLang="en-US" sz="1400" b="1" i="0">
                                        <a:latin typeface="Cambria Math" panose="02040503050406030204" pitchFamily="18" charset="0"/>
                                      </a:rPr>
                                      <m:t>𝟏</m:t>
                                    </m:r>
                                    <m:r>
                                      <a:rPr lang="ja-JP" altLang="en-US" sz="1400" b="1" i="0">
                                        <a:latin typeface="Cambria Math" panose="02040503050406030204" pitchFamily="18" charset="0"/>
                                      </a:rPr>
                                      <m:t>, </m:t>
                                    </m:r>
                                    <m:r>
                                      <a:rPr lang="ja-JP" altLang="en-US" sz="1400" b="1" i="1">
                                        <a:latin typeface="Cambria Math" panose="02040503050406030204" pitchFamily="18" charset="0"/>
                                      </a:rPr>
                                      <m:t>𝑱</m:t>
                                    </m:r>
                                  </m:sub>
                                </m:sSub>
                              </m:e>
                              <m:e>
                                <m:r>
                                  <a:rPr lang="ja-JP" altLang="en-US" sz="1400" b="1" i="0">
                                    <a:latin typeface="Cambria Math" panose="02040503050406030204" pitchFamily="18" charset="0"/>
                                  </a:rPr>
                                  <m:t>𝟏</m:t>
                                </m:r>
                              </m:e>
                            </m:mr>
                          </m:m>
                        </m:e>
                      </m:d>
                    </m:oMath>
                  </m:oMathPara>
                </a14:m>
                <a:endParaRPr lang="ja-JP" altLang="en-US" sz="1400" b="1" dirty="0">
                  <a:latin typeface="Times New Roman" panose="02020603050405020304" pitchFamily="18" charset="0"/>
                  <a:cs typeface="Times New Roman" panose="02020603050405020304" pitchFamily="18" charset="0"/>
                </a:endParaRPr>
              </a:p>
            </p:txBody>
          </p:sp>
        </mc:Choice>
        <mc:Fallback xmlns="">
          <p:sp>
            <p:nvSpPr>
              <p:cNvPr id="8" name="正方形/長方形 7">
                <a:extLst>
                  <a:ext uri="{FF2B5EF4-FFF2-40B4-BE49-F238E27FC236}">
                    <a16:creationId xmlns:a16="http://schemas.microsoft.com/office/drawing/2014/main" id="{3CE1BA16-445E-4A52-94C3-463D7FF2C29D}"/>
                  </a:ext>
                </a:extLst>
              </p:cNvPr>
              <p:cNvSpPr>
                <a:spLocks noRot="1" noChangeAspect="1" noMove="1" noResize="1" noEditPoints="1" noAdjustHandles="1" noChangeArrowheads="1" noChangeShapeType="1" noTextEdit="1"/>
              </p:cNvSpPr>
              <p:nvPr/>
            </p:nvSpPr>
            <p:spPr>
              <a:xfrm>
                <a:off x="1645053" y="3282164"/>
                <a:ext cx="3602718" cy="1224053"/>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2CC2A51A-3A71-4587-94A7-AC40E815CD54}"/>
                  </a:ext>
                </a:extLst>
              </p:cNvPr>
              <p:cNvSpPr/>
              <p:nvPr/>
            </p:nvSpPr>
            <p:spPr>
              <a:xfrm>
                <a:off x="6420045" y="3299192"/>
                <a:ext cx="4187428" cy="936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smtClean="0">
                              <a:latin typeface="Cambria Math" panose="02040503050406030204" pitchFamily="18" charset="0"/>
                              <a:ea typeface="Cambria Math" panose="02040503050406030204" pitchFamily="18" charset="0"/>
                            </a:rPr>
                            <m:t>𝒛</m:t>
                          </m:r>
                          <m:r>
                            <a:rPr kumimoji="1" lang="en-US" altLang="ja-JP" sz="1400" b="1" i="1" smtClean="0">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𝒚</m:t>
                          </m:r>
                        </m:sub>
                      </m:sSub>
                      <m:r>
                        <a:rPr kumimoji="1" lang="en-US" altLang="ja-JP" sz="1400" b="1" i="1" smtClean="0">
                          <a:latin typeface="Cambria Math" panose="02040503050406030204" pitchFamily="18" charset="0"/>
                          <a:ea typeface="Cambria Math" panose="02040503050406030204" pitchFamily="18" charset="0"/>
                        </a:rPr>
                        <m:t>=</m:t>
                      </m:r>
                      <m:d>
                        <m:dPr>
                          <m:ctrlPr>
                            <a:rPr kumimoji="1" lang="en-US" altLang="ja-JP" sz="1400" b="1" i="1" smtClean="0">
                              <a:latin typeface="Cambria Math" panose="02040503050406030204" pitchFamily="18" charset="0"/>
                              <a:ea typeface="Cambria Math" panose="02040503050406030204" pitchFamily="18" charset="0"/>
                            </a:rPr>
                          </m:ctrlPr>
                        </m:dPr>
                        <m:e>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  </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𝟏</m:t>
                                  </m:r>
                                </m:sub>
                              </m:sSub>
                            </m:sub>
                          </m:sSub>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  </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𝟐</m:t>
                                  </m:r>
                                </m:sub>
                              </m:sSub>
                            </m:sub>
                          </m:sSub>
                          <m:r>
                            <a:rPr kumimoji="1" lang="en-US" altLang="ja-JP" sz="1400" b="1" i="1" smtClean="0">
                              <a:latin typeface="Cambria Math" panose="02040503050406030204" pitchFamily="18" charset="0"/>
                              <a:ea typeface="Cambria Math" panose="02040503050406030204" pitchFamily="18" charset="0"/>
                            </a:rPr>
                            <m:t>, …,</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  </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smtClean="0">
                                      <a:latin typeface="Cambria Math" panose="02040503050406030204" pitchFamily="18" charset="0"/>
                                      <a:ea typeface="Cambria Math" panose="02040503050406030204" pitchFamily="18" charset="0"/>
                                    </a:rPr>
                                    <m:t>𝑱</m:t>
                                  </m:r>
                                </m:sub>
                              </m:sSub>
                            </m:sub>
                          </m:sSub>
                        </m:e>
                      </m:d>
                      <m:r>
                        <a:rPr kumimoji="1" lang="en-US" altLang="ja-JP" sz="1400" b="1" i="1" smtClean="0">
                          <a:latin typeface="Cambria Math" panose="02040503050406030204" pitchFamily="18" charset="0"/>
                          <a:ea typeface="Cambria Math" panose="02040503050406030204" pitchFamily="18" charset="0"/>
                        </a:rPr>
                        <m:t>=</m:t>
                      </m:r>
                      <m:d>
                        <m:dPr>
                          <m:ctrlPr>
                            <a:rPr lang="ja-JP" altLang="ja-JP" sz="1400" b="1" i="1">
                              <a:latin typeface="Cambria Math" panose="02040503050406030204" pitchFamily="18" charset="0"/>
                            </a:rPr>
                          </m:ctrlPr>
                        </m:dPr>
                        <m:e>
                          <m:m>
                            <m:mPr>
                              <m:mcs>
                                <m:mc>
                                  <m:mcPr>
                                    <m:count m:val="4"/>
                                    <m:mcJc m:val="center"/>
                                  </m:mcPr>
                                </m:mc>
                              </m:mcs>
                              <m:ctrlPr>
                                <a:rPr lang="ja-JP" altLang="ja-JP" sz="1400" b="1" i="1">
                                  <a:latin typeface="Cambria Math" panose="02040503050406030204" pitchFamily="18" charset="0"/>
                                </a:rPr>
                              </m:ctrlPr>
                            </m:mPr>
                            <m:mr>
                              <m:e>
                                <m:sSub>
                                  <m:sSubPr>
                                    <m:ctrlPr>
                                      <a:rPr lang="ja-JP" altLang="ja-JP" sz="1400" b="1" i="1">
                                        <a:latin typeface="Cambria Math" panose="02040503050406030204" pitchFamily="18" charset="0"/>
                                      </a:rPr>
                                    </m:ctrlPr>
                                  </m:sSubPr>
                                  <m:e>
                                    <m:r>
                                      <a:rPr lang="en-US" altLang="ja-JP" sz="1400" b="1" i="1">
                                        <a:latin typeface="Cambria Math" panose="02040503050406030204" pitchFamily="18" charset="0"/>
                                      </a:rPr>
                                      <m:t>𝝈</m:t>
                                    </m:r>
                                  </m:e>
                                  <m:sub>
                                    <m:r>
                                      <a:rPr lang="en-US" altLang="ja-JP" sz="1400" b="1" i="1">
                                        <a:latin typeface="Cambria Math" panose="02040503050406030204" pitchFamily="18" charset="0"/>
                                      </a:rPr>
                                      <m:t>𝟏</m:t>
                                    </m:r>
                                  </m:sub>
                                </m:sSub>
                              </m:e>
                              <m:e>
                                <m:r>
                                  <a:rPr lang="en-US" altLang="ja-JP" sz="1400" b="1" i="1">
                                    <a:latin typeface="Cambria Math" panose="02040503050406030204" pitchFamily="18" charset="0"/>
                                  </a:rPr>
                                  <m:t>𝟎</m:t>
                                </m:r>
                              </m:e>
                              <m:e>
                                <m:r>
                                  <a:rPr lang="en-US" altLang="ja-JP" sz="1400" b="1" i="1">
                                    <a:latin typeface="Cambria Math" panose="02040503050406030204" pitchFamily="18" charset="0"/>
                                  </a:rPr>
                                  <m:t>⋯</m:t>
                                </m:r>
                              </m:e>
                              <m:e>
                                <m:r>
                                  <a:rPr lang="en-US" altLang="ja-JP" sz="1400" b="1" i="1">
                                    <a:latin typeface="Cambria Math" panose="02040503050406030204" pitchFamily="18" charset="0"/>
                                  </a:rPr>
                                  <m:t>𝟎</m:t>
                                </m:r>
                              </m:e>
                            </m:mr>
                            <m:mr>
                              <m:e>
                                <m:r>
                                  <a:rPr lang="en-US" altLang="ja-JP" sz="1400" b="1" i="1">
                                    <a:latin typeface="Cambria Math" panose="02040503050406030204" pitchFamily="18" charset="0"/>
                                  </a:rPr>
                                  <m:t>𝟎</m:t>
                                </m:r>
                              </m:e>
                              <m:e>
                                <m:sSub>
                                  <m:sSubPr>
                                    <m:ctrlPr>
                                      <a:rPr lang="ja-JP" altLang="ja-JP" sz="1400" b="1" i="1">
                                        <a:latin typeface="Cambria Math" panose="02040503050406030204" pitchFamily="18" charset="0"/>
                                      </a:rPr>
                                    </m:ctrlPr>
                                  </m:sSubPr>
                                  <m:e>
                                    <m:r>
                                      <a:rPr lang="en-US" altLang="ja-JP" sz="1400" b="1" i="1">
                                        <a:latin typeface="Cambria Math" panose="02040503050406030204" pitchFamily="18" charset="0"/>
                                      </a:rPr>
                                      <m:t>𝝈</m:t>
                                    </m:r>
                                  </m:e>
                                  <m:sub>
                                    <m:r>
                                      <a:rPr lang="en-US" altLang="ja-JP" sz="1400" b="1" i="1">
                                        <a:latin typeface="Cambria Math" panose="02040503050406030204" pitchFamily="18" charset="0"/>
                                      </a:rPr>
                                      <m:t>𝟐</m:t>
                                    </m:r>
                                  </m:sub>
                                </m:sSub>
                              </m:e>
                              <m:e>
                                <m:r>
                                  <a:rPr lang="en-US" altLang="ja-JP" sz="1400" b="1" i="1">
                                    <a:latin typeface="Cambria Math" panose="02040503050406030204" pitchFamily="18" charset="0"/>
                                  </a:rPr>
                                  <m:t>⋯</m:t>
                                </m:r>
                              </m:e>
                              <m:e>
                                <m:r>
                                  <a:rPr lang="en-US" altLang="ja-JP" sz="1400" b="1" i="1">
                                    <a:latin typeface="Cambria Math" panose="02040503050406030204" pitchFamily="18" charset="0"/>
                                  </a:rPr>
                                  <m:t>𝟎</m:t>
                                </m:r>
                              </m:e>
                            </m:mr>
                            <m:mr>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e>
                                <m:r>
                                  <a:rPr lang="en-US" altLang="ja-JP" sz="1400" b="1" i="1">
                                    <a:latin typeface="Cambria Math" panose="02040503050406030204" pitchFamily="18" charset="0"/>
                                  </a:rPr>
                                  <m:t>⋮</m:t>
                                </m:r>
                              </m:e>
                            </m:mr>
                            <m:mr>
                              <m:e>
                                <m:r>
                                  <a:rPr lang="en-US" altLang="ja-JP" sz="1400" b="1" i="1">
                                    <a:latin typeface="Cambria Math" panose="02040503050406030204" pitchFamily="18" charset="0"/>
                                  </a:rPr>
                                  <m:t>𝟎</m:t>
                                </m:r>
                              </m:e>
                              <m:e>
                                <m:r>
                                  <a:rPr lang="en-US" altLang="ja-JP" sz="1400" b="1" i="1">
                                    <a:latin typeface="Cambria Math" panose="02040503050406030204" pitchFamily="18" charset="0"/>
                                  </a:rPr>
                                  <m:t>𝟎</m:t>
                                </m:r>
                              </m:e>
                              <m:e>
                                <m:r>
                                  <a:rPr lang="en-US" altLang="ja-JP" sz="1400" b="1" i="1">
                                    <a:latin typeface="Cambria Math" panose="02040503050406030204" pitchFamily="18" charset="0"/>
                                  </a:rPr>
                                  <m:t>⋯</m:t>
                                </m:r>
                              </m:e>
                              <m:e>
                                <m:sSub>
                                  <m:sSubPr>
                                    <m:ctrlPr>
                                      <a:rPr lang="ja-JP" altLang="ja-JP" sz="1400" b="1" i="1">
                                        <a:latin typeface="Cambria Math" panose="02040503050406030204" pitchFamily="18" charset="0"/>
                                      </a:rPr>
                                    </m:ctrlPr>
                                  </m:sSubPr>
                                  <m:e>
                                    <m:r>
                                      <a:rPr lang="en-US" altLang="ja-JP" sz="1400" b="1" i="1">
                                        <a:latin typeface="Cambria Math" panose="02040503050406030204" pitchFamily="18" charset="0"/>
                                      </a:rPr>
                                      <m:t>𝝈</m:t>
                                    </m:r>
                                  </m:e>
                                  <m:sub>
                                    <m:r>
                                      <a:rPr lang="en-US" altLang="ja-JP" sz="1400" b="1" i="1">
                                        <a:latin typeface="Cambria Math" panose="02040503050406030204" pitchFamily="18" charset="0"/>
                                      </a:rPr>
                                      <m:t>𝑱</m:t>
                                    </m:r>
                                  </m:sub>
                                </m:sSub>
                              </m:e>
                            </m:mr>
                          </m:m>
                        </m:e>
                      </m:d>
                    </m:oMath>
                  </m:oMathPara>
                </a14:m>
                <a:endParaRPr lang="ja-JP" altLang="ja-JP" sz="1400" b="1" dirty="0">
                  <a:latin typeface="Times New Roman" panose="02020603050405020304" pitchFamily="18" charset="0"/>
                  <a:cs typeface="Times New Roman" panose="02020603050405020304" pitchFamily="18" charset="0"/>
                </a:endParaRPr>
              </a:p>
            </p:txBody>
          </p:sp>
        </mc:Choice>
        <mc:Fallback xmlns="">
          <p:sp>
            <p:nvSpPr>
              <p:cNvPr id="29" name="正方形/長方形 28">
                <a:extLst>
                  <a:ext uri="{FF2B5EF4-FFF2-40B4-BE49-F238E27FC236}">
                    <a16:creationId xmlns:a16="http://schemas.microsoft.com/office/drawing/2014/main" id="{2CC2A51A-3A71-4587-94A7-AC40E815CD54}"/>
                  </a:ext>
                </a:extLst>
              </p:cNvPr>
              <p:cNvSpPr>
                <a:spLocks noRot="1" noChangeAspect="1" noMove="1" noResize="1" noEditPoints="1" noAdjustHandles="1" noChangeArrowheads="1" noChangeShapeType="1" noTextEdit="1"/>
              </p:cNvSpPr>
              <p:nvPr/>
            </p:nvSpPr>
            <p:spPr>
              <a:xfrm>
                <a:off x="6420045" y="3299192"/>
                <a:ext cx="4187428" cy="936988"/>
              </a:xfrm>
              <a:prstGeom prst="rect">
                <a:avLst/>
              </a:prstGeom>
              <a:blipFill>
                <a:blip r:embed="rId11"/>
                <a:stretch>
                  <a:fillRect/>
                </a:stretch>
              </a:blipFill>
            </p:spPr>
            <p:txBody>
              <a:bodyPr/>
              <a:lstStyle/>
              <a:p>
                <a:r>
                  <a:rPr lang="ja-JP" altLang="en-US">
                    <a:noFill/>
                  </a:rPr>
                  <a:t> </a:t>
                </a:r>
              </a:p>
            </p:txBody>
          </p:sp>
        </mc:Fallback>
      </mc:AlternateContent>
      <p:sp>
        <p:nvSpPr>
          <p:cNvPr id="9" name="四角形: 角を丸くする 8">
            <a:extLst>
              <a:ext uri="{FF2B5EF4-FFF2-40B4-BE49-F238E27FC236}">
                <a16:creationId xmlns:a16="http://schemas.microsoft.com/office/drawing/2014/main" id="{753CF342-1324-4F87-BD7A-0806B699668C}"/>
              </a:ext>
            </a:extLst>
          </p:cNvPr>
          <p:cNvSpPr/>
          <p:nvPr/>
        </p:nvSpPr>
        <p:spPr>
          <a:xfrm>
            <a:off x="1645052" y="3198811"/>
            <a:ext cx="3602718" cy="138231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1" name="四角形: 角を丸くする 30">
            <a:extLst>
              <a:ext uri="{FF2B5EF4-FFF2-40B4-BE49-F238E27FC236}">
                <a16:creationId xmlns:a16="http://schemas.microsoft.com/office/drawing/2014/main" id="{B7678DB1-B822-4DF4-A9D3-546A479976A8}"/>
              </a:ext>
            </a:extLst>
          </p:cNvPr>
          <p:cNvSpPr/>
          <p:nvPr/>
        </p:nvSpPr>
        <p:spPr>
          <a:xfrm>
            <a:off x="6357984" y="3198811"/>
            <a:ext cx="4279248" cy="1115177"/>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2" name="四角形: 角を丸くする 31">
            <a:extLst>
              <a:ext uri="{FF2B5EF4-FFF2-40B4-BE49-F238E27FC236}">
                <a16:creationId xmlns:a16="http://schemas.microsoft.com/office/drawing/2014/main" id="{C224BE02-950F-4160-A468-75D217A62DB7}"/>
              </a:ext>
            </a:extLst>
          </p:cNvPr>
          <p:cNvSpPr/>
          <p:nvPr/>
        </p:nvSpPr>
        <p:spPr>
          <a:xfrm>
            <a:off x="6357984" y="4905956"/>
            <a:ext cx="4279248" cy="127842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C5CE587-E578-4686-A557-042E34E5F485}"/>
                  </a:ext>
                </a:extLst>
              </p:cNvPr>
              <p:cNvSpPr txBox="1"/>
              <p:nvPr/>
            </p:nvSpPr>
            <p:spPr>
              <a:xfrm>
                <a:off x="8905630" y="2917420"/>
                <a:ext cx="1550425" cy="279307"/>
              </a:xfrm>
              <a:prstGeom prst="rect">
                <a:avLst/>
              </a:prstGeom>
              <a:noFill/>
            </p:spPr>
            <p:txBody>
              <a:bodyPr wrap="none" rtlCol="0">
                <a:spAutoFit/>
              </a:bodyPr>
              <a:lstStyle/>
              <a:p>
                <a:pPr algn="ctr">
                  <a:lnSpc>
                    <a:spcPct val="90000"/>
                  </a:lnSpc>
                </a:pPr>
                <a14:m>
                  <m:oMath xmlns:m="http://schemas.openxmlformats.org/officeDocument/2006/math">
                    <m:sSub>
                      <m:sSubPr>
                        <m:ctrlPr>
                          <a:rPr kumimoji="1" lang="en-US" altLang="ja-JP" sz="1200" b="1" i="1" smtClean="0">
                            <a:latin typeface="Cambria Math" panose="02040503050406030204" pitchFamily="18" charset="0"/>
                            <a:ea typeface="Meiryo UI" panose="020B0604030504040204" pitchFamily="50" charset="-128"/>
                          </a:rPr>
                        </m:ctrlPr>
                      </m:sSubPr>
                      <m:e>
                        <m:r>
                          <a:rPr kumimoji="1" lang="ja-JP" altLang="en-US" sz="1200" b="1" i="1" smtClean="0">
                            <a:latin typeface="Cambria Math" panose="02040503050406030204" pitchFamily="18" charset="0"/>
                            <a:ea typeface="Meiryo UI" panose="020B0604030504040204" pitchFamily="50" charset="-128"/>
                          </a:rPr>
                          <m:t>𝝈</m:t>
                        </m:r>
                      </m:e>
                      <m:sub>
                        <m:r>
                          <a:rPr kumimoji="1" lang="en-US" altLang="ja-JP" sz="1200" b="1" i="1" smtClean="0">
                            <a:latin typeface="Cambria Math" panose="02040503050406030204" pitchFamily="18" charset="0"/>
                            <a:ea typeface="Meiryo UI" panose="020B0604030504040204" pitchFamily="50" charset="-128"/>
                          </a:rPr>
                          <m:t>𝒋</m:t>
                        </m:r>
                      </m:sub>
                    </m:sSub>
                  </m:oMath>
                </a14:m>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共分散パラメータ</a:t>
                </a:r>
              </a:p>
            </p:txBody>
          </p:sp>
        </mc:Choice>
        <mc:Fallback xmlns="">
          <p:sp>
            <p:nvSpPr>
              <p:cNvPr id="14" name="テキスト ボックス 13">
                <a:extLst>
                  <a:ext uri="{FF2B5EF4-FFF2-40B4-BE49-F238E27FC236}">
                    <a16:creationId xmlns:a16="http://schemas.microsoft.com/office/drawing/2014/main" id="{FC5CE587-E578-4686-A557-042E34E5F485}"/>
                  </a:ext>
                </a:extLst>
              </p:cNvPr>
              <p:cNvSpPr txBox="1">
                <a:spLocks noRot="1" noChangeAspect="1" noMove="1" noResize="1" noEditPoints="1" noAdjustHandles="1" noChangeArrowheads="1" noChangeShapeType="1" noTextEdit="1"/>
              </p:cNvSpPr>
              <p:nvPr/>
            </p:nvSpPr>
            <p:spPr>
              <a:xfrm>
                <a:off x="8905630" y="2917420"/>
                <a:ext cx="1550425" cy="279307"/>
              </a:xfrm>
              <a:prstGeom prst="rect">
                <a:avLst/>
              </a:prstGeom>
              <a:blipFill>
                <a:blip r:embed="rId13"/>
                <a:stretch>
                  <a:fillRect t="-8889" b="-11111"/>
                </a:stretch>
              </a:blipFill>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FB873D69-C7D5-4CB3-823C-D03033EAEA83}"/>
              </a:ext>
            </a:extLst>
          </p:cNvPr>
          <p:cNvSpPr txBox="1"/>
          <p:nvPr/>
        </p:nvSpPr>
        <p:spPr>
          <a:xfrm>
            <a:off x="7319748" y="5148270"/>
            <a:ext cx="1135246"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分散パラメータ</a:t>
            </a: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2582A91B-22D6-4F10-8DB8-F11FECBE71CF}"/>
                  </a:ext>
                </a:extLst>
              </p:cNvPr>
              <p:cNvSpPr txBox="1"/>
              <p:nvPr/>
            </p:nvSpPr>
            <p:spPr>
              <a:xfrm>
                <a:off x="6717026" y="1563395"/>
                <a:ext cx="513794" cy="185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solidFill>
                                <a:schemeClr val="tx1"/>
                              </a:solidFill>
                              <a:latin typeface="Cambria Math" panose="02040503050406030204" pitchFamily="18" charset="0"/>
                            </a:rPr>
                          </m:ctrlPr>
                        </m:sSubPr>
                        <m:e>
                          <m:r>
                            <a:rPr kumimoji="1" lang="en-US" altLang="ja-JP" sz="1100" b="1" i="1" smtClean="0">
                              <a:solidFill>
                                <a:schemeClr val="tx1"/>
                              </a:solidFill>
                              <a:latin typeface="Cambria Math" panose="02040503050406030204" pitchFamily="18" charset="0"/>
                            </a:rPr>
                            <m:t>𝒀</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Sub>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100" b="1" dirty="0">
                  <a:solidFill>
                    <a:schemeClr val="tx1"/>
                  </a:solidFill>
                </a:endParaRPr>
              </a:p>
            </p:txBody>
          </p:sp>
        </mc:Choice>
        <mc:Fallback xmlns="">
          <p:sp>
            <p:nvSpPr>
              <p:cNvPr id="37" name="テキスト ボックス 36">
                <a:extLst>
                  <a:ext uri="{FF2B5EF4-FFF2-40B4-BE49-F238E27FC236}">
                    <a16:creationId xmlns:a16="http://schemas.microsoft.com/office/drawing/2014/main" id="{2582A91B-22D6-4F10-8DB8-F11FECBE71CF}"/>
                  </a:ext>
                </a:extLst>
              </p:cNvPr>
              <p:cNvSpPr txBox="1">
                <a:spLocks noRot="1" noChangeAspect="1" noMove="1" noResize="1" noEditPoints="1" noAdjustHandles="1" noChangeArrowheads="1" noChangeShapeType="1" noTextEdit="1"/>
              </p:cNvSpPr>
              <p:nvPr/>
            </p:nvSpPr>
            <p:spPr>
              <a:xfrm>
                <a:off x="6717026" y="1563395"/>
                <a:ext cx="513794" cy="185244"/>
              </a:xfrm>
              <a:prstGeom prst="rect">
                <a:avLst/>
              </a:prstGeom>
              <a:blipFill>
                <a:blip r:embed="rId14"/>
                <a:stretch>
                  <a:fillRect l="-2381" r="-238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0581353-52DC-4DE6-A4B9-2108822B62F2}"/>
                  </a:ext>
                </a:extLst>
              </p:cNvPr>
              <p:cNvSpPr txBox="1"/>
              <p:nvPr/>
            </p:nvSpPr>
            <p:spPr>
              <a:xfrm>
                <a:off x="6730419" y="1745119"/>
                <a:ext cx="513794" cy="185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solidFill>
                                <a:schemeClr val="tx1"/>
                              </a:solidFill>
                              <a:latin typeface="Cambria Math" panose="02040503050406030204" pitchFamily="18" charset="0"/>
                            </a:rPr>
                          </m:ctrlPr>
                        </m:sSubPr>
                        <m:e>
                          <m:r>
                            <a:rPr kumimoji="1" lang="en-US" altLang="ja-JP" sz="1100" b="1" i="1" smtClean="0">
                              <a:solidFill>
                                <a:schemeClr val="tx1"/>
                              </a:solidFill>
                              <a:latin typeface="Cambria Math" panose="02040503050406030204" pitchFamily="18" charset="0"/>
                            </a:rPr>
                            <m:t>𝒀</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Sub>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100" b="1" dirty="0">
                  <a:solidFill>
                    <a:schemeClr val="tx1"/>
                  </a:solidFill>
                </a:endParaRPr>
              </a:p>
            </p:txBody>
          </p:sp>
        </mc:Choice>
        <mc:Fallback xmlns="">
          <p:sp>
            <p:nvSpPr>
              <p:cNvPr id="38" name="テキスト ボックス 37">
                <a:extLst>
                  <a:ext uri="{FF2B5EF4-FFF2-40B4-BE49-F238E27FC236}">
                    <a16:creationId xmlns:a16="http://schemas.microsoft.com/office/drawing/2014/main" id="{10581353-52DC-4DE6-A4B9-2108822B62F2}"/>
                  </a:ext>
                </a:extLst>
              </p:cNvPr>
              <p:cNvSpPr txBox="1">
                <a:spLocks noRot="1" noChangeAspect="1" noMove="1" noResize="1" noEditPoints="1" noAdjustHandles="1" noChangeArrowheads="1" noChangeShapeType="1" noTextEdit="1"/>
              </p:cNvSpPr>
              <p:nvPr/>
            </p:nvSpPr>
            <p:spPr>
              <a:xfrm>
                <a:off x="6730419" y="1745119"/>
                <a:ext cx="513794" cy="185244"/>
              </a:xfrm>
              <a:prstGeom prst="rect">
                <a:avLst/>
              </a:prstGeom>
              <a:blipFill>
                <a:blip r:embed="rId15"/>
                <a:stretch>
                  <a:fillRect l="-2381" r="-238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3FCB631D-DF13-4E69-BD3A-4CB21F788A7A}"/>
                  </a:ext>
                </a:extLst>
              </p:cNvPr>
              <p:cNvSpPr/>
              <p:nvPr/>
            </p:nvSpPr>
            <p:spPr>
              <a:xfrm>
                <a:off x="7174294" y="1514696"/>
                <a:ext cx="829906" cy="282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100" b="1" smtClean="0">
                          <a:solidFill>
                            <a:schemeClr val="tx1"/>
                          </a:solidFill>
                          <a:latin typeface="Cambria Math" panose="02040503050406030204" pitchFamily="18" charset="0"/>
                        </a:rPr>
                        <m:t>𝐢𝐟</m:t>
                      </m:r>
                      <m:r>
                        <a:rPr kumimoji="1" lang="en-US" altLang="ja-JP" sz="1100" b="1" i="1">
                          <a:solidFill>
                            <a:schemeClr val="tx1"/>
                          </a:solidFill>
                          <a:latin typeface="Cambria Math" panose="02040503050406030204" pitchFamily="18" charset="0"/>
                        </a:rPr>
                        <m:t> </m:t>
                      </m:r>
                      <m:sSubSup>
                        <m:sSubSupPr>
                          <m:ctrlPr>
                            <a:rPr kumimoji="1" lang="en-US" altLang="ja-JP" sz="1100" b="1" i="1">
                              <a:solidFill>
                                <a:schemeClr val="tx1"/>
                              </a:solidFill>
                              <a:latin typeface="Cambria Math" panose="02040503050406030204" pitchFamily="18" charset="0"/>
                            </a:rPr>
                          </m:ctrlPr>
                        </m:sSubSupPr>
                        <m:e>
                          <m:r>
                            <a:rPr kumimoji="1" lang="en-US" altLang="ja-JP" sz="1100" b="1" i="1" smtClean="0">
                              <a:solidFill>
                                <a:schemeClr val="tx1"/>
                              </a:solidFill>
                              <a:latin typeface="Cambria Math" panose="02040503050406030204" pitchFamily="18" charset="0"/>
                            </a:rPr>
                            <m:t>𝒚</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up>
                          <m:r>
                            <a:rPr kumimoji="1" lang="en-US" altLang="ja-JP" sz="1100" b="1" i="1">
                              <a:solidFill>
                                <a:schemeClr val="tx1"/>
                              </a:solidFill>
                              <a:latin typeface="Cambria Math" panose="02040503050406030204" pitchFamily="18" charset="0"/>
                            </a:rPr>
                            <m:t>∗</m:t>
                          </m:r>
                        </m:sup>
                      </m:sSubSup>
                      <m:r>
                        <a:rPr kumimoji="1" lang="en-US" altLang="ja-JP" sz="1100" b="1" i="1">
                          <a:solidFill>
                            <a:schemeClr val="tx1"/>
                          </a:solidFill>
                          <a:latin typeface="Cambria Math" panose="02040503050406030204" pitchFamily="18" charset="0"/>
                          <a:ea typeface="Cambria Math" panose="02040503050406030204" pitchFamily="18" charset="0"/>
                        </a:rPr>
                        <m:t>&gt;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lang="ja-JP" altLang="en-US" sz="1100" dirty="0">
                  <a:solidFill>
                    <a:schemeClr val="tx1"/>
                  </a:solidFill>
                </a:endParaRPr>
              </a:p>
            </p:txBody>
          </p:sp>
        </mc:Choice>
        <mc:Fallback xmlns="">
          <p:sp>
            <p:nvSpPr>
              <p:cNvPr id="39" name="正方形/長方形 38">
                <a:extLst>
                  <a:ext uri="{FF2B5EF4-FFF2-40B4-BE49-F238E27FC236}">
                    <a16:creationId xmlns:a16="http://schemas.microsoft.com/office/drawing/2014/main" id="{3FCB631D-DF13-4E69-BD3A-4CB21F788A7A}"/>
                  </a:ext>
                </a:extLst>
              </p:cNvPr>
              <p:cNvSpPr>
                <a:spLocks noRot="1" noChangeAspect="1" noMove="1" noResize="1" noEditPoints="1" noAdjustHandles="1" noChangeArrowheads="1" noChangeShapeType="1" noTextEdit="1"/>
              </p:cNvSpPr>
              <p:nvPr/>
            </p:nvSpPr>
            <p:spPr>
              <a:xfrm>
                <a:off x="7174294" y="1514696"/>
                <a:ext cx="829906" cy="282641"/>
              </a:xfrm>
              <a:prstGeom prst="rect">
                <a:avLst/>
              </a:prstGeom>
              <a:blipFill>
                <a:blip r:embed="rId16"/>
                <a:stretch>
                  <a:fillRect b="-21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6DF05EB1-AA33-41F3-B226-85ABFB6EAB0C}"/>
                  </a:ext>
                </a:extLst>
              </p:cNvPr>
              <p:cNvSpPr/>
              <p:nvPr/>
            </p:nvSpPr>
            <p:spPr>
              <a:xfrm>
                <a:off x="7172351" y="1689295"/>
                <a:ext cx="829906" cy="282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100" b="1" i="1" smtClean="0">
                              <a:solidFill>
                                <a:schemeClr val="tx1"/>
                              </a:solidFill>
                              <a:latin typeface="Cambria Math" panose="02040503050406030204" pitchFamily="18" charset="0"/>
                            </a:rPr>
                          </m:ctrlPr>
                        </m:sSubSupPr>
                        <m:e>
                          <m:r>
                            <a:rPr kumimoji="1" lang="en-US" altLang="ja-JP" sz="1100" b="1">
                              <a:solidFill>
                                <a:schemeClr val="tx1"/>
                              </a:solidFill>
                              <a:latin typeface="Cambria Math" panose="02040503050406030204" pitchFamily="18" charset="0"/>
                            </a:rPr>
                            <m:t>𝐢𝐟</m:t>
                          </m:r>
                          <m:r>
                            <a:rPr kumimoji="1" lang="en-US" altLang="ja-JP" sz="1100" b="1" i="1">
                              <a:solidFill>
                                <a:schemeClr val="tx1"/>
                              </a:solidFill>
                              <a:latin typeface="Cambria Math" panose="02040503050406030204" pitchFamily="18" charset="0"/>
                            </a:rPr>
                            <m:t> </m:t>
                          </m:r>
                          <m:r>
                            <a:rPr kumimoji="1" lang="en-US" altLang="ja-JP" sz="1100" b="1" i="1" smtClean="0">
                              <a:solidFill>
                                <a:schemeClr val="tx1"/>
                              </a:solidFill>
                              <a:latin typeface="Cambria Math" panose="02040503050406030204" pitchFamily="18" charset="0"/>
                            </a:rPr>
                            <m:t>𝒚</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up>
                          <m:r>
                            <a:rPr kumimoji="1" lang="en-US" altLang="ja-JP" sz="1100" b="1" i="1">
                              <a:solidFill>
                                <a:schemeClr val="tx1"/>
                              </a:solidFill>
                              <a:latin typeface="Cambria Math" panose="02040503050406030204" pitchFamily="18" charset="0"/>
                            </a:rPr>
                            <m:t>∗</m:t>
                          </m:r>
                        </m:sup>
                      </m:sSubSup>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lang="ja-JP" altLang="en-US" sz="1100" dirty="0">
                  <a:solidFill>
                    <a:schemeClr val="tx1"/>
                  </a:solidFill>
                </a:endParaRPr>
              </a:p>
            </p:txBody>
          </p:sp>
        </mc:Choice>
        <mc:Fallback xmlns="">
          <p:sp>
            <p:nvSpPr>
              <p:cNvPr id="40" name="正方形/長方形 39">
                <a:extLst>
                  <a:ext uri="{FF2B5EF4-FFF2-40B4-BE49-F238E27FC236}">
                    <a16:creationId xmlns:a16="http://schemas.microsoft.com/office/drawing/2014/main" id="{6DF05EB1-AA33-41F3-B226-85ABFB6EAB0C}"/>
                  </a:ext>
                </a:extLst>
              </p:cNvPr>
              <p:cNvSpPr>
                <a:spLocks noRot="1" noChangeAspect="1" noMove="1" noResize="1" noEditPoints="1" noAdjustHandles="1" noChangeArrowheads="1" noChangeShapeType="1" noTextEdit="1"/>
              </p:cNvSpPr>
              <p:nvPr/>
            </p:nvSpPr>
            <p:spPr>
              <a:xfrm>
                <a:off x="7172351" y="1689295"/>
                <a:ext cx="829906" cy="282641"/>
              </a:xfrm>
              <a:prstGeom prst="rect">
                <a:avLst/>
              </a:prstGeom>
              <a:blipFill>
                <a:blip r:embed="rId17"/>
                <a:stretch>
                  <a:fillRect b="-4348"/>
                </a:stretch>
              </a:blipFill>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64A352BD-42D8-4281-A48C-3A1C2F791CC1}"/>
              </a:ext>
            </a:extLst>
          </p:cNvPr>
          <p:cNvSpPr txBox="1"/>
          <p:nvPr/>
        </p:nvSpPr>
        <p:spPr>
          <a:xfrm>
            <a:off x="6461895" y="1571718"/>
            <a:ext cx="280846" cy="244682"/>
          </a:xfrm>
          <a:prstGeom prst="rect">
            <a:avLst/>
          </a:prstGeom>
          <a:noFill/>
        </p:spPr>
        <p:txBody>
          <a:bodyPr wrap="none" rtlCol="0" anchor="ctr">
            <a:spAutoFit/>
          </a:bodyPr>
          <a:lstStyle/>
          <a:p>
            <a:pPr>
              <a:lnSpc>
                <a:spcPct val="90000"/>
              </a:lnSpc>
            </a:pPr>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98DD83A-09E6-43D4-9036-E832B6AEC836}"/>
                  </a:ext>
                </a:extLst>
              </p:cNvPr>
              <p:cNvSpPr/>
              <p:nvPr/>
            </p:nvSpPr>
            <p:spPr>
              <a:xfrm>
                <a:off x="8110636" y="4435032"/>
                <a:ext cx="3370959" cy="294504"/>
              </a:xfrm>
              <a:prstGeom prst="rect">
                <a:avLst/>
              </a:prstGeom>
              <a:solidFill>
                <a:schemeClr val="bg1"/>
              </a:solidFill>
            </p:spPr>
            <p:txBody>
              <a:bodyPr wrap="square">
                <a:spAutoFit/>
              </a:bodyPr>
              <a:lstStyle/>
              <a:p>
                <a:pPr algn="ctr"/>
                <a14:m>
                  <m:oMath xmlns:m="http://schemas.openxmlformats.org/officeDocument/2006/math">
                    <m:sSub>
                      <m:sSubPr>
                        <m:ctrlPr>
                          <a:rPr kumimoji="1" lang="en-US" altLang="ja-JP" sz="1200" b="1" i="1" smtClean="0">
                            <a:latin typeface="Cambria Math" panose="02040503050406030204" pitchFamily="18" charset="0"/>
                            <a:ea typeface="Cambria Math" panose="02040503050406030204" pitchFamily="18" charset="0"/>
                          </a:rPr>
                        </m:ctrlPr>
                      </m:sSubPr>
                      <m:e>
                        <m:r>
                          <a:rPr kumimoji="1" lang="ja-JP" altLang="en-US" sz="1200" b="1" i="1">
                            <a:latin typeface="Cambria Math" panose="02040503050406030204" pitchFamily="18" charset="0"/>
                            <a:ea typeface="Cambria Math" panose="02040503050406030204" pitchFamily="18" charset="0"/>
                          </a:rPr>
                          <m:t>𝜺</m:t>
                        </m:r>
                      </m:e>
                      <m:sub>
                        <m:r>
                          <a:rPr kumimoji="1" lang="en-US" altLang="ja-JP" sz="1200" b="1" i="1">
                            <a:latin typeface="Cambria Math" panose="02040503050406030204" pitchFamily="18" charset="0"/>
                            <a:ea typeface="Cambria Math" panose="02040503050406030204" pitchFamily="18" charset="0"/>
                          </a:rPr>
                          <m:t>𝒊</m:t>
                        </m:r>
                        <m:r>
                          <a:rPr kumimoji="1" lang="en-US" altLang="ja-JP" sz="1200" b="1" i="1" smtClean="0">
                            <a:latin typeface="Cambria Math" panose="02040503050406030204" pitchFamily="18" charset="0"/>
                            <a:ea typeface="Cambria Math" panose="02040503050406030204" pitchFamily="18" charset="0"/>
                          </a:rPr>
                          <m:t>𝒋</m:t>
                        </m:r>
                      </m:sub>
                    </m:sSub>
                  </m:oMath>
                </a14:m>
                <a:r>
                  <a:rPr lang="ja-JP" altLang="en-US" sz="1200" b="1" dirty="0">
                    <a:latin typeface="Meiryo UI" panose="020B0604030504040204" pitchFamily="50" charset="-128"/>
                    <a:ea typeface="Meiryo UI" panose="020B0604030504040204" pitchFamily="50" charset="-128"/>
                  </a:rPr>
                  <a:t> と </a:t>
                </a:r>
                <a14:m>
                  <m:oMath xmlns:m="http://schemas.openxmlformats.org/officeDocument/2006/math">
                    <m:sSub>
                      <m:sSubPr>
                        <m:ctrlPr>
                          <a:rPr kumimoji="1" lang="en-US" altLang="ja-JP" sz="1200" b="1" i="1">
                            <a:latin typeface="Cambria Math" panose="02040503050406030204" pitchFamily="18" charset="0"/>
                            <a:ea typeface="Cambria Math" panose="02040503050406030204" pitchFamily="18" charset="0"/>
                          </a:rPr>
                        </m:ctrlPr>
                      </m:sSubPr>
                      <m:e>
                        <m:r>
                          <a:rPr kumimoji="1" lang="en-US" altLang="ja-JP" sz="1200" b="1" i="1" smtClean="0">
                            <a:latin typeface="Cambria Math" panose="02040503050406030204" pitchFamily="18" charset="0"/>
                            <a:ea typeface="Cambria Math" panose="02040503050406030204" pitchFamily="18" charset="0"/>
                          </a:rPr>
                          <m:t>𝒖</m:t>
                        </m:r>
                      </m:e>
                      <m:sub>
                        <m:r>
                          <a:rPr kumimoji="1" lang="en-US" altLang="ja-JP" sz="1200" b="1" i="1">
                            <a:latin typeface="Cambria Math" panose="02040503050406030204" pitchFamily="18" charset="0"/>
                            <a:ea typeface="Cambria Math" panose="02040503050406030204" pitchFamily="18" charset="0"/>
                          </a:rPr>
                          <m:t>𝒊𝒋</m:t>
                        </m:r>
                      </m:sub>
                    </m:sSub>
                  </m:oMath>
                </a14:m>
                <a:r>
                  <a:rPr lang="ja-JP" altLang="en-US" sz="1200" b="1" dirty="0">
                    <a:latin typeface="Meiryo UI" panose="020B0604030504040204" pitchFamily="50" charset="-128"/>
                    <a:ea typeface="Meiryo UI" panose="020B0604030504040204" pitchFamily="50" charset="-128"/>
                  </a:rPr>
                  <a:t> の共分散を仮定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その他は独立</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mc:Choice>
        <mc:Fallback xmlns="">
          <p:sp>
            <p:nvSpPr>
              <p:cNvPr id="16" name="正方形/長方形 15">
                <a:extLst>
                  <a:ext uri="{FF2B5EF4-FFF2-40B4-BE49-F238E27FC236}">
                    <a16:creationId xmlns:a16="http://schemas.microsoft.com/office/drawing/2014/main" id="{A98DD83A-09E6-43D4-9036-E832B6AEC836}"/>
                  </a:ext>
                </a:extLst>
              </p:cNvPr>
              <p:cNvSpPr>
                <a:spLocks noRot="1" noChangeAspect="1" noMove="1" noResize="1" noEditPoints="1" noAdjustHandles="1" noChangeArrowheads="1" noChangeShapeType="1" noTextEdit="1"/>
              </p:cNvSpPr>
              <p:nvPr/>
            </p:nvSpPr>
            <p:spPr>
              <a:xfrm>
                <a:off x="8110636" y="4435032"/>
                <a:ext cx="3370959" cy="294504"/>
              </a:xfrm>
              <a:prstGeom prst="rect">
                <a:avLst/>
              </a:prstGeom>
              <a:blipFill>
                <a:blip r:embed="rId18"/>
                <a:stretch>
                  <a:fillRect t="-4167" b="-8333"/>
                </a:stretch>
              </a:blipFill>
            </p:spPr>
            <p:txBody>
              <a:bodyPr/>
              <a:lstStyle/>
              <a:p>
                <a:r>
                  <a:rPr lang="ja-JP" altLang="en-US">
                    <a:noFill/>
                  </a:rPr>
                  <a:t> </a:t>
                </a:r>
              </a:p>
            </p:txBody>
          </p:sp>
        </mc:Fallback>
      </mc:AlternateContent>
      <p:sp>
        <p:nvSpPr>
          <p:cNvPr id="15" name="右中かっこ 14">
            <a:extLst>
              <a:ext uri="{FF2B5EF4-FFF2-40B4-BE49-F238E27FC236}">
                <a16:creationId xmlns:a16="http://schemas.microsoft.com/office/drawing/2014/main" id="{9314F6C7-5C7F-401B-B49E-21ABD9AF551C}"/>
              </a:ext>
            </a:extLst>
          </p:cNvPr>
          <p:cNvSpPr/>
          <p:nvPr/>
        </p:nvSpPr>
        <p:spPr>
          <a:xfrm rot="5400000">
            <a:off x="9560477" y="3527136"/>
            <a:ext cx="240729" cy="1550424"/>
          </a:xfrm>
          <a:prstGeom prst="righ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49362E3-7B3E-4F6E-B7F7-E0AE4F52909B}"/>
                  </a:ext>
                </a:extLst>
              </p:cNvPr>
              <p:cNvSpPr txBox="1"/>
              <p:nvPr/>
            </p:nvSpPr>
            <p:spPr>
              <a:xfrm>
                <a:off x="1645052" y="4631481"/>
                <a:ext cx="3602718" cy="244682"/>
              </a:xfrm>
              <a:prstGeom prst="rect">
                <a:avLst/>
              </a:prstGeom>
              <a:noFill/>
            </p:spPr>
            <p:txBody>
              <a:bodyPr wrap="square" rtlCol="0">
                <a:spAutoFit/>
              </a:bodyPr>
              <a:lstStyle/>
              <a:p>
                <a:pPr algn="ctr">
                  <a:lnSpc>
                    <a:spcPct val="90000"/>
                  </a:lnSpc>
                </a:pPr>
                <a:r>
                  <a:rPr kumimoji="1" lang="ja-JP" altLang="en-US" sz="1100" b="1" dirty="0">
                    <a:latin typeface="Meiryo UI" panose="020B0604030504040204" pitchFamily="50" charset="-128"/>
                    <a:ea typeface="Meiryo UI" panose="020B0604030504040204" pitchFamily="50" charset="-128"/>
                  </a:rPr>
                  <a:t>分散</a:t>
                </a:r>
                <a:r>
                  <a:rPr kumimoji="1" lang="en-US" altLang="ja-JP" sz="1100" b="1" dirty="0">
                    <a:latin typeface="Meiryo UI" panose="020B0604030504040204" pitchFamily="50" charset="-128"/>
                    <a:ea typeface="Meiryo UI" panose="020B0604030504040204" pitchFamily="50" charset="-128"/>
                  </a:rPr>
                  <a:t>1</a:t>
                </a:r>
                <a:r>
                  <a:rPr kumimoji="1" lang="ja-JP" altLang="en-US" sz="1100" b="1" dirty="0" err="1">
                    <a:latin typeface="Meiryo UI" panose="020B0604030504040204" pitchFamily="50" charset="-128"/>
                    <a:ea typeface="Meiryo UI" panose="020B0604030504040204" pitchFamily="50" charset="-128"/>
                  </a:rPr>
                  <a:t>の等</a:t>
                </a:r>
                <a:r>
                  <a:rPr kumimoji="1" lang="ja-JP" altLang="en-US" sz="1100" b="1" dirty="0">
                    <a:latin typeface="Meiryo UI" panose="020B0604030504040204" pitchFamily="50" charset="-128"/>
                    <a:ea typeface="Meiryo UI" panose="020B0604030504040204" pitchFamily="50" charset="-128"/>
                  </a:rPr>
                  <a:t>分散，</a:t>
                </a:r>
                <a14:m>
                  <m:oMath xmlns:m="http://schemas.openxmlformats.org/officeDocument/2006/math">
                    <m:r>
                      <a:rPr kumimoji="1" lang="ja-JP" altLang="en-US" sz="1100" b="1" i="1" smtClean="0">
                        <a:latin typeface="Cambria Math" panose="02040503050406030204" pitchFamily="18" charset="0"/>
                        <a:ea typeface="Meiryo UI" panose="020B0604030504040204" pitchFamily="50" charset="-128"/>
                      </a:rPr>
                      <m:t>𝜸</m:t>
                    </m:r>
                  </m:oMath>
                </a14:m>
                <a:r>
                  <a:rPr kumimoji="1" lang="ja-JP" altLang="en-US" sz="1100" b="1" dirty="0">
                    <a:latin typeface="Meiryo UI" panose="020B0604030504040204" pitchFamily="50" charset="-128"/>
                    <a:ea typeface="Meiryo UI" panose="020B0604030504040204" pitchFamily="50" charset="-128"/>
                  </a:rPr>
                  <a:t> により選択肢相関を記述</a:t>
                </a:r>
              </a:p>
            </p:txBody>
          </p:sp>
        </mc:Choice>
        <mc:Fallback xmlns="">
          <p:sp>
            <p:nvSpPr>
              <p:cNvPr id="17" name="テキスト ボックス 16">
                <a:extLst>
                  <a:ext uri="{FF2B5EF4-FFF2-40B4-BE49-F238E27FC236}">
                    <a16:creationId xmlns:a16="http://schemas.microsoft.com/office/drawing/2014/main" id="{549362E3-7B3E-4F6E-B7F7-E0AE4F52909B}"/>
                  </a:ext>
                </a:extLst>
              </p:cNvPr>
              <p:cNvSpPr txBox="1">
                <a:spLocks noRot="1" noChangeAspect="1" noMove="1" noResize="1" noEditPoints="1" noAdjustHandles="1" noChangeArrowheads="1" noChangeShapeType="1" noTextEdit="1"/>
              </p:cNvSpPr>
              <p:nvPr/>
            </p:nvSpPr>
            <p:spPr>
              <a:xfrm>
                <a:off x="1645052" y="4631481"/>
                <a:ext cx="3602718" cy="244682"/>
              </a:xfrm>
              <a:prstGeom prst="rect">
                <a:avLst/>
              </a:prstGeom>
              <a:blipFill>
                <a:blip r:embed="rId19"/>
                <a:stretch>
                  <a:fillRect t="-7500" b="-17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41955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A8433F3C-45BA-4010-A894-AA060E5FDB54}"/>
              </a:ext>
            </a:extLst>
          </p:cNvPr>
          <p:cNvSpPr/>
          <p:nvPr/>
        </p:nvSpPr>
        <p:spPr>
          <a:xfrm>
            <a:off x="8384362" y="4062608"/>
            <a:ext cx="3763716" cy="5162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四角形: 角を丸くする 1">
            <a:extLst>
              <a:ext uri="{FF2B5EF4-FFF2-40B4-BE49-F238E27FC236}">
                <a16:creationId xmlns:a16="http://schemas.microsoft.com/office/drawing/2014/main" id="{C0C5E3FA-0235-47DF-BA82-E332993EE092}"/>
              </a:ext>
            </a:extLst>
          </p:cNvPr>
          <p:cNvSpPr/>
          <p:nvPr/>
        </p:nvSpPr>
        <p:spPr>
          <a:xfrm>
            <a:off x="8370115" y="3176970"/>
            <a:ext cx="3777963" cy="5162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6" name="四角形: 角を丸くする 45">
            <a:extLst>
              <a:ext uri="{FF2B5EF4-FFF2-40B4-BE49-F238E27FC236}">
                <a16:creationId xmlns:a16="http://schemas.microsoft.com/office/drawing/2014/main" id="{8710E045-5859-4E24-9B1F-C119123EA7AC}"/>
              </a:ext>
            </a:extLst>
          </p:cNvPr>
          <p:cNvSpPr/>
          <p:nvPr/>
        </p:nvSpPr>
        <p:spPr>
          <a:xfrm>
            <a:off x="5579574" y="4070163"/>
            <a:ext cx="2477402" cy="53718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5" name="四角形: 角を丸くする 44">
            <a:extLst>
              <a:ext uri="{FF2B5EF4-FFF2-40B4-BE49-F238E27FC236}">
                <a16:creationId xmlns:a16="http://schemas.microsoft.com/office/drawing/2014/main" id="{234E0818-39EB-458C-A23D-4EF190488918}"/>
              </a:ext>
            </a:extLst>
          </p:cNvPr>
          <p:cNvSpPr/>
          <p:nvPr/>
        </p:nvSpPr>
        <p:spPr>
          <a:xfrm>
            <a:off x="5579574" y="3176670"/>
            <a:ext cx="2477402" cy="5162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28</a:t>
            </a:fld>
            <a:endParaRPr lang="ja-JP" altLang="en-US" dirty="0"/>
          </a:p>
        </p:txBody>
      </p:sp>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多項型の居住地自己選択を扱うサンプルセレクションモデル</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p:sp>
        <p:nvSpPr>
          <p:cNvPr id="55" name="四角形: 角を丸くする 54">
            <a:extLst>
              <a:ext uri="{FF2B5EF4-FFF2-40B4-BE49-F238E27FC236}">
                <a16:creationId xmlns:a16="http://schemas.microsoft.com/office/drawing/2014/main" id="{8AB7D1C7-54B9-439C-A3EE-A6476B81F776}"/>
              </a:ext>
            </a:extLst>
          </p:cNvPr>
          <p:cNvSpPr/>
          <p:nvPr/>
        </p:nvSpPr>
        <p:spPr>
          <a:xfrm>
            <a:off x="3850630" y="2266376"/>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DD7E6C2C-2009-4312-A2BF-D2C39CB6E330}"/>
                  </a:ext>
                </a:extLst>
              </p:cNvPr>
              <p:cNvSpPr txBox="1"/>
              <p:nvPr/>
            </p:nvSpPr>
            <p:spPr>
              <a:xfrm>
                <a:off x="3879992" y="2304566"/>
                <a:ext cx="2105516"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𝒊𝒋</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smtClean="0">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𝜶</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56" name="テキスト ボックス 55">
                <a:extLst>
                  <a:ext uri="{FF2B5EF4-FFF2-40B4-BE49-F238E27FC236}">
                    <a16:creationId xmlns:a16="http://schemas.microsoft.com/office/drawing/2014/main" id="{DD7E6C2C-2009-4312-A2BF-D2C39CB6E330}"/>
                  </a:ext>
                </a:extLst>
              </p:cNvPr>
              <p:cNvSpPr txBox="1">
                <a:spLocks noRot="1" noChangeAspect="1" noMove="1" noResize="1" noEditPoints="1" noAdjustHandles="1" noChangeArrowheads="1" noChangeShapeType="1" noTextEdit="1"/>
              </p:cNvSpPr>
              <p:nvPr/>
            </p:nvSpPr>
            <p:spPr>
              <a:xfrm>
                <a:off x="3879992" y="2304566"/>
                <a:ext cx="2105516" cy="311624"/>
              </a:xfrm>
              <a:prstGeom prst="rect">
                <a:avLst/>
              </a:prstGeom>
              <a:blipFill>
                <a:blip r:embed="rId2"/>
                <a:stretch>
                  <a:fillRect b="-27451"/>
                </a:stretch>
              </a:blipFill>
            </p:spPr>
            <p:txBody>
              <a:bodyPr/>
              <a:lstStyle/>
              <a:p>
                <a:r>
                  <a:rPr lang="ja-JP" altLang="en-US">
                    <a:noFill/>
                  </a:rPr>
                  <a:t> </a:t>
                </a:r>
              </a:p>
            </p:txBody>
          </p:sp>
        </mc:Fallback>
      </mc:AlternateContent>
      <p:sp>
        <p:nvSpPr>
          <p:cNvPr id="57" name="四角形: 角を丸くする 56">
            <a:extLst>
              <a:ext uri="{FF2B5EF4-FFF2-40B4-BE49-F238E27FC236}">
                <a16:creationId xmlns:a16="http://schemas.microsoft.com/office/drawing/2014/main" id="{32EA1D19-D063-4164-8D61-FA828D93B1FA}"/>
              </a:ext>
            </a:extLst>
          </p:cNvPr>
          <p:cNvSpPr/>
          <p:nvPr/>
        </p:nvSpPr>
        <p:spPr>
          <a:xfrm>
            <a:off x="6518720" y="2333182"/>
            <a:ext cx="2000932" cy="4036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972FBB72-9B01-4C24-95BF-EC874E7B637C}"/>
                  </a:ext>
                </a:extLst>
              </p:cNvPr>
              <p:cNvSpPr txBox="1"/>
              <p:nvPr/>
            </p:nvSpPr>
            <p:spPr>
              <a:xfrm>
                <a:off x="6602318" y="2379182"/>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𝒋</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58" name="テキスト ボックス 57">
                <a:extLst>
                  <a:ext uri="{FF2B5EF4-FFF2-40B4-BE49-F238E27FC236}">
                    <a16:creationId xmlns:a16="http://schemas.microsoft.com/office/drawing/2014/main" id="{972FBB72-9B01-4C24-95BF-EC874E7B637C}"/>
                  </a:ext>
                </a:extLst>
              </p:cNvPr>
              <p:cNvSpPr txBox="1">
                <a:spLocks noRot="1" noChangeAspect="1" noMove="1" noResize="1" noEditPoints="1" noAdjustHandles="1" noChangeArrowheads="1" noChangeShapeType="1" noTextEdit="1"/>
              </p:cNvSpPr>
              <p:nvPr/>
            </p:nvSpPr>
            <p:spPr>
              <a:xfrm>
                <a:off x="6602318" y="2379182"/>
                <a:ext cx="1917334" cy="311624"/>
              </a:xfrm>
              <a:prstGeom prst="rect">
                <a:avLst/>
              </a:prstGeom>
              <a:blipFill>
                <a:blip r:embed="rId3"/>
                <a:stretch>
                  <a:fillRect b="-27451"/>
                </a:stretch>
              </a:blipFill>
            </p:spPr>
            <p:txBody>
              <a:bodyPr/>
              <a:lstStyle/>
              <a:p>
                <a:r>
                  <a:rPr lang="ja-JP" altLang="en-US">
                    <a:noFill/>
                  </a:rPr>
                  <a:t> </a:t>
                </a:r>
              </a:p>
            </p:txBody>
          </p:sp>
        </mc:Fallback>
      </mc:AlternateContent>
      <p:sp>
        <p:nvSpPr>
          <p:cNvPr id="59" name="四角形: 角を丸くする 58">
            <a:extLst>
              <a:ext uri="{FF2B5EF4-FFF2-40B4-BE49-F238E27FC236}">
                <a16:creationId xmlns:a16="http://schemas.microsoft.com/office/drawing/2014/main" id="{EAD694A1-6D2E-43D4-A0F1-D3D73D88E73B}"/>
              </a:ext>
            </a:extLst>
          </p:cNvPr>
          <p:cNvSpPr/>
          <p:nvPr/>
        </p:nvSpPr>
        <p:spPr>
          <a:xfrm>
            <a:off x="8965472" y="2344697"/>
            <a:ext cx="2000932" cy="4036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17CF05F8-F513-4BAC-93BA-2C5DD920BF89}"/>
                  </a:ext>
                </a:extLst>
              </p:cNvPr>
              <p:cNvSpPr txBox="1"/>
              <p:nvPr/>
            </p:nvSpPr>
            <p:spPr>
              <a:xfrm>
                <a:off x="9049070" y="2390697"/>
                <a:ext cx="1917334" cy="3116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𝒀</m:t>
                          </m:r>
                        </m:e>
                        <m:sub>
                          <m:r>
                            <a:rPr kumimoji="1" lang="en-US" altLang="ja-JP" b="1" i="1" smtClean="0">
                              <a:solidFill>
                                <a:schemeClr val="tx2"/>
                              </a:solidFill>
                              <a:latin typeface="Cambria Math" panose="02040503050406030204" pitchFamily="18" charset="0"/>
                              <a:ea typeface="Cambria Math" panose="02040503050406030204" pitchFamily="18" charset="0"/>
                            </a:rPr>
                            <m:t>𝒊𝒋</m:t>
                          </m:r>
                        </m:sub>
                      </m:sSub>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𝒋</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𝒋</m:t>
                          </m:r>
                        </m:sub>
                      </m:sSub>
                    </m:oMath>
                  </m:oMathPara>
                </a14:m>
                <a:endParaRPr kumimoji="1" lang="ja-JP" altLang="en-US" b="1" dirty="0">
                  <a:solidFill>
                    <a:schemeClr val="tx2"/>
                  </a:solidFill>
                </a:endParaRPr>
              </a:p>
            </p:txBody>
          </p:sp>
        </mc:Choice>
        <mc:Fallback xmlns="">
          <p:sp>
            <p:nvSpPr>
              <p:cNvPr id="60" name="テキスト ボックス 59">
                <a:extLst>
                  <a:ext uri="{FF2B5EF4-FFF2-40B4-BE49-F238E27FC236}">
                    <a16:creationId xmlns:a16="http://schemas.microsoft.com/office/drawing/2014/main" id="{17CF05F8-F513-4BAC-93BA-2C5DD920BF89}"/>
                  </a:ext>
                </a:extLst>
              </p:cNvPr>
              <p:cNvSpPr txBox="1">
                <a:spLocks noRot="1" noChangeAspect="1" noMove="1" noResize="1" noEditPoints="1" noAdjustHandles="1" noChangeArrowheads="1" noChangeShapeType="1" noTextEdit="1"/>
              </p:cNvSpPr>
              <p:nvPr/>
            </p:nvSpPr>
            <p:spPr>
              <a:xfrm>
                <a:off x="9049070" y="2390697"/>
                <a:ext cx="1917334" cy="311624"/>
              </a:xfrm>
              <a:prstGeom prst="rect">
                <a:avLst/>
              </a:prstGeom>
              <a:blipFill>
                <a:blip r:embed="rId4"/>
                <a:stretch>
                  <a:fillRect b="-27451"/>
                </a:stretch>
              </a:blipFill>
            </p:spPr>
            <p:txBody>
              <a:bodyPr/>
              <a:lstStyle/>
              <a:p>
                <a:r>
                  <a:rPr lang="ja-JP" altLang="en-US">
                    <a:noFill/>
                  </a:rPr>
                  <a:t> </a:t>
                </a:r>
              </a:p>
            </p:txBody>
          </p:sp>
        </mc:Fallback>
      </mc:AlternateContent>
      <p:sp>
        <p:nvSpPr>
          <p:cNvPr id="71" name="テキスト ボックス 70">
            <a:extLst>
              <a:ext uri="{FF2B5EF4-FFF2-40B4-BE49-F238E27FC236}">
                <a16:creationId xmlns:a16="http://schemas.microsoft.com/office/drawing/2014/main" id="{94525A06-0915-40A5-AADE-ED7B09EB0435}"/>
              </a:ext>
            </a:extLst>
          </p:cNvPr>
          <p:cNvSpPr txBox="1"/>
          <p:nvPr/>
        </p:nvSpPr>
        <p:spPr>
          <a:xfrm>
            <a:off x="6518720" y="2086165"/>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値の場合</a:t>
            </a:r>
            <a:r>
              <a:rPr kumimoji="1" lang="en-US" altLang="ja-JP" sz="1200" b="1" baseline="30000"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689CA192-E857-409B-96F5-FB3C389A1D68}"/>
              </a:ext>
            </a:extLst>
          </p:cNvPr>
          <p:cNvSpPr txBox="1"/>
          <p:nvPr/>
        </p:nvSpPr>
        <p:spPr>
          <a:xfrm>
            <a:off x="8965345" y="2063720"/>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交通行動が連続値の場合</a:t>
            </a:r>
          </a:p>
        </p:txBody>
      </p:sp>
      <p:sp>
        <p:nvSpPr>
          <p:cNvPr id="3" name="正方形/長方形 2">
            <a:extLst>
              <a:ext uri="{FF2B5EF4-FFF2-40B4-BE49-F238E27FC236}">
                <a16:creationId xmlns:a16="http://schemas.microsoft.com/office/drawing/2014/main" id="{1DBB4D79-367F-457D-AB37-121CE5DC8E8D}"/>
              </a:ext>
            </a:extLst>
          </p:cNvPr>
          <p:cNvSpPr/>
          <p:nvPr/>
        </p:nvSpPr>
        <p:spPr>
          <a:xfrm>
            <a:off x="6431328" y="1950302"/>
            <a:ext cx="4606127" cy="9144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0" name="テキスト ボックス 69">
            <a:extLst>
              <a:ext uri="{FF2B5EF4-FFF2-40B4-BE49-F238E27FC236}">
                <a16:creationId xmlns:a16="http://schemas.microsoft.com/office/drawing/2014/main" id="{85E4E9BA-1C47-4D7E-B4B3-DC751A472C54}"/>
              </a:ext>
            </a:extLst>
          </p:cNvPr>
          <p:cNvSpPr txBox="1"/>
          <p:nvPr/>
        </p:nvSpPr>
        <p:spPr>
          <a:xfrm>
            <a:off x="7997948" y="1807186"/>
            <a:ext cx="1421413" cy="286232"/>
          </a:xfrm>
          <a:prstGeom prst="rect">
            <a:avLst/>
          </a:prstGeom>
          <a:solidFill>
            <a:schemeClr val="bg1"/>
          </a:solid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交通行動モデル</a:t>
            </a:r>
          </a:p>
        </p:txBody>
      </p:sp>
      <p:sp>
        <p:nvSpPr>
          <p:cNvPr id="73" name="正方形/長方形 72">
            <a:extLst>
              <a:ext uri="{FF2B5EF4-FFF2-40B4-BE49-F238E27FC236}">
                <a16:creationId xmlns:a16="http://schemas.microsoft.com/office/drawing/2014/main" id="{08FFDC2F-BA81-4399-9A86-6CE55B2D0EFB}"/>
              </a:ext>
            </a:extLst>
          </p:cNvPr>
          <p:cNvSpPr/>
          <p:nvPr/>
        </p:nvSpPr>
        <p:spPr>
          <a:xfrm>
            <a:off x="3712343" y="1950302"/>
            <a:ext cx="2360558" cy="9144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1" name="テキスト ボックス 60">
            <a:extLst>
              <a:ext uri="{FF2B5EF4-FFF2-40B4-BE49-F238E27FC236}">
                <a16:creationId xmlns:a16="http://schemas.microsoft.com/office/drawing/2014/main" id="{4FBBCB92-6FDE-448B-B3A8-3BFBD12421F6}"/>
              </a:ext>
            </a:extLst>
          </p:cNvPr>
          <p:cNvSpPr txBox="1"/>
          <p:nvPr/>
        </p:nvSpPr>
        <p:spPr>
          <a:xfrm>
            <a:off x="4117578" y="1822516"/>
            <a:ext cx="1544532" cy="286232"/>
          </a:xfrm>
          <a:prstGeom prst="rect">
            <a:avLst/>
          </a:prstGeom>
          <a:solidFill>
            <a:schemeClr val="bg1"/>
          </a:solid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居住地選択モデル</a:t>
            </a:r>
          </a:p>
        </p:txBody>
      </p:sp>
      <mc:AlternateContent xmlns:mc="http://schemas.openxmlformats.org/markup-compatibility/2006" xmlns:a14="http://schemas.microsoft.com/office/drawing/2010/main">
        <mc:Choice Requires="a14">
          <p:graphicFrame>
            <p:nvGraphicFramePr>
              <p:cNvPr id="35" name="表 34">
                <a:extLst>
                  <a:ext uri="{FF2B5EF4-FFF2-40B4-BE49-F238E27FC236}">
                    <a16:creationId xmlns:a16="http://schemas.microsoft.com/office/drawing/2014/main" id="{A1B42709-8EBC-4A25-93B8-648063CA4E9E}"/>
                  </a:ext>
                </a:extLst>
              </p:cNvPr>
              <p:cNvGraphicFramePr>
                <a:graphicFrameLocks noGrp="1"/>
              </p:cNvGraphicFramePr>
              <p:nvPr>
                <p:extLst>
                  <p:ext uri="{D42A27DB-BD31-4B8C-83A1-F6EECF244321}">
                    <p14:modId xmlns:p14="http://schemas.microsoft.com/office/powerpoint/2010/main" val="2422086931"/>
                  </p:ext>
                </p:extLst>
              </p:nvPr>
            </p:nvGraphicFramePr>
            <p:xfrm>
              <a:off x="607463" y="4583437"/>
              <a:ext cx="4278848" cy="1640262"/>
            </p:xfrm>
            <a:graphic>
              <a:graphicData uri="http://schemas.openxmlformats.org/drawingml/2006/table">
                <a:tbl>
                  <a:tblPr firstRow="1" bandRow="1">
                    <a:tableStyleId>{5C22544A-7EE6-4342-B048-85BDC9FD1C3A}</a:tableStyleId>
                  </a:tblPr>
                  <a:tblGrid>
                    <a:gridCol w="1037052">
                      <a:extLst>
                        <a:ext uri="{9D8B030D-6E8A-4147-A177-3AD203B41FA5}">
                          <a16:colId xmlns:a16="http://schemas.microsoft.com/office/drawing/2014/main" val="2955918630"/>
                        </a:ext>
                      </a:extLst>
                    </a:gridCol>
                    <a:gridCol w="810449">
                      <a:extLst>
                        <a:ext uri="{9D8B030D-6E8A-4147-A177-3AD203B41FA5}">
                          <a16:colId xmlns:a16="http://schemas.microsoft.com/office/drawing/2014/main" val="80639812"/>
                        </a:ext>
                      </a:extLst>
                    </a:gridCol>
                    <a:gridCol w="810449">
                      <a:extLst>
                        <a:ext uri="{9D8B030D-6E8A-4147-A177-3AD203B41FA5}">
                          <a16:colId xmlns:a16="http://schemas.microsoft.com/office/drawing/2014/main" val="768774841"/>
                        </a:ext>
                      </a:extLst>
                    </a:gridCol>
                    <a:gridCol w="810449">
                      <a:extLst>
                        <a:ext uri="{9D8B030D-6E8A-4147-A177-3AD203B41FA5}">
                          <a16:colId xmlns:a16="http://schemas.microsoft.com/office/drawing/2014/main" val="1359196379"/>
                        </a:ext>
                      </a:extLst>
                    </a:gridCol>
                    <a:gridCol w="810449">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𝟏</m:t>
                                    </m:r>
                                  </m:sub>
                                </m:sSub>
                              </m:oMath>
                            </m:oMathPara>
                          </a14:m>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𝟐</m:t>
                                    </m:r>
                                  </m:sub>
                                </m:sSub>
                              </m:oMath>
                            </m:oMathPara>
                          </a14:m>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600" i="1" smtClean="0">
                                    <a:solidFill>
                                      <a:schemeClr val="tx1"/>
                                    </a:solidFill>
                                    <a:latin typeface="Cambria Math" panose="02040503050406030204" pitchFamily="18" charset="0"/>
                                    <a:ea typeface="Cambria Math" panose="02040503050406030204" pitchFamily="18" charset="0"/>
                                  </a:rPr>
                                  <m:t>⋯</m:t>
                                </m:r>
                              </m:oMath>
                            </m:oMathPara>
                          </a14:m>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𝑱</m:t>
                                    </m:r>
                                  </m:sub>
                                </m:sSub>
                              </m:oMath>
                            </m:oMathPara>
                          </a14:m>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327171">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i="1"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27171">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𝟐</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i="1"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858571"/>
                      </a:ext>
                    </a:extLst>
                  </a:tr>
                  <a:tr h="327171">
                    <a:tc>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solidFill>
                                      <a:schemeClr val="tx1"/>
                                    </a:solidFill>
                                    <a:latin typeface="Cambria Math" panose="02040503050406030204" pitchFamily="18" charset="0"/>
                                    <a:ea typeface="Meiryo UI" panose="020B0604030504040204" pitchFamily="50" charset="-128"/>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solidFill>
                                      <a:schemeClr val="tx1"/>
                                    </a:solidFill>
                                    <a:latin typeface="Cambria Math" panose="02040503050406030204" pitchFamily="18" charset="0"/>
                                    <a:ea typeface="Meiryo UI" panose="020B0604030504040204" pitchFamily="50" charset="-128"/>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solidFill>
                                      <a:schemeClr val="tx1"/>
                                    </a:solidFill>
                                    <a:latin typeface="Cambria Math" panose="02040503050406030204" pitchFamily="18" charset="0"/>
                                    <a:ea typeface="Meiryo UI" panose="020B0604030504040204" pitchFamily="50" charset="-128"/>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solidFill>
                                      <a:schemeClr val="tx1"/>
                                    </a:solidFill>
                                    <a:latin typeface="Cambria Math" panose="02040503050406030204" pitchFamily="18" charset="0"/>
                                    <a:ea typeface="Meiryo UI" panose="020B0604030504040204" pitchFamily="50" charset="-128"/>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solidFill>
                                      <a:schemeClr val="tx1"/>
                                    </a:solidFill>
                                    <a:latin typeface="Cambria Math" panose="02040503050406030204" pitchFamily="18" charset="0"/>
                                    <a:ea typeface="Meiryo UI" panose="020B0604030504040204" pitchFamily="50" charset="-128"/>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38201"/>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𝑱</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i="1"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35" name="表 34">
                <a:extLst>
                  <a:ext uri="{FF2B5EF4-FFF2-40B4-BE49-F238E27FC236}">
                    <a16:creationId xmlns:a16="http://schemas.microsoft.com/office/drawing/2014/main" id="{A1B42709-8EBC-4A25-93B8-648063CA4E9E}"/>
                  </a:ext>
                </a:extLst>
              </p:cNvPr>
              <p:cNvGraphicFramePr>
                <a:graphicFrameLocks noGrp="1"/>
              </p:cNvGraphicFramePr>
              <p:nvPr>
                <p:extLst>
                  <p:ext uri="{D42A27DB-BD31-4B8C-83A1-F6EECF244321}">
                    <p14:modId xmlns:p14="http://schemas.microsoft.com/office/powerpoint/2010/main" val="2422086931"/>
                  </p:ext>
                </p:extLst>
              </p:nvPr>
            </p:nvGraphicFramePr>
            <p:xfrm>
              <a:off x="607463" y="4583437"/>
              <a:ext cx="4278848" cy="1640262"/>
            </p:xfrm>
            <a:graphic>
              <a:graphicData uri="http://schemas.openxmlformats.org/drawingml/2006/table">
                <a:tbl>
                  <a:tblPr firstRow="1" bandRow="1">
                    <a:tableStyleId>{5C22544A-7EE6-4342-B048-85BDC9FD1C3A}</a:tableStyleId>
                  </a:tblPr>
                  <a:tblGrid>
                    <a:gridCol w="1037052">
                      <a:extLst>
                        <a:ext uri="{9D8B030D-6E8A-4147-A177-3AD203B41FA5}">
                          <a16:colId xmlns:a16="http://schemas.microsoft.com/office/drawing/2014/main" val="2955918630"/>
                        </a:ext>
                      </a:extLst>
                    </a:gridCol>
                    <a:gridCol w="810449">
                      <a:extLst>
                        <a:ext uri="{9D8B030D-6E8A-4147-A177-3AD203B41FA5}">
                          <a16:colId xmlns:a16="http://schemas.microsoft.com/office/drawing/2014/main" val="80639812"/>
                        </a:ext>
                      </a:extLst>
                    </a:gridCol>
                    <a:gridCol w="810449">
                      <a:extLst>
                        <a:ext uri="{9D8B030D-6E8A-4147-A177-3AD203B41FA5}">
                          <a16:colId xmlns:a16="http://schemas.microsoft.com/office/drawing/2014/main" val="768774841"/>
                        </a:ext>
                      </a:extLst>
                    </a:gridCol>
                    <a:gridCol w="810449">
                      <a:extLst>
                        <a:ext uri="{9D8B030D-6E8A-4147-A177-3AD203B41FA5}">
                          <a16:colId xmlns:a16="http://schemas.microsoft.com/office/drawing/2014/main" val="1359196379"/>
                        </a:ext>
                      </a:extLst>
                    </a:gridCol>
                    <a:gridCol w="810449">
                      <a:extLst>
                        <a:ext uri="{9D8B030D-6E8A-4147-A177-3AD203B41FA5}">
                          <a16:colId xmlns:a16="http://schemas.microsoft.com/office/drawing/2014/main" val="4144650555"/>
                        </a:ext>
                      </a:extLst>
                    </a:gridCol>
                  </a:tblGrid>
                  <a:tr h="353949">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26866" t="-1724" r="-298507" b="-382759"/>
                          </a:stretch>
                        </a:blip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28571" t="-1724" r="-200752" b="-382759"/>
                          </a:stretch>
                        </a:blip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28571" t="-1724" r="-100752" b="-382759"/>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28571" t="-1724" r="-752" b="-382759"/>
                          </a:stretch>
                        </a:blipFill>
                      </a:tcPr>
                    </a:tc>
                    <a:extLst>
                      <a:ext uri="{0D108BD9-81ED-4DB2-BD59-A6C34878D82A}">
                        <a16:rowId xmlns:a16="http://schemas.microsoft.com/office/drawing/2014/main" val="2024523227"/>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09259" r="-314118" b="-31111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28571" t="-109259" r="-100752" b="-31111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209259" r="-314118" b="-21111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28571" t="-209259" r="-100752" b="-21111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858571"/>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309259" r="-314118" b="-111111"/>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26866" t="-309259" r="-298507" b="-111111"/>
                          </a:stretch>
                        </a:blip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28571" t="-309259" r="-200752" b="-111111"/>
                          </a:stretch>
                        </a:blip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28571" t="-309259" r="-100752" b="-111111"/>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28571" t="-309259" r="-752" b="-111111"/>
                          </a:stretch>
                        </a:blipFill>
                      </a:tcPr>
                    </a:tc>
                    <a:extLst>
                      <a:ext uri="{0D108BD9-81ED-4DB2-BD59-A6C34878D82A}">
                        <a16:rowId xmlns:a16="http://schemas.microsoft.com/office/drawing/2014/main" val="87938201"/>
                      </a:ext>
                    </a:extLst>
                  </a:tr>
                  <a:tr h="30480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42000" r="-314118" b="-20000"/>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28571" t="-442000" r="-100752" b="-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37" name="テキスト ボックス 36">
            <a:extLst>
              <a:ext uri="{FF2B5EF4-FFF2-40B4-BE49-F238E27FC236}">
                <a16:creationId xmlns:a16="http://schemas.microsoft.com/office/drawing/2014/main" id="{48C3E442-EA78-4608-AA81-320208CCDE2C}"/>
              </a:ext>
            </a:extLst>
          </p:cNvPr>
          <p:cNvSpPr txBox="1"/>
          <p:nvPr/>
        </p:nvSpPr>
        <p:spPr>
          <a:xfrm>
            <a:off x="607463" y="4252284"/>
            <a:ext cx="4278848"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交通行動の観測・欠測</a:t>
            </a: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CFCDD02B-038F-4936-BEAF-7D93575F453E}"/>
                  </a:ext>
                </a:extLst>
              </p:cNvPr>
              <p:cNvSpPr/>
              <p:nvPr/>
            </p:nvSpPr>
            <p:spPr>
              <a:xfrm>
                <a:off x="338060" y="3953668"/>
                <a:ext cx="1727589" cy="32624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Sup>
                        <m:sSubSupPr>
                          <m:ctrlPr>
                            <a:rPr kumimoji="1" lang="en-US" altLang="ja-JP" sz="1200" b="1" i="1" smtClean="0">
                              <a:latin typeface="Cambria Math" panose="02040503050406030204" pitchFamily="18" charset="0"/>
                              <a:ea typeface="Cambria Math" panose="02040503050406030204" pitchFamily="18" charset="0"/>
                            </a:rPr>
                          </m:ctrlPr>
                        </m:sSubSupPr>
                        <m:e>
                          <m:r>
                            <a:rPr kumimoji="1" lang="ja-JP" altLang="en-US" sz="1200" b="1" i="1" smtClean="0">
                              <a:latin typeface="Cambria Math" panose="02040503050406030204" pitchFamily="18" charset="0"/>
                              <a:ea typeface="Cambria Math" panose="02040503050406030204" pitchFamily="18" charset="0"/>
                            </a:rPr>
                            <m:t>𝚺</m:t>
                          </m:r>
                        </m:e>
                        <m:sub>
                          <m:r>
                            <a:rPr kumimoji="1" lang="en-US" altLang="ja-JP" sz="1200" b="1" i="1" smtClean="0">
                              <a:latin typeface="Cambria Math" panose="02040503050406030204" pitchFamily="18" charset="0"/>
                              <a:ea typeface="Cambria Math" panose="02040503050406030204" pitchFamily="18" charset="0"/>
                            </a:rPr>
                            <m:t>𝒛</m:t>
                          </m:r>
                          <m:r>
                            <a:rPr kumimoji="1" lang="en-US" altLang="ja-JP" sz="1200" b="1" i="1" smtClean="0">
                              <a:latin typeface="Cambria Math" panose="02040503050406030204" pitchFamily="18" charset="0"/>
                              <a:ea typeface="Cambria Math" panose="02040503050406030204" pitchFamily="18" charset="0"/>
                            </a:rPr>
                            <m:t>, </m:t>
                          </m:r>
                          <m:sSub>
                            <m:sSubPr>
                              <m:ctrlPr>
                                <a:rPr kumimoji="1" lang="en-US" altLang="ja-JP" sz="1200" b="1" i="1" smtClean="0">
                                  <a:latin typeface="Cambria Math" panose="02040503050406030204" pitchFamily="18" charset="0"/>
                                  <a:ea typeface="Cambria Math" panose="02040503050406030204" pitchFamily="18" charset="0"/>
                                </a:rPr>
                              </m:ctrlPr>
                            </m:sSubPr>
                            <m:e>
                              <m:r>
                                <a:rPr kumimoji="1" lang="en-US" altLang="ja-JP" sz="1200" b="1" i="1" smtClean="0">
                                  <a:latin typeface="Cambria Math" panose="02040503050406030204" pitchFamily="18" charset="0"/>
                                  <a:ea typeface="Cambria Math" panose="02040503050406030204" pitchFamily="18" charset="0"/>
                                </a:rPr>
                                <m:t>𝒚</m:t>
                              </m:r>
                            </m:e>
                            <m:sub>
                              <m:r>
                                <a:rPr kumimoji="1" lang="en-US" altLang="ja-JP" sz="1200" b="1" i="1" smtClean="0">
                                  <a:latin typeface="Cambria Math" panose="02040503050406030204" pitchFamily="18" charset="0"/>
                                  <a:ea typeface="Cambria Math" panose="02040503050406030204" pitchFamily="18" charset="0"/>
                                </a:rPr>
                                <m:t>𝒋</m:t>
                              </m:r>
                            </m:sub>
                          </m:sSub>
                        </m:sub>
                        <m:sup>
                          <m:r>
                            <a:rPr kumimoji="1" lang="en-US" altLang="ja-JP" sz="1200" b="1" i="0" smtClean="0">
                              <a:latin typeface="Cambria Math" panose="02040503050406030204" pitchFamily="18" charset="0"/>
                              <a:ea typeface="Cambria Math" panose="02040503050406030204" pitchFamily="18" charset="0"/>
                            </a:rPr>
                            <m:t>𝐓</m:t>
                          </m:r>
                        </m:sup>
                      </m:sSubSup>
                      <m:r>
                        <a:rPr kumimoji="1" lang="en-US" altLang="ja-JP" sz="1200" b="1" i="1" smtClean="0">
                          <a:latin typeface="Cambria Math" panose="02040503050406030204" pitchFamily="18" charset="0"/>
                          <a:ea typeface="Cambria Math" panose="02040503050406030204" pitchFamily="18" charset="0"/>
                        </a:rPr>
                        <m:t>=</m:t>
                      </m:r>
                      <m:d>
                        <m:dPr>
                          <m:ctrlPr>
                            <a:rPr kumimoji="1" lang="en-US" altLang="ja-JP" sz="1200" b="1" i="1" smtClean="0">
                              <a:latin typeface="Cambria Math" panose="02040503050406030204" pitchFamily="18" charset="0"/>
                              <a:ea typeface="Cambria Math" panose="02040503050406030204" pitchFamily="18" charset="0"/>
                            </a:rPr>
                          </m:ctrlPr>
                        </m:dPr>
                        <m:e>
                          <m:r>
                            <a:rPr kumimoji="1" lang="en-US" altLang="ja-JP" sz="1200" b="1" i="1" smtClean="0">
                              <a:latin typeface="Cambria Math" panose="02040503050406030204" pitchFamily="18" charset="0"/>
                              <a:ea typeface="Cambria Math" panose="02040503050406030204" pitchFamily="18" charset="0"/>
                            </a:rPr>
                            <m:t>𝟎</m:t>
                          </m:r>
                          <m:r>
                            <a:rPr kumimoji="1" lang="en-US" altLang="ja-JP" sz="1200" b="1" i="1" smtClean="0">
                              <a:latin typeface="Cambria Math" panose="02040503050406030204" pitchFamily="18" charset="0"/>
                              <a:ea typeface="Cambria Math" panose="02040503050406030204" pitchFamily="18" charset="0"/>
                            </a:rPr>
                            <m:t>, …,</m:t>
                          </m:r>
                          <m:sSub>
                            <m:sSubPr>
                              <m:ctrlPr>
                                <a:rPr kumimoji="1" lang="en-US" altLang="ja-JP" sz="1200" b="1" i="1">
                                  <a:latin typeface="Cambria Math" panose="02040503050406030204" pitchFamily="18" charset="0"/>
                                  <a:ea typeface="Cambria Math" panose="02040503050406030204" pitchFamily="18" charset="0"/>
                                </a:rPr>
                              </m:ctrlPr>
                            </m:sSubPr>
                            <m:e>
                              <m:r>
                                <a:rPr kumimoji="1" lang="ja-JP" altLang="en-US" sz="1200" b="1" i="1">
                                  <a:latin typeface="Cambria Math" panose="02040503050406030204" pitchFamily="18" charset="0"/>
                                  <a:ea typeface="Cambria Math" panose="02040503050406030204" pitchFamily="18" charset="0"/>
                                </a:rPr>
                                <m:t>𝝈</m:t>
                              </m:r>
                            </m:e>
                            <m:sub>
                              <m:r>
                                <a:rPr kumimoji="1" lang="en-US" altLang="ja-JP" sz="1200" b="1" i="1">
                                  <a:latin typeface="Cambria Math" panose="02040503050406030204" pitchFamily="18" charset="0"/>
                                  <a:ea typeface="Cambria Math" panose="02040503050406030204" pitchFamily="18" charset="0"/>
                                </a:rPr>
                                <m:t>𝒋</m:t>
                              </m:r>
                            </m:sub>
                          </m:sSub>
                          <m:r>
                            <a:rPr kumimoji="1" lang="en-US" altLang="ja-JP" sz="1200" b="1" i="1" smtClean="0">
                              <a:latin typeface="Cambria Math" panose="02040503050406030204" pitchFamily="18" charset="0"/>
                              <a:ea typeface="Cambria Math" panose="02040503050406030204" pitchFamily="18" charset="0"/>
                            </a:rPr>
                            <m:t>, …, </m:t>
                          </m:r>
                          <m:r>
                            <a:rPr kumimoji="1" lang="en-US" altLang="ja-JP" sz="1200" b="1" i="1" smtClean="0">
                              <a:latin typeface="Cambria Math" panose="02040503050406030204" pitchFamily="18" charset="0"/>
                              <a:ea typeface="Cambria Math" panose="02040503050406030204" pitchFamily="18" charset="0"/>
                            </a:rPr>
                            <m:t>𝟎</m:t>
                          </m:r>
                        </m:e>
                      </m:d>
                    </m:oMath>
                  </m:oMathPara>
                </a14:m>
                <a:endParaRPr lang="ja-JP" altLang="en-US" sz="1200" dirty="0"/>
              </a:p>
            </p:txBody>
          </p:sp>
        </mc:Choice>
        <mc:Fallback xmlns="">
          <p:sp>
            <p:nvSpPr>
              <p:cNvPr id="15" name="正方形/長方形 14">
                <a:extLst>
                  <a:ext uri="{FF2B5EF4-FFF2-40B4-BE49-F238E27FC236}">
                    <a16:creationId xmlns:a16="http://schemas.microsoft.com/office/drawing/2014/main" id="{CFCDD02B-038F-4936-BEAF-7D93575F453E}"/>
                  </a:ext>
                </a:extLst>
              </p:cNvPr>
              <p:cNvSpPr>
                <a:spLocks noRot="1" noChangeAspect="1" noMove="1" noResize="1" noEditPoints="1" noAdjustHandles="1" noChangeArrowheads="1" noChangeShapeType="1" noTextEdit="1"/>
              </p:cNvSpPr>
              <p:nvPr/>
            </p:nvSpPr>
            <p:spPr>
              <a:xfrm>
                <a:off x="338060" y="3953668"/>
                <a:ext cx="1727589" cy="32624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74E95ED4-2753-4F13-8339-48F3370FC1FB}"/>
                  </a:ext>
                </a:extLst>
              </p:cNvPr>
              <p:cNvSpPr txBox="1"/>
              <p:nvPr/>
            </p:nvSpPr>
            <p:spPr>
              <a:xfrm>
                <a:off x="1367737" y="3108280"/>
                <a:ext cx="3319562" cy="545214"/>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1600" b="1" i="1" smtClean="0">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𝒛</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𝒊𝒋</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mr>
                          </m:m>
                        </m:e>
                      </m:d>
                      <m:r>
                        <a:rPr kumimoji="1" lang="en-US" altLang="ja-JP" sz="1600"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𝑵</m:t>
                          </m:r>
                        </m:e>
                        <m:sub>
                          <m:r>
                            <a:rPr kumimoji="1" lang="en-US" altLang="ja-JP" sz="1600" b="1" i="1" smtClean="0">
                              <a:solidFill>
                                <a:schemeClr val="tx1"/>
                              </a:solidFill>
                              <a:latin typeface="Cambria Math" panose="02040503050406030204" pitchFamily="18" charset="0"/>
                              <a:ea typeface="Cambria Math" panose="02040503050406030204" pitchFamily="18" charset="0"/>
                            </a:rPr>
                            <m:t>𝑱</m:t>
                          </m:r>
                          <m:r>
                            <a:rPr kumimoji="1" lang="en-US" altLang="ja-JP" sz="1600" b="1" i="1" smtClean="0">
                              <a:solidFill>
                                <a:schemeClr val="tx1"/>
                              </a:solidFill>
                              <a:latin typeface="Cambria Math" panose="02040503050406030204" pitchFamily="18" charset="0"/>
                              <a:ea typeface="Cambria Math" panose="02040503050406030204" pitchFamily="18" charset="0"/>
                            </a:rPr>
                            <m:t>+</m:t>
                          </m:r>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Sub>
                      <m:d>
                        <m:dPr>
                          <m:begChr m:val="["/>
                          <m:endChr m:val="]"/>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smtClean="0">
                                      <a:solidFill>
                                        <a:schemeClr val="tx1"/>
                                      </a:solidFill>
                                      <a:latin typeface="Cambria Math" panose="02040503050406030204" pitchFamily="18" charset="0"/>
                                      <a:ea typeface="Cambria Math" panose="02040503050406030204" pitchFamily="18" charset="0"/>
                                    </a:rPr>
                                  </m:ctrlPr>
                                </m:eqArrPr>
                                <m:e>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𝑾</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Sub>
                                  <m:r>
                                    <a:rPr kumimoji="1" lang="ja-JP" altLang="en-US" sz="1600" b="1" i="1" smtClean="0">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𝒊𝒋</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𝒋</m:t>
                                      </m:r>
                                    </m:sub>
                                  </m:sSub>
                                </m:e>
                              </m:eqArr>
                            </m:e>
                          </m:d>
                          <m:r>
                            <a:rPr kumimoji="1" lang="en-US" altLang="ja-JP" sz="1600" b="1" i="1" smtClean="0">
                              <a:solidFill>
                                <a:schemeClr val="tx1"/>
                              </a:solidFill>
                              <a:latin typeface="Cambria Math" panose="02040503050406030204" pitchFamily="18" charset="0"/>
                              <a:ea typeface="Cambria Math" panose="02040503050406030204" pitchFamily="18" charset="0"/>
                            </a:rPr>
                            <m:t>, </m:t>
                          </m:r>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kumimoji="1" lang="en-US" altLang="ja-JP" sz="1600" b="1" i="1" smtClean="0">
                                      <a:solidFill>
                                        <a:schemeClr val="tx1"/>
                                      </a:solidFill>
                                      <a:latin typeface="Cambria Math" panose="02040503050406030204" pitchFamily="18" charset="0"/>
                                      <a:ea typeface="Cambria Math" panose="02040503050406030204" pitchFamily="18" charset="0"/>
                                    </a:rPr>
                                  </m:ctrlPr>
                                </m:mPr>
                                <m:mr>
                                  <m:e>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ja-JP" altLang="en-US" sz="1600" b="1" i="1" smtClean="0">
                                            <a:solidFill>
                                              <a:schemeClr val="tx1"/>
                                            </a:solidFill>
                                            <a:latin typeface="Cambria Math" panose="02040503050406030204" pitchFamily="18" charset="0"/>
                                            <a:ea typeface="Cambria Math" panose="02040503050406030204" pitchFamily="18" charset="0"/>
                                          </a:rPr>
                                          <m:t>𝚺</m:t>
                                        </m:r>
                                      </m:e>
                                      <m:sub>
                                        <m:r>
                                          <a:rPr kumimoji="1" lang="en-US" altLang="ja-JP" sz="1600" b="1" i="1" smtClean="0">
                                            <a:solidFill>
                                              <a:schemeClr val="tx1"/>
                                            </a:solidFill>
                                            <a:latin typeface="Cambria Math" panose="02040503050406030204" pitchFamily="18" charset="0"/>
                                            <a:ea typeface="Cambria Math" panose="02040503050406030204" pitchFamily="18" charset="0"/>
                                          </a:rPr>
                                          <m:t>𝒛</m:t>
                                        </m:r>
                                      </m:sub>
                                    </m:sSub>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𝚺</m:t>
                                        </m:r>
                                      </m:e>
                                      <m:sub>
                                        <m:r>
                                          <a:rPr kumimoji="1" lang="en-US" altLang="ja-JP" sz="1600" b="1" i="1" smtClean="0">
                                            <a:solidFill>
                                              <a:schemeClr val="tx1"/>
                                            </a:solidFill>
                                            <a:latin typeface="Cambria Math" panose="02040503050406030204" pitchFamily="18" charset="0"/>
                                            <a:ea typeface="Cambria Math" panose="02040503050406030204" pitchFamily="18" charset="0"/>
                                          </a:rPr>
                                          <m:t>𝒛</m:t>
                                        </m:r>
                                        <m:r>
                                          <a:rPr kumimoji="1" lang="en-US" altLang="ja-JP" sz="1600" b="1" i="1" smtClean="0">
                                            <a:solidFill>
                                              <a:schemeClr val="tx1"/>
                                            </a:solidFill>
                                            <a:latin typeface="Cambria Math" panose="02040503050406030204" pitchFamily="18" charset="0"/>
                                            <a:ea typeface="Cambria Math" panose="02040503050406030204" pitchFamily="18" charset="0"/>
                                          </a:rPr>
                                          <m:t>,  </m:t>
                                        </m:r>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𝒋</m:t>
                                            </m:r>
                                          </m:sub>
                                        </m:sSub>
                                      </m:sub>
                                    </m:sSub>
                                  </m:e>
                                </m:m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𝚺</m:t>
                                        </m:r>
                                      </m:e>
                                      <m:sub>
                                        <m:r>
                                          <a:rPr kumimoji="1" lang="en-US" altLang="ja-JP" sz="1600" b="1" i="1">
                                            <a:solidFill>
                                              <a:schemeClr val="tx1"/>
                                            </a:solidFill>
                                            <a:latin typeface="Cambria Math" panose="02040503050406030204" pitchFamily="18" charset="0"/>
                                            <a:ea typeface="Cambria Math" panose="02040503050406030204" pitchFamily="18" charset="0"/>
                                          </a:rPr>
                                          <m:t>𝒛</m:t>
                                        </m:r>
                                        <m:r>
                                          <a:rPr kumimoji="1" lang="en-US" altLang="ja-JP" sz="1600" b="1" i="1">
                                            <a:solidFill>
                                              <a:schemeClr val="tx1"/>
                                            </a:solidFill>
                                            <a:latin typeface="Cambria Math" panose="02040503050406030204" pitchFamily="18" charset="0"/>
                                            <a:ea typeface="Cambria Math" panose="02040503050406030204" pitchFamily="18" charset="0"/>
                                          </a:rPr>
                                          <m:t>,</m:t>
                                        </m:r>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en-US" altLang="ja-JP" sz="1600" b="1" i="1">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𝒋</m:t>
                                            </m:r>
                                          </m:sub>
                                        </m:sSub>
                                      </m:sub>
                                      <m:sup>
                                        <m:r>
                                          <a:rPr kumimoji="1" lang="en-US" altLang="ja-JP" sz="1600" b="1" i="0" smtClean="0">
                                            <a:solidFill>
                                              <a:schemeClr val="tx1"/>
                                            </a:solidFill>
                                            <a:latin typeface="Cambria Math" panose="02040503050406030204" pitchFamily="18" charset="0"/>
                                            <a:ea typeface="Cambria Math" panose="02040503050406030204" pitchFamily="18" charset="0"/>
                                          </a:rPr>
                                          <m:t>𝐓</m:t>
                                        </m:r>
                                      </m:sup>
                                    </m:sSubSup>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𝚺</m:t>
                                        </m:r>
                                      </m:e>
                                      <m:sub>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𝒋</m:t>
                                            </m:r>
                                          </m:sub>
                                        </m:sSub>
                                      </m:sub>
                                    </m:sSub>
                                  </m:e>
                                </m:mr>
                              </m:m>
                            </m:e>
                          </m:d>
                        </m:e>
                      </m:d>
                    </m:oMath>
                  </m:oMathPara>
                </a14:m>
                <a:endParaRPr kumimoji="1" lang="ja-JP"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 name="テキスト ボックス 38">
                <a:extLst>
                  <a:ext uri="{FF2B5EF4-FFF2-40B4-BE49-F238E27FC236}">
                    <a16:creationId xmlns:a16="http://schemas.microsoft.com/office/drawing/2014/main" id="{74E95ED4-2753-4F13-8339-48F3370FC1FB}"/>
                  </a:ext>
                </a:extLst>
              </p:cNvPr>
              <p:cNvSpPr txBox="1">
                <a:spLocks noRot="1" noChangeAspect="1" noMove="1" noResize="1" noEditPoints="1" noAdjustHandles="1" noChangeArrowheads="1" noChangeShapeType="1" noTextEdit="1"/>
              </p:cNvSpPr>
              <p:nvPr/>
            </p:nvSpPr>
            <p:spPr>
              <a:xfrm>
                <a:off x="1367737" y="3108280"/>
                <a:ext cx="3319562" cy="545214"/>
              </a:xfrm>
              <a:prstGeom prst="rect">
                <a:avLst/>
              </a:prstGeom>
              <a:blipFill>
                <a:blip r:embed="rId7"/>
                <a:stretch>
                  <a:fillRect t="-3371" b="-89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8C7C781C-3FA3-4675-A5BD-F0DF8CFFD79F}"/>
                  </a:ext>
                </a:extLst>
              </p:cNvPr>
              <p:cNvSpPr txBox="1"/>
              <p:nvPr/>
            </p:nvSpPr>
            <p:spPr>
              <a:xfrm>
                <a:off x="6717026" y="1563395"/>
                <a:ext cx="513794" cy="185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solidFill>
                                <a:schemeClr val="tx1"/>
                              </a:solidFill>
                              <a:latin typeface="Cambria Math" panose="02040503050406030204" pitchFamily="18" charset="0"/>
                            </a:rPr>
                          </m:ctrlPr>
                        </m:sSubPr>
                        <m:e>
                          <m:r>
                            <a:rPr kumimoji="1" lang="en-US" altLang="ja-JP" sz="1100" b="1" i="1" smtClean="0">
                              <a:solidFill>
                                <a:schemeClr val="tx1"/>
                              </a:solidFill>
                              <a:latin typeface="Cambria Math" panose="02040503050406030204" pitchFamily="18" charset="0"/>
                            </a:rPr>
                            <m:t>𝒀</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Sub>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100" b="1" dirty="0">
                  <a:solidFill>
                    <a:schemeClr val="tx1"/>
                  </a:solidFill>
                </a:endParaRPr>
              </a:p>
            </p:txBody>
          </p:sp>
        </mc:Choice>
        <mc:Fallback xmlns="">
          <p:sp>
            <p:nvSpPr>
              <p:cNvPr id="32" name="テキスト ボックス 31">
                <a:extLst>
                  <a:ext uri="{FF2B5EF4-FFF2-40B4-BE49-F238E27FC236}">
                    <a16:creationId xmlns:a16="http://schemas.microsoft.com/office/drawing/2014/main" id="{8C7C781C-3FA3-4675-A5BD-F0DF8CFFD79F}"/>
                  </a:ext>
                </a:extLst>
              </p:cNvPr>
              <p:cNvSpPr txBox="1">
                <a:spLocks noRot="1" noChangeAspect="1" noMove="1" noResize="1" noEditPoints="1" noAdjustHandles="1" noChangeArrowheads="1" noChangeShapeType="1" noTextEdit="1"/>
              </p:cNvSpPr>
              <p:nvPr/>
            </p:nvSpPr>
            <p:spPr>
              <a:xfrm>
                <a:off x="6717026" y="1563395"/>
                <a:ext cx="513794" cy="185244"/>
              </a:xfrm>
              <a:prstGeom prst="rect">
                <a:avLst/>
              </a:prstGeom>
              <a:blipFill>
                <a:blip r:embed="rId8"/>
                <a:stretch>
                  <a:fillRect l="-2381" r="-238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CBC90C77-969A-4C84-B5F8-B83BD7216920}"/>
                  </a:ext>
                </a:extLst>
              </p:cNvPr>
              <p:cNvSpPr txBox="1"/>
              <p:nvPr/>
            </p:nvSpPr>
            <p:spPr>
              <a:xfrm>
                <a:off x="6730419" y="1745119"/>
                <a:ext cx="513794" cy="185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solidFill>
                                <a:schemeClr val="tx1"/>
                              </a:solidFill>
                              <a:latin typeface="Cambria Math" panose="02040503050406030204" pitchFamily="18" charset="0"/>
                            </a:rPr>
                          </m:ctrlPr>
                        </m:sSubPr>
                        <m:e>
                          <m:r>
                            <a:rPr kumimoji="1" lang="en-US" altLang="ja-JP" sz="1100" b="1" i="1" smtClean="0">
                              <a:solidFill>
                                <a:schemeClr val="tx1"/>
                              </a:solidFill>
                              <a:latin typeface="Cambria Math" panose="02040503050406030204" pitchFamily="18" charset="0"/>
                            </a:rPr>
                            <m:t>𝒀</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Sub>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100" b="1" dirty="0">
                  <a:solidFill>
                    <a:schemeClr val="tx1"/>
                  </a:solidFill>
                </a:endParaRPr>
              </a:p>
            </p:txBody>
          </p:sp>
        </mc:Choice>
        <mc:Fallback xmlns="">
          <p:sp>
            <p:nvSpPr>
              <p:cNvPr id="33" name="テキスト ボックス 32">
                <a:extLst>
                  <a:ext uri="{FF2B5EF4-FFF2-40B4-BE49-F238E27FC236}">
                    <a16:creationId xmlns:a16="http://schemas.microsoft.com/office/drawing/2014/main" id="{CBC90C77-969A-4C84-B5F8-B83BD7216920}"/>
                  </a:ext>
                </a:extLst>
              </p:cNvPr>
              <p:cNvSpPr txBox="1">
                <a:spLocks noRot="1" noChangeAspect="1" noMove="1" noResize="1" noEditPoints="1" noAdjustHandles="1" noChangeArrowheads="1" noChangeShapeType="1" noTextEdit="1"/>
              </p:cNvSpPr>
              <p:nvPr/>
            </p:nvSpPr>
            <p:spPr>
              <a:xfrm>
                <a:off x="6730419" y="1745119"/>
                <a:ext cx="513794" cy="185244"/>
              </a:xfrm>
              <a:prstGeom prst="rect">
                <a:avLst/>
              </a:prstGeom>
              <a:blipFill>
                <a:blip r:embed="rId9"/>
                <a:stretch>
                  <a:fillRect l="-2381" r="-2381" b="-290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E8098CAB-7FD6-4614-A863-DCC92603C91D}"/>
                  </a:ext>
                </a:extLst>
              </p:cNvPr>
              <p:cNvSpPr/>
              <p:nvPr/>
            </p:nvSpPr>
            <p:spPr>
              <a:xfrm>
                <a:off x="7174294" y="1514696"/>
                <a:ext cx="829906" cy="282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100" b="1" smtClean="0">
                          <a:solidFill>
                            <a:schemeClr val="tx1"/>
                          </a:solidFill>
                          <a:latin typeface="Cambria Math" panose="02040503050406030204" pitchFamily="18" charset="0"/>
                        </a:rPr>
                        <m:t>𝐢𝐟</m:t>
                      </m:r>
                      <m:r>
                        <a:rPr kumimoji="1" lang="en-US" altLang="ja-JP" sz="1100" b="1" i="1">
                          <a:solidFill>
                            <a:schemeClr val="tx1"/>
                          </a:solidFill>
                          <a:latin typeface="Cambria Math" panose="02040503050406030204" pitchFamily="18" charset="0"/>
                        </a:rPr>
                        <m:t> </m:t>
                      </m:r>
                      <m:sSubSup>
                        <m:sSubSupPr>
                          <m:ctrlPr>
                            <a:rPr kumimoji="1" lang="en-US" altLang="ja-JP" sz="1100" b="1" i="1">
                              <a:solidFill>
                                <a:schemeClr val="tx1"/>
                              </a:solidFill>
                              <a:latin typeface="Cambria Math" panose="02040503050406030204" pitchFamily="18" charset="0"/>
                            </a:rPr>
                          </m:ctrlPr>
                        </m:sSubSupPr>
                        <m:e>
                          <m:r>
                            <a:rPr kumimoji="1" lang="en-US" altLang="ja-JP" sz="1100" b="1" i="1" smtClean="0">
                              <a:solidFill>
                                <a:schemeClr val="tx1"/>
                              </a:solidFill>
                              <a:latin typeface="Cambria Math" panose="02040503050406030204" pitchFamily="18" charset="0"/>
                            </a:rPr>
                            <m:t>𝒚</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up>
                          <m:r>
                            <a:rPr kumimoji="1" lang="en-US" altLang="ja-JP" sz="1100" b="1" i="1">
                              <a:solidFill>
                                <a:schemeClr val="tx1"/>
                              </a:solidFill>
                              <a:latin typeface="Cambria Math" panose="02040503050406030204" pitchFamily="18" charset="0"/>
                            </a:rPr>
                            <m:t>∗</m:t>
                          </m:r>
                        </m:sup>
                      </m:sSubSup>
                      <m:r>
                        <a:rPr kumimoji="1" lang="en-US" altLang="ja-JP" sz="1100" b="1" i="1">
                          <a:solidFill>
                            <a:schemeClr val="tx1"/>
                          </a:solidFill>
                          <a:latin typeface="Cambria Math" panose="02040503050406030204" pitchFamily="18" charset="0"/>
                          <a:ea typeface="Cambria Math" panose="02040503050406030204" pitchFamily="18" charset="0"/>
                        </a:rPr>
                        <m:t>&gt;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lang="ja-JP" altLang="en-US" sz="1100" dirty="0">
                  <a:solidFill>
                    <a:schemeClr val="tx1"/>
                  </a:solidFill>
                </a:endParaRPr>
              </a:p>
            </p:txBody>
          </p:sp>
        </mc:Choice>
        <mc:Fallback xmlns="">
          <p:sp>
            <p:nvSpPr>
              <p:cNvPr id="34" name="正方形/長方形 33">
                <a:extLst>
                  <a:ext uri="{FF2B5EF4-FFF2-40B4-BE49-F238E27FC236}">
                    <a16:creationId xmlns:a16="http://schemas.microsoft.com/office/drawing/2014/main" id="{E8098CAB-7FD6-4614-A863-DCC92603C91D}"/>
                  </a:ext>
                </a:extLst>
              </p:cNvPr>
              <p:cNvSpPr>
                <a:spLocks noRot="1" noChangeAspect="1" noMove="1" noResize="1" noEditPoints="1" noAdjustHandles="1" noChangeArrowheads="1" noChangeShapeType="1" noTextEdit="1"/>
              </p:cNvSpPr>
              <p:nvPr/>
            </p:nvSpPr>
            <p:spPr>
              <a:xfrm>
                <a:off x="7174294" y="1514696"/>
                <a:ext cx="829906" cy="282641"/>
              </a:xfrm>
              <a:prstGeom prst="rect">
                <a:avLst/>
              </a:prstGeom>
              <a:blipFill>
                <a:blip r:embed="rId10"/>
                <a:stretch>
                  <a:fillRect b="-21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829BA9A9-7571-47CA-9080-56F9F3703994}"/>
                  </a:ext>
                </a:extLst>
              </p:cNvPr>
              <p:cNvSpPr/>
              <p:nvPr/>
            </p:nvSpPr>
            <p:spPr>
              <a:xfrm>
                <a:off x="7172351" y="1689295"/>
                <a:ext cx="829906" cy="282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100" b="1" i="1" smtClean="0">
                              <a:solidFill>
                                <a:schemeClr val="tx1"/>
                              </a:solidFill>
                              <a:latin typeface="Cambria Math" panose="02040503050406030204" pitchFamily="18" charset="0"/>
                            </a:rPr>
                          </m:ctrlPr>
                        </m:sSubSupPr>
                        <m:e>
                          <m:r>
                            <a:rPr kumimoji="1" lang="en-US" altLang="ja-JP" sz="1100" b="1">
                              <a:solidFill>
                                <a:schemeClr val="tx1"/>
                              </a:solidFill>
                              <a:latin typeface="Cambria Math" panose="02040503050406030204" pitchFamily="18" charset="0"/>
                            </a:rPr>
                            <m:t>𝐢𝐟</m:t>
                          </m:r>
                          <m:r>
                            <a:rPr kumimoji="1" lang="en-US" altLang="ja-JP" sz="1100" b="1" i="1">
                              <a:solidFill>
                                <a:schemeClr val="tx1"/>
                              </a:solidFill>
                              <a:latin typeface="Cambria Math" panose="02040503050406030204" pitchFamily="18" charset="0"/>
                            </a:rPr>
                            <m:t> </m:t>
                          </m:r>
                          <m:r>
                            <a:rPr kumimoji="1" lang="en-US" altLang="ja-JP" sz="1100" b="1" i="1" smtClean="0">
                              <a:solidFill>
                                <a:schemeClr val="tx1"/>
                              </a:solidFill>
                              <a:latin typeface="Cambria Math" panose="02040503050406030204" pitchFamily="18" charset="0"/>
                            </a:rPr>
                            <m:t>𝒚</m:t>
                          </m:r>
                        </m:e>
                        <m:sub>
                          <m:r>
                            <a:rPr kumimoji="1" lang="en-US" altLang="ja-JP" sz="1100" b="1" i="1">
                              <a:solidFill>
                                <a:schemeClr val="tx1"/>
                              </a:solidFill>
                              <a:latin typeface="Cambria Math" panose="02040503050406030204" pitchFamily="18" charset="0"/>
                            </a:rPr>
                            <m:t>𝒊</m:t>
                          </m:r>
                          <m:r>
                            <a:rPr kumimoji="1" lang="en-US" altLang="ja-JP" sz="1100" b="1" i="1" smtClean="0">
                              <a:solidFill>
                                <a:schemeClr val="tx1"/>
                              </a:solidFill>
                              <a:latin typeface="Cambria Math" panose="02040503050406030204" pitchFamily="18" charset="0"/>
                            </a:rPr>
                            <m:t>𝒋</m:t>
                          </m:r>
                        </m:sub>
                        <m:sup>
                          <m:r>
                            <a:rPr kumimoji="1" lang="en-US" altLang="ja-JP" sz="1100" b="1" i="1">
                              <a:solidFill>
                                <a:schemeClr val="tx1"/>
                              </a:solidFill>
                              <a:latin typeface="Cambria Math" panose="02040503050406030204" pitchFamily="18" charset="0"/>
                            </a:rPr>
                            <m:t>∗</m:t>
                          </m:r>
                        </m:sup>
                      </m:sSubSup>
                      <m:r>
                        <a:rPr kumimoji="1" lang="en-US" altLang="ja-JP" sz="1100" b="1" i="1">
                          <a:solidFill>
                            <a:schemeClr val="tx1"/>
                          </a:solidFill>
                          <a:latin typeface="Cambria Math" panose="02040503050406030204" pitchFamily="18" charset="0"/>
                          <a:ea typeface="Cambria Math" panose="02040503050406030204" pitchFamily="18" charset="0"/>
                        </a:rPr>
                        <m:t>≤</m:t>
                      </m:r>
                      <m:r>
                        <a:rPr kumimoji="1" lang="en-US" altLang="ja-JP" sz="1100" b="1" i="1">
                          <a:solidFill>
                            <a:schemeClr val="tx1"/>
                          </a:solidFill>
                          <a:latin typeface="Cambria Math" panose="02040503050406030204" pitchFamily="18" charset="0"/>
                          <a:ea typeface="Cambria Math" panose="02040503050406030204" pitchFamily="18" charset="0"/>
                        </a:rPr>
                        <m:t>𝟎</m:t>
                      </m:r>
                    </m:oMath>
                  </m:oMathPara>
                </a14:m>
                <a:endParaRPr lang="ja-JP" altLang="en-US" sz="1100" dirty="0">
                  <a:solidFill>
                    <a:schemeClr val="tx1"/>
                  </a:solidFill>
                </a:endParaRPr>
              </a:p>
            </p:txBody>
          </p:sp>
        </mc:Choice>
        <mc:Fallback xmlns="">
          <p:sp>
            <p:nvSpPr>
              <p:cNvPr id="36" name="正方形/長方形 35">
                <a:extLst>
                  <a:ext uri="{FF2B5EF4-FFF2-40B4-BE49-F238E27FC236}">
                    <a16:creationId xmlns:a16="http://schemas.microsoft.com/office/drawing/2014/main" id="{829BA9A9-7571-47CA-9080-56F9F3703994}"/>
                  </a:ext>
                </a:extLst>
              </p:cNvPr>
              <p:cNvSpPr>
                <a:spLocks noRot="1" noChangeAspect="1" noMove="1" noResize="1" noEditPoints="1" noAdjustHandles="1" noChangeArrowheads="1" noChangeShapeType="1" noTextEdit="1"/>
              </p:cNvSpPr>
              <p:nvPr/>
            </p:nvSpPr>
            <p:spPr>
              <a:xfrm>
                <a:off x="7172351" y="1689295"/>
                <a:ext cx="829906" cy="282641"/>
              </a:xfrm>
              <a:prstGeom prst="rect">
                <a:avLst/>
              </a:prstGeom>
              <a:blipFill>
                <a:blip r:embed="rId11"/>
                <a:stretch>
                  <a:fillRect b="-4348"/>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2D731793-94CF-48A0-8FE2-FD64B803E613}"/>
              </a:ext>
            </a:extLst>
          </p:cNvPr>
          <p:cNvSpPr txBox="1"/>
          <p:nvPr/>
        </p:nvSpPr>
        <p:spPr>
          <a:xfrm>
            <a:off x="6300930" y="1563394"/>
            <a:ext cx="466794" cy="237757"/>
          </a:xfrm>
          <a:prstGeom prst="rect">
            <a:avLst/>
          </a:prstGeom>
          <a:noFill/>
        </p:spPr>
        <p:txBody>
          <a:bodyPr wrap="none" rtlCol="0" anchor="ctr">
            <a:spAutoFit/>
          </a:bodyPr>
          <a:lstStyle/>
          <a:p>
            <a:pPr>
              <a:lnSpc>
                <a:spcPct val="90000"/>
              </a:lnSpc>
            </a:pPr>
            <a:r>
              <a:rPr kumimoji="1" lang="en-US" altLang="ja-JP" sz="1050" b="1" dirty="0">
                <a:latin typeface="Meiryo UI" panose="020B0604030504040204" pitchFamily="50" charset="-128"/>
                <a:ea typeface="Meiryo UI" panose="020B0604030504040204" pitchFamily="50" charset="-128"/>
              </a:rPr>
              <a:t>*1: </a:t>
            </a:r>
            <a:endParaRPr kumimoji="1" lang="ja-JP" altLang="en-US" sz="105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644C0A6A-2704-4445-A460-9306B8FBD43B}"/>
                  </a:ext>
                </a:extLst>
              </p:cNvPr>
              <p:cNvSpPr/>
              <p:nvPr/>
            </p:nvSpPr>
            <p:spPr>
              <a:xfrm>
                <a:off x="408814" y="3688058"/>
                <a:ext cx="2081980" cy="309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200" b="1" i="1">
                              <a:latin typeface="Cambria Math" panose="02040503050406030204" pitchFamily="18" charset="0"/>
                            </a:rPr>
                          </m:ctrlPr>
                        </m:sSubPr>
                        <m:e>
                          <m:r>
                            <a:rPr lang="ja-JP" altLang="en-US" sz="1200" b="1" i="1">
                              <a:latin typeface="Cambria Math" panose="02040503050406030204" pitchFamily="18" charset="0"/>
                            </a:rPr>
                            <m:t>𝑾</m:t>
                          </m:r>
                        </m:e>
                        <m:sub>
                          <m:r>
                            <a:rPr lang="ja-JP" altLang="en-US" sz="1200" b="1" i="1">
                              <a:latin typeface="Cambria Math" panose="02040503050406030204" pitchFamily="18" charset="0"/>
                            </a:rPr>
                            <m:t>𝒊</m:t>
                          </m:r>
                        </m:sub>
                      </m:sSub>
                      <m:r>
                        <a:rPr lang="ja-JP" altLang="en-US" sz="1200" b="1" i="0">
                          <a:latin typeface="Cambria Math" panose="02040503050406030204" pitchFamily="18" charset="0"/>
                        </a:rPr>
                        <m:t>=</m:t>
                      </m:r>
                      <m:r>
                        <a:rPr lang="ja-JP" altLang="en-US" sz="1200" b="1" i="0">
                          <a:latin typeface="Cambria Math" panose="02040503050406030204" pitchFamily="18" charset="0"/>
                        </a:rPr>
                        <m:t>𝐝𝐢𝐚𝐠</m:t>
                      </m:r>
                      <m:d>
                        <m:dPr>
                          <m:ctrlPr>
                            <a:rPr lang="ja-JP" altLang="en-US" sz="1200" b="1" i="1">
                              <a:latin typeface="Cambria Math" panose="02040503050406030204" pitchFamily="18" charset="0"/>
                            </a:rPr>
                          </m:ctrlPr>
                        </m:dPr>
                        <m:e>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𝒘</m:t>
                              </m:r>
                            </m:e>
                            <m:sub>
                              <m:r>
                                <a:rPr lang="ja-JP" altLang="en-US" sz="1200" b="1" i="1">
                                  <a:latin typeface="Cambria Math" panose="02040503050406030204" pitchFamily="18" charset="0"/>
                                </a:rPr>
                                <m:t>𝒊</m:t>
                              </m:r>
                              <m:r>
                                <a:rPr lang="ja-JP" altLang="en-US" sz="1200" b="1" i="0">
                                  <a:latin typeface="Cambria Math" panose="02040503050406030204" pitchFamily="18" charset="0"/>
                                </a:rPr>
                                <m:t>𝟏</m:t>
                              </m:r>
                            </m:sub>
                            <m:sup>
                              <m:r>
                                <a:rPr lang="ja-JP" altLang="en-US" sz="1200" b="1" i="0">
                                  <a:latin typeface="Cambria Math" panose="02040503050406030204" pitchFamily="18" charset="0"/>
                                </a:rPr>
                                <m:t>′</m:t>
                              </m:r>
                            </m:sup>
                          </m:sSubSup>
                          <m:r>
                            <a:rPr lang="ja-JP" altLang="en-US" sz="1200" b="1" i="0">
                              <a:latin typeface="Cambria Math" panose="02040503050406030204" pitchFamily="18" charset="0"/>
                            </a:rPr>
                            <m:t>, </m:t>
                          </m:r>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𝒘</m:t>
                              </m:r>
                            </m:e>
                            <m:sub>
                              <m:r>
                                <a:rPr lang="ja-JP" altLang="en-US" sz="1200" b="1" i="1">
                                  <a:latin typeface="Cambria Math" panose="02040503050406030204" pitchFamily="18" charset="0"/>
                                </a:rPr>
                                <m:t>𝒊</m:t>
                              </m:r>
                              <m:r>
                                <a:rPr lang="ja-JP" altLang="en-US" sz="1200" b="1" i="0">
                                  <a:latin typeface="Cambria Math" panose="02040503050406030204" pitchFamily="18" charset="0"/>
                                </a:rPr>
                                <m:t>𝟐</m:t>
                              </m:r>
                            </m:sub>
                            <m:sup>
                              <m:r>
                                <a:rPr lang="ja-JP" altLang="en-US" sz="1200" b="1" i="0">
                                  <a:latin typeface="Cambria Math" panose="02040503050406030204" pitchFamily="18" charset="0"/>
                                </a:rPr>
                                <m:t>′</m:t>
                              </m:r>
                            </m:sup>
                          </m:sSubSup>
                          <m:r>
                            <a:rPr lang="ja-JP" altLang="en-US" sz="1200" b="1" i="0">
                              <a:latin typeface="Cambria Math" panose="02040503050406030204" pitchFamily="18" charset="0"/>
                            </a:rPr>
                            <m:t>, …, </m:t>
                          </m:r>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𝒘</m:t>
                              </m:r>
                            </m:e>
                            <m:sub>
                              <m:r>
                                <a:rPr lang="ja-JP" altLang="en-US" sz="1200" b="1" i="1">
                                  <a:latin typeface="Cambria Math" panose="02040503050406030204" pitchFamily="18" charset="0"/>
                                </a:rPr>
                                <m:t>𝒊𝑱</m:t>
                              </m:r>
                            </m:sub>
                            <m:sup>
                              <m:r>
                                <a:rPr lang="ja-JP" altLang="en-US" sz="1200" b="1" i="0">
                                  <a:latin typeface="Cambria Math" panose="02040503050406030204" pitchFamily="18" charset="0"/>
                                </a:rPr>
                                <m:t>′</m:t>
                              </m:r>
                            </m:sup>
                          </m:sSubSup>
                        </m:e>
                      </m:d>
                    </m:oMath>
                  </m:oMathPara>
                </a14:m>
                <a:endParaRPr lang="ja-JP" altLang="en-US" sz="1200" b="1" dirty="0">
                  <a:latin typeface="Times New Roman" panose="02020603050405020304" pitchFamily="18" charset="0"/>
                  <a:ea typeface="Meiryo UI" panose="020B0604030504040204" pitchFamily="50" charset="-128"/>
                  <a:cs typeface="Times New Roman" panose="02020603050405020304" pitchFamily="18" charset="0"/>
                </a:endParaRPr>
              </a:p>
            </p:txBody>
          </p:sp>
        </mc:Choice>
        <mc:Fallback xmlns="">
          <p:sp>
            <p:nvSpPr>
              <p:cNvPr id="6" name="正方形/長方形 5">
                <a:extLst>
                  <a:ext uri="{FF2B5EF4-FFF2-40B4-BE49-F238E27FC236}">
                    <a16:creationId xmlns:a16="http://schemas.microsoft.com/office/drawing/2014/main" id="{644C0A6A-2704-4445-A460-9306B8FBD43B}"/>
                  </a:ext>
                </a:extLst>
              </p:cNvPr>
              <p:cNvSpPr>
                <a:spLocks noRot="1" noChangeAspect="1" noMove="1" noResize="1" noEditPoints="1" noAdjustHandles="1" noChangeArrowheads="1" noChangeShapeType="1" noTextEdit="1"/>
              </p:cNvSpPr>
              <p:nvPr/>
            </p:nvSpPr>
            <p:spPr>
              <a:xfrm>
                <a:off x="408814" y="3688058"/>
                <a:ext cx="2081980" cy="30995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C5637E93-2DDD-4A5A-8F77-F30C221DF7D9}"/>
                  </a:ext>
                </a:extLst>
              </p:cNvPr>
              <p:cNvSpPr/>
              <p:nvPr/>
            </p:nvSpPr>
            <p:spPr>
              <a:xfrm>
                <a:off x="2445673" y="3692555"/>
                <a:ext cx="1535357" cy="332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1200" b="1" i="1" smtClean="0">
                          <a:latin typeface="Cambria Math" panose="02040503050406030204" pitchFamily="18" charset="0"/>
                        </a:rPr>
                        <m:t>𝜶</m:t>
                      </m:r>
                      <m:r>
                        <a:rPr lang="ja-JP" altLang="en-US" sz="1200" b="1" i="0">
                          <a:latin typeface="Cambria Math" panose="02040503050406030204" pitchFamily="18" charset="0"/>
                        </a:rPr>
                        <m:t>=</m:t>
                      </m:r>
                      <m:sSup>
                        <m:sSupPr>
                          <m:ctrlPr>
                            <a:rPr lang="en-US" altLang="ja-JP" sz="1200" b="1" i="1" smtClean="0">
                              <a:latin typeface="Cambria Math" panose="02040503050406030204" pitchFamily="18" charset="0"/>
                            </a:rPr>
                          </m:ctrlPr>
                        </m:sSupPr>
                        <m:e>
                          <m:d>
                            <m:dPr>
                              <m:ctrlPr>
                                <a:rPr lang="en-US" altLang="ja-JP" sz="1200" b="1" i="1" smtClean="0">
                                  <a:latin typeface="Cambria Math" panose="02040503050406030204" pitchFamily="18" charset="0"/>
                                </a:rPr>
                              </m:ctrlPr>
                            </m:dPr>
                            <m:e>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𝜶</m:t>
                                  </m:r>
                                </m:e>
                                <m:sub>
                                  <m:r>
                                    <a:rPr lang="ja-JP" altLang="en-US" sz="1200" b="1">
                                      <a:latin typeface="Cambria Math" panose="02040503050406030204" pitchFamily="18" charset="0"/>
                                    </a:rPr>
                                    <m:t>𝟏</m:t>
                                  </m:r>
                                </m:sub>
                                <m:sup>
                                  <m:r>
                                    <a:rPr lang="ja-JP" altLang="en-US" sz="1200" b="1">
                                      <a:latin typeface="Cambria Math" panose="02040503050406030204" pitchFamily="18" charset="0"/>
                                    </a:rPr>
                                    <m:t>′</m:t>
                                  </m:r>
                                </m:sup>
                              </m:sSubSup>
                              <m:r>
                                <a:rPr lang="ja-JP" altLang="en-US" sz="1200" b="1">
                                  <a:latin typeface="Cambria Math" panose="02040503050406030204" pitchFamily="18" charset="0"/>
                                </a:rPr>
                                <m:t>, </m:t>
                              </m:r>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𝜶</m:t>
                                  </m:r>
                                </m:e>
                                <m:sub>
                                  <m:r>
                                    <a:rPr lang="ja-JP" altLang="en-US" sz="1200" b="1">
                                      <a:latin typeface="Cambria Math" panose="02040503050406030204" pitchFamily="18" charset="0"/>
                                    </a:rPr>
                                    <m:t>𝟐</m:t>
                                  </m:r>
                                </m:sub>
                                <m:sup>
                                  <m:r>
                                    <a:rPr lang="ja-JP" altLang="en-US" sz="1200" b="1">
                                      <a:latin typeface="Cambria Math" panose="02040503050406030204" pitchFamily="18" charset="0"/>
                                    </a:rPr>
                                    <m:t>′</m:t>
                                  </m:r>
                                </m:sup>
                              </m:sSubSup>
                              <m:r>
                                <a:rPr lang="ja-JP" altLang="en-US" sz="1200" b="1">
                                  <a:latin typeface="Cambria Math" panose="02040503050406030204" pitchFamily="18" charset="0"/>
                                </a:rPr>
                                <m:t>, …, </m:t>
                              </m:r>
                              <m:sSubSup>
                                <m:sSubSupPr>
                                  <m:ctrlPr>
                                    <a:rPr lang="ja-JP" altLang="en-US" sz="1200" b="1" i="1">
                                      <a:latin typeface="Cambria Math" panose="02040503050406030204" pitchFamily="18" charset="0"/>
                                    </a:rPr>
                                  </m:ctrlPr>
                                </m:sSubSupPr>
                                <m:e>
                                  <m:r>
                                    <a:rPr lang="ja-JP" altLang="en-US" sz="1200" b="1" i="1">
                                      <a:latin typeface="Cambria Math" panose="02040503050406030204" pitchFamily="18" charset="0"/>
                                    </a:rPr>
                                    <m:t>𝜶</m:t>
                                  </m:r>
                                </m:e>
                                <m:sub>
                                  <m:r>
                                    <a:rPr lang="ja-JP" altLang="en-US" sz="1200" b="1" i="1">
                                      <a:latin typeface="Cambria Math" panose="02040503050406030204" pitchFamily="18" charset="0"/>
                                    </a:rPr>
                                    <m:t>𝑱</m:t>
                                  </m:r>
                                </m:sub>
                                <m:sup>
                                  <m:r>
                                    <a:rPr lang="ja-JP" altLang="en-US" sz="1200" b="1">
                                      <a:latin typeface="Cambria Math" panose="02040503050406030204" pitchFamily="18" charset="0"/>
                                    </a:rPr>
                                    <m:t>′</m:t>
                                  </m:r>
                                </m:sup>
                              </m:sSubSup>
                            </m:e>
                          </m:d>
                        </m:e>
                        <m:sup>
                          <m:r>
                            <a:rPr lang="en-US" altLang="ja-JP" sz="1200" b="1" i="1" smtClean="0">
                              <a:latin typeface="Cambria Math" panose="02040503050406030204" pitchFamily="18" charset="0"/>
                            </a:rPr>
                            <m:t>′</m:t>
                          </m:r>
                        </m:sup>
                      </m:sSup>
                    </m:oMath>
                  </m:oMathPara>
                </a14:m>
                <a:endParaRPr lang="ja-JP" altLang="en-US" sz="1200" b="1" dirty="0">
                  <a:latin typeface="Times New Roman" panose="02020603050405020304" pitchFamily="18" charset="0"/>
                  <a:cs typeface="Times New Roman" panose="02020603050405020304" pitchFamily="18" charset="0"/>
                </a:endParaRPr>
              </a:p>
            </p:txBody>
          </p:sp>
        </mc:Choice>
        <mc:Fallback xmlns="">
          <p:sp>
            <p:nvSpPr>
              <p:cNvPr id="8" name="正方形/長方形 7">
                <a:extLst>
                  <a:ext uri="{FF2B5EF4-FFF2-40B4-BE49-F238E27FC236}">
                    <a16:creationId xmlns:a16="http://schemas.microsoft.com/office/drawing/2014/main" id="{C5637E93-2DDD-4A5A-8F77-F30C221DF7D9}"/>
                  </a:ext>
                </a:extLst>
              </p:cNvPr>
              <p:cNvSpPr>
                <a:spLocks noRot="1" noChangeAspect="1" noMove="1" noResize="1" noEditPoints="1" noAdjustHandles="1" noChangeArrowheads="1" noChangeShapeType="1" noTextEdit="1"/>
              </p:cNvSpPr>
              <p:nvPr/>
            </p:nvSpPr>
            <p:spPr>
              <a:xfrm>
                <a:off x="2445673" y="3692555"/>
                <a:ext cx="1535357" cy="332848"/>
              </a:xfrm>
              <a:prstGeom prst="rect">
                <a:avLst/>
              </a:prstGeom>
              <a:blipFill>
                <a:blip r:embed="rId13"/>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D1040CE2-440D-442A-92FB-851CB37B4292}"/>
              </a:ext>
            </a:extLst>
          </p:cNvPr>
          <p:cNvSpPr txBox="1"/>
          <p:nvPr/>
        </p:nvSpPr>
        <p:spPr>
          <a:xfrm>
            <a:off x="160661" y="2623805"/>
            <a:ext cx="332877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欠測した交通行動について周辺化すると</a:t>
            </a:r>
          </a:p>
        </p:txBody>
      </p: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9FDF80D7-8BA4-4FF3-AF36-8FF8DFD0A8D3}"/>
                  </a:ext>
                </a:extLst>
              </p:cNvPr>
              <p:cNvSpPr/>
              <p:nvPr/>
            </p:nvSpPr>
            <p:spPr>
              <a:xfrm>
                <a:off x="5579574" y="3208086"/>
                <a:ext cx="2546659" cy="43595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𝚺</m:t>
                          </m:r>
                        </m:e>
                        <m: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Sub>
                      <m:r>
                        <a:rPr kumimoji="1" lang="en-US" altLang="ja-JP" b="1" i="1" smtClean="0">
                          <a:latin typeface="Cambria Math" panose="02040503050406030204" pitchFamily="18" charset="0"/>
                          <a:ea typeface="Cambria Math" panose="02040503050406030204" pitchFamily="18" charset="0"/>
                        </a:rPr>
                        <m:t>=</m:t>
                      </m:r>
                      <m:r>
                        <a:rPr kumimoji="1" lang="en-US" altLang="ja-JP" b="1" i="0" smtClean="0">
                          <a:latin typeface="Cambria Math" panose="02040503050406030204" pitchFamily="18" charset="0"/>
                          <a:ea typeface="Cambria Math" panose="02040503050406030204" pitchFamily="18" charset="0"/>
                        </a:rPr>
                        <m:t>𝟏</m:t>
                      </m:r>
                      <m:r>
                        <a:rPr kumimoji="1" lang="en-US" altLang="ja-JP" b="1" i="0" smtClean="0">
                          <a:latin typeface="Cambria Math" panose="02040503050406030204" pitchFamily="18" charset="0"/>
                          <a:ea typeface="Cambria Math" panose="02040503050406030204" pitchFamily="18" charset="0"/>
                        </a:rPr>
                        <m:t>+</m:t>
                      </m:r>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𝒛</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up>
                          <m:r>
                            <a:rPr kumimoji="1" lang="en-US" altLang="ja-JP" b="1">
                              <a:latin typeface="Cambria Math" panose="02040503050406030204" pitchFamily="18" charset="0"/>
                              <a:ea typeface="Cambria Math" panose="02040503050406030204" pitchFamily="18" charset="0"/>
                            </a:rPr>
                            <m:t>𝐓</m:t>
                          </m:r>
                        </m:sup>
                      </m:sSubSup>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𝒛</m:t>
                          </m:r>
                        </m:sub>
                        <m:sup>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sup>
                      </m:sSubSup>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𝒛</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Sub>
                    </m:oMath>
                  </m:oMathPara>
                </a14:m>
                <a:endParaRPr lang="ja-JP" altLang="en-US" dirty="0"/>
              </a:p>
            </p:txBody>
          </p:sp>
        </mc:Choice>
        <mc:Fallback xmlns="">
          <p:sp>
            <p:nvSpPr>
              <p:cNvPr id="12" name="正方形/長方形 11">
                <a:extLst>
                  <a:ext uri="{FF2B5EF4-FFF2-40B4-BE49-F238E27FC236}">
                    <a16:creationId xmlns:a16="http://schemas.microsoft.com/office/drawing/2014/main" id="{9FDF80D7-8BA4-4FF3-AF36-8FF8DFD0A8D3}"/>
                  </a:ext>
                </a:extLst>
              </p:cNvPr>
              <p:cNvSpPr>
                <a:spLocks noRot="1" noChangeAspect="1" noMove="1" noResize="1" noEditPoints="1" noAdjustHandles="1" noChangeArrowheads="1" noChangeShapeType="1" noTextEdit="1"/>
              </p:cNvSpPr>
              <p:nvPr/>
            </p:nvSpPr>
            <p:spPr>
              <a:xfrm>
                <a:off x="5579574" y="3208086"/>
                <a:ext cx="2546659" cy="435953"/>
              </a:xfrm>
              <a:prstGeom prst="rect">
                <a:avLst/>
              </a:prstGeom>
              <a:blipFill>
                <a:blip r:embed="rId14"/>
                <a:stretch>
                  <a:fillRect b="-5556"/>
                </a:stretch>
              </a:blipFill>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2993116E-EFAC-48A8-9A2C-33B4C92B1AFE}"/>
              </a:ext>
            </a:extLst>
          </p:cNvPr>
          <p:cNvSpPr txBox="1"/>
          <p:nvPr/>
        </p:nvSpPr>
        <p:spPr>
          <a:xfrm>
            <a:off x="5579575" y="2912497"/>
            <a:ext cx="247740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値の場合</a:t>
            </a:r>
          </a:p>
        </p:txBody>
      </p: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A5EB3F6D-E734-482D-B1DF-1E9FE9F2257C}"/>
                  </a:ext>
                </a:extLst>
              </p:cNvPr>
              <p:cNvSpPr/>
              <p:nvPr/>
            </p:nvSpPr>
            <p:spPr>
              <a:xfrm>
                <a:off x="5527508" y="4098621"/>
                <a:ext cx="2650789" cy="44422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𝚺</m:t>
                          </m:r>
                        </m:e>
                        <m: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Sub>
                      <m:r>
                        <a:rPr kumimoji="1" lang="en-US" altLang="ja-JP" b="1" i="1" smtClean="0">
                          <a:latin typeface="Cambria Math" panose="02040503050406030204" pitchFamily="18" charset="0"/>
                          <a:ea typeface="Cambria Math" panose="02040503050406030204" pitchFamily="18" charset="0"/>
                        </a:rPr>
                        <m:t>=</m:t>
                      </m:r>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𝝂</m:t>
                          </m:r>
                        </m:e>
                        <m:sub>
                          <m:r>
                            <a:rPr kumimoji="1" lang="en-US" altLang="ja-JP" b="1" i="1" smtClean="0">
                              <a:latin typeface="Cambria Math" panose="02040503050406030204" pitchFamily="18" charset="0"/>
                              <a:ea typeface="Cambria Math" panose="02040503050406030204" pitchFamily="18" charset="0"/>
                            </a:rPr>
                            <m:t>𝒋</m:t>
                          </m:r>
                        </m:sub>
                        <m:sup>
                          <m:r>
                            <a:rPr kumimoji="1" lang="en-US" altLang="ja-JP" b="1" i="1" smtClean="0">
                              <a:latin typeface="Cambria Math" panose="02040503050406030204" pitchFamily="18" charset="0"/>
                              <a:ea typeface="Cambria Math" panose="02040503050406030204" pitchFamily="18" charset="0"/>
                            </a:rPr>
                            <m:t>𝟐</m:t>
                          </m:r>
                        </m:sup>
                      </m:sSubSup>
                      <m:r>
                        <a:rPr kumimoji="1" lang="en-US" altLang="ja-JP" b="1" i="0" smtClean="0">
                          <a:latin typeface="Cambria Math" panose="02040503050406030204" pitchFamily="18" charset="0"/>
                          <a:ea typeface="Cambria Math" panose="02040503050406030204" pitchFamily="18" charset="0"/>
                        </a:rPr>
                        <m:t>+</m:t>
                      </m:r>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𝒛</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up>
                          <m:r>
                            <a:rPr kumimoji="1" lang="en-US" altLang="ja-JP" b="1">
                              <a:latin typeface="Cambria Math" panose="02040503050406030204" pitchFamily="18" charset="0"/>
                              <a:ea typeface="Cambria Math" panose="02040503050406030204" pitchFamily="18" charset="0"/>
                            </a:rPr>
                            <m:t>𝐓</m:t>
                          </m:r>
                        </m:sup>
                      </m:sSubSup>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𝒛</m:t>
                          </m:r>
                        </m:sub>
                        <m:sup>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sup>
                      </m:sSubSup>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𝒛</m:t>
                          </m:r>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𝒋</m:t>
                              </m:r>
                            </m:sub>
                          </m:sSub>
                        </m:sub>
                      </m:sSub>
                    </m:oMath>
                  </m:oMathPara>
                </a14:m>
                <a:endParaRPr lang="ja-JP" altLang="en-US" dirty="0"/>
              </a:p>
            </p:txBody>
          </p:sp>
        </mc:Choice>
        <mc:Fallback xmlns="">
          <p:sp>
            <p:nvSpPr>
              <p:cNvPr id="43" name="正方形/長方形 42">
                <a:extLst>
                  <a:ext uri="{FF2B5EF4-FFF2-40B4-BE49-F238E27FC236}">
                    <a16:creationId xmlns:a16="http://schemas.microsoft.com/office/drawing/2014/main" id="{A5EB3F6D-E734-482D-B1DF-1E9FE9F2257C}"/>
                  </a:ext>
                </a:extLst>
              </p:cNvPr>
              <p:cNvSpPr>
                <a:spLocks noRot="1" noChangeAspect="1" noMove="1" noResize="1" noEditPoints="1" noAdjustHandles="1" noChangeArrowheads="1" noChangeShapeType="1" noTextEdit="1"/>
              </p:cNvSpPr>
              <p:nvPr/>
            </p:nvSpPr>
            <p:spPr>
              <a:xfrm>
                <a:off x="5527508" y="4098621"/>
                <a:ext cx="2650789" cy="444224"/>
              </a:xfrm>
              <a:prstGeom prst="rect">
                <a:avLst/>
              </a:prstGeom>
              <a:blipFill>
                <a:blip r:embed="rId15"/>
                <a:stretch>
                  <a:fillRect b="-5479"/>
                </a:stretch>
              </a:blipFill>
            </p:spPr>
            <p:txBody>
              <a:bodyPr/>
              <a:lstStyle/>
              <a:p>
                <a:r>
                  <a:rPr lang="ja-JP" altLang="en-US">
                    <a:noFill/>
                  </a:rPr>
                  <a:t> </a:t>
                </a:r>
              </a:p>
            </p:txBody>
          </p:sp>
        </mc:Fallback>
      </mc:AlternateContent>
      <p:sp>
        <p:nvSpPr>
          <p:cNvPr id="44" name="テキスト ボックス 43">
            <a:extLst>
              <a:ext uri="{FF2B5EF4-FFF2-40B4-BE49-F238E27FC236}">
                <a16:creationId xmlns:a16="http://schemas.microsoft.com/office/drawing/2014/main" id="{C948683C-55AC-4368-AE68-166EBFEBB851}"/>
              </a:ext>
            </a:extLst>
          </p:cNvPr>
          <p:cNvSpPr txBox="1"/>
          <p:nvPr/>
        </p:nvSpPr>
        <p:spPr>
          <a:xfrm>
            <a:off x="5527508" y="3831634"/>
            <a:ext cx="2529468"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交通行動が連続値の場合</a:t>
            </a: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A5DAACF-9F27-4BE6-B282-46EFB2A2CF54}"/>
                  </a:ext>
                </a:extLst>
              </p:cNvPr>
              <p:cNvSpPr txBox="1"/>
              <p:nvPr/>
            </p:nvSpPr>
            <p:spPr>
              <a:xfrm>
                <a:off x="8448713" y="3281290"/>
                <a:ext cx="3656642" cy="290144"/>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smtClean="0">
                              <a:latin typeface="Cambria Math" panose="02040503050406030204" pitchFamily="18" charset="0"/>
                            </a:rPr>
                          </m:ctrlPr>
                        </m:dPr>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𝒚</m:t>
                              </m:r>
                            </m:e>
                            <m:sub>
                              <m:r>
                                <a:rPr kumimoji="1" lang="en-US" altLang="ja-JP" sz="1400" b="1" i="1" smtClean="0">
                                  <a:latin typeface="Cambria Math" panose="02040503050406030204" pitchFamily="18" charset="0"/>
                                </a:rPr>
                                <m:t>𝒊𝒋</m:t>
                              </m:r>
                            </m:sub>
                            <m:sup>
                              <m:r>
                                <a:rPr kumimoji="1" lang="en-US" altLang="ja-JP" sz="1400" b="1" i="1" smtClean="0">
                                  <a:latin typeface="Cambria Math" panose="02040503050406030204" pitchFamily="18" charset="0"/>
                                </a:rPr>
                                <m:t>∗</m:t>
                              </m:r>
                            </m:sup>
                          </m:sSubSup>
                        </m:e>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𝒛</m:t>
                              </m:r>
                            </m:e>
                            <m:sub>
                              <m:r>
                                <a:rPr kumimoji="1" lang="en-US" altLang="ja-JP" sz="1400" b="1" i="1" smtClean="0">
                                  <a:latin typeface="Cambria Math" panose="02040503050406030204" pitchFamily="18" charset="0"/>
                                </a:rPr>
                                <m:t>𝒊</m:t>
                              </m:r>
                            </m:sub>
                            <m:sup>
                              <m:r>
                                <a:rPr kumimoji="1" lang="en-US" altLang="ja-JP" sz="1400" b="1" i="1" smtClean="0">
                                  <a:latin typeface="Cambria Math" panose="02040503050406030204" pitchFamily="18" charset="0"/>
                                </a:rPr>
                                <m:t>∗</m:t>
                              </m:r>
                            </m:sup>
                          </m:sSubSup>
                        </m:e>
                      </m:d>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𝑵</m:t>
                      </m:r>
                      <m:d>
                        <m:dPr>
                          <m:begChr m:val="["/>
                          <m:endChr m:val="]"/>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𝒋</m:t>
                              </m:r>
                            </m:sub>
                          </m:sSub>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𝒋</m:t>
                                  </m:r>
                                </m:sub>
                              </m:sSub>
                            </m:sub>
                            <m:sup>
                              <m:r>
                                <a:rPr kumimoji="1" lang="en-US" altLang="ja-JP" sz="1400" b="1">
                                  <a:latin typeface="Cambria Math" panose="02040503050406030204" pitchFamily="18" charset="0"/>
                                  <a:ea typeface="Cambria Math" panose="02040503050406030204" pitchFamily="18" charset="0"/>
                                </a:rPr>
                                <m:t>𝐓</m:t>
                              </m:r>
                            </m:sup>
                          </m:sSubSup>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sub>
                            <m:sup>
                              <m:r>
                                <a:rPr kumimoji="1" lang="en-US" altLang="ja-JP" sz="1400" b="1" i="1">
                                  <a:latin typeface="Cambria Math" panose="02040503050406030204" pitchFamily="18" charset="0"/>
                                  <a:ea typeface="Cambria Math" panose="02040503050406030204" pitchFamily="18" charset="0"/>
                                </a:rPr>
                                <m:t>−</m:t>
                              </m:r>
                              <m:r>
                                <a:rPr kumimoji="1" lang="en-US" altLang="ja-JP" sz="1400" b="1" i="1">
                                  <a:latin typeface="Cambria Math" panose="02040503050406030204" pitchFamily="18" charset="0"/>
                                  <a:ea typeface="Cambria Math" panose="02040503050406030204" pitchFamily="18" charset="0"/>
                                </a:rPr>
                                <m:t>𝟏</m:t>
                              </m:r>
                            </m:sup>
                          </m:sSubSup>
                          <m:d>
                            <m:dPr>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smtClean="0">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𝒛</m:t>
                                  </m:r>
                                </m:e>
                                <m:sub>
                                  <m:r>
                                    <a:rPr kumimoji="1" lang="en-US" altLang="ja-JP" sz="1400" b="1" i="1" smtClean="0">
                                      <a:latin typeface="Cambria Math" panose="02040503050406030204" pitchFamily="18" charset="0"/>
                                      <a:ea typeface="Cambria Math" panose="02040503050406030204" pitchFamily="18" charset="0"/>
                                    </a:rPr>
                                    <m:t>𝒊</m:t>
                                  </m:r>
                                </m:sub>
                                <m:sup>
                                  <m:r>
                                    <a:rPr kumimoji="1" lang="en-US" altLang="ja-JP" sz="1400" b="1" i="1" smtClean="0">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𝑾</m:t>
                                  </m:r>
                                </m:e>
                                <m:sub>
                                  <m:r>
                                    <a:rPr kumimoji="1" lang="en-US" altLang="ja-JP" sz="1400" b="1" i="1">
                                      <a:latin typeface="Cambria Math" panose="02040503050406030204" pitchFamily="18" charset="0"/>
                                      <a:ea typeface="Cambria Math" panose="02040503050406030204" pitchFamily="18" charset="0"/>
                                    </a:rPr>
                                    <m:t>𝒊</m:t>
                                  </m:r>
                                </m:sub>
                              </m:sSub>
                              <m:r>
                                <a:rPr kumimoji="1" lang="ja-JP" altLang="en-US" sz="1400" b="1" i="1">
                                  <a:latin typeface="Cambria Math" panose="02040503050406030204" pitchFamily="18" charset="0"/>
                                  <a:ea typeface="Cambria Math" panose="02040503050406030204" pitchFamily="18" charset="0"/>
                                </a:rPr>
                                <m:t>𝜶</m:t>
                              </m:r>
                            </m:e>
                          </m:d>
                          <m:r>
                            <a:rPr kumimoji="1" lang="en-US" altLang="ja-JP" sz="1400" b="1" i="1" smtClean="0">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𝟏</m:t>
                          </m:r>
                        </m:e>
                      </m:d>
                    </m:oMath>
                  </m:oMathPara>
                </a14:m>
                <a:endParaRPr kumimoji="1" lang="ja-JP" altLang="en-US" sz="1400" b="1" dirty="0"/>
              </a:p>
            </p:txBody>
          </p:sp>
        </mc:Choice>
        <mc:Fallback xmlns="">
          <p:sp>
            <p:nvSpPr>
              <p:cNvPr id="40" name="テキスト ボックス 39">
                <a:extLst>
                  <a:ext uri="{FF2B5EF4-FFF2-40B4-BE49-F238E27FC236}">
                    <a16:creationId xmlns:a16="http://schemas.microsoft.com/office/drawing/2014/main" id="{BA5DAACF-9F27-4BE6-B282-46EFB2A2CF54}"/>
                  </a:ext>
                </a:extLst>
              </p:cNvPr>
              <p:cNvSpPr txBox="1">
                <a:spLocks noRot="1" noChangeAspect="1" noMove="1" noResize="1" noEditPoints="1" noAdjustHandles="1" noChangeArrowheads="1" noChangeShapeType="1" noTextEdit="1"/>
              </p:cNvSpPr>
              <p:nvPr/>
            </p:nvSpPr>
            <p:spPr>
              <a:xfrm>
                <a:off x="8448713" y="3281290"/>
                <a:ext cx="3656642" cy="290144"/>
              </a:xfrm>
              <a:prstGeom prst="rect">
                <a:avLst/>
              </a:prstGeom>
              <a:blipFill>
                <a:blip r:embed="rId16"/>
                <a:stretch>
                  <a:fillRect l="-667"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9E06B3A5-C3ED-469F-85B3-0F8C9D59BFB7}"/>
                  </a:ext>
                </a:extLst>
              </p:cNvPr>
              <p:cNvSpPr txBox="1"/>
              <p:nvPr/>
            </p:nvSpPr>
            <p:spPr>
              <a:xfrm>
                <a:off x="8392150" y="4189191"/>
                <a:ext cx="3789114" cy="2914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smtClean="0">
                              <a:latin typeface="Cambria Math" panose="02040503050406030204" pitchFamily="18" charset="0"/>
                            </a:rPr>
                          </m:ctrlPr>
                        </m:dPr>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𝒚</m:t>
                              </m:r>
                            </m:e>
                            <m:sub>
                              <m:r>
                                <a:rPr kumimoji="1" lang="en-US" altLang="ja-JP" sz="1400" b="1" i="1" smtClean="0">
                                  <a:latin typeface="Cambria Math" panose="02040503050406030204" pitchFamily="18" charset="0"/>
                                </a:rPr>
                                <m:t>𝒊𝒋</m:t>
                              </m:r>
                            </m:sub>
                            <m:sup>
                              <m:r>
                                <a:rPr kumimoji="1" lang="en-US" altLang="ja-JP" sz="1400" b="1" i="1" smtClean="0">
                                  <a:latin typeface="Cambria Math" panose="02040503050406030204" pitchFamily="18" charset="0"/>
                                </a:rPr>
                                <m:t>∗</m:t>
                              </m:r>
                            </m:sup>
                          </m:sSubSup>
                        </m:e>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𝒛</m:t>
                              </m:r>
                            </m:e>
                            <m:sub>
                              <m:r>
                                <a:rPr kumimoji="1" lang="en-US" altLang="ja-JP" sz="1400" b="1" i="1" smtClean="0">
                                  <a:latin typeface="Cambria Math" panose="02040503050406030204" pitchFamily="18" charset="0"/>
                                </a:rPr>
                                <m:t>𝒊</m:t>
                              </m:r>
                            </m:sub>
                            <m:sup>
                              <m:r>
                                <a:rPr kumimoji="1" lang="en-US" altLang="ja-JP" sz="1400" b="1" i="1" smtClean="0">
                                  <a:latin typeface="Cambria Math" panose="02040503050406030204" pitchFamily="18" charset="0"/>
                                </a:rPr>
                                <m:t>∗</m:t>
                              </m:r>
                            </m:sup>
                          </m:sSubSup>
                        </m:e>
                      </m:d>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𝑵</m:t>
                      </m:r>
                      <m:d>
                        <m:dPr>
                          <m:begChr m:val="["/>
                          <m:endChr m:val="]"/>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𝒋</m:t>
                              </m:r>
                            </m:sub>
                          </m:sSub>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𝒋</m:t>
                                  </m:r>
                                </m:sub>
                              </m:sSub>
                            </m:sub>
                            <m:sup>
                              <m:r>
                                <a:rPr kumimoji="1" lang="en-US" altLang="ja-JP" sz="1400" b="1">
                                  <a:latin typeface="Cambria Math" panose="02040503050406030204" pitchFamily="18" charset="0"/>
                                  <a:ea typeface="Cambria Math" panose="02040503050406030204" pitchFamily="18" charset="0"/>
                                </a:rPr>
                                <m:t>𝐓</m:t>
                              </m:r>
                            </m:sup>
                          </m:sSubSup>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sub>
                            <m:sup>
                              <m:r>
                                <a:rPr kumimoji="1" lang="en-US" altLang="ja-JP" sz="1400" b="1" i="1">
                                  <a:latin typeface="Cambria Math" panose="02040503050406030204" pitchFamily="18" charset="0"/>
                                  <a:ea typeface="Cambria Math" panose="02040503050406030204" pitchFamily="18" charset="0"/>
                                </a:rPr>
                                <m:t>−</m:t>
                              </m:r>
                              <m:r>
                                <a:rPr kumimoji="1" lang="en-US" altLang="ja-JP" sz="1400" b="1" i="1">
                                  <a:latin typeface="Cambria Math" panose="02040503050406030204" pitchFamily="18" charset="0"/>
                                  <a:ea typeface="Cambria Math" panose="02040503050406030204" pitchFamily="18" charset="0"/>
                                </a:rPr>
                                <m:t>𝟏</m:t>
                              </m:r>
                            </m:sup>
                          </m:sSubSup>
                          <m:d>
                            <m:dPr>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smtClean="0">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𝒛</m:t>
                                  </m:r>
                                </m:e>
                                <m:sub>
                                  <m:r>
                                    <a:rPr kumimoji="1" lang="en-US" altLang="ja-JP" sz="1400" b="1" i="1" smtClean="0">
                                      <a:latin typeface="Cambria Math" panose="02040503050406030204" pitchFamily="18" charset="0"/>
                                      <a:ea typeface="Cambria Math" panose="02040503050406030204" pitchFamily="18" charset="0"/>
                                    </a:rPr>
                                    <m:t>𝒊</m:t>
                                  </m:r>
                                </m:sub>
                                <m:sup>
                                  <m:r>
                                    <a:rPr kumimoji="1" lang="en-US" altLang="ja-JP" sz="1400" b="1" i="1" smtClean="0">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𝑾</m:t>
                                  </m:r>
                                </m:e>
                                <m:sub>
                                  <m:r>
                                    <a:rPr kumimoji="1" lang="en-US" altLang="ja-JP" sz="1400" b="1" i="1">
                                      <a:latin typeface="Cambria Math" panose="02040503050406030204" pitchFamily="18" charset="0"/>
                                      <a:ea typeface="Cambria Math" panose="02040503050406030204" pitchFamily="18" charset="0"/>
                                    </a:rPr>
                                    <m:t>𝒊</m:t>
                                  </m:r>
                                </m:sub>
                              </m:sSub>
                              <m:r>
                                <a:rPr kumimoji="1" lang="ja-JP" altLang="en-US" sz="1400" b="1" i="1">
                                  <a:latin typeface="Cambria Math" panose="02040503050406030204" pitchFamily="18" charset="0"/>
                                  <a:ea typeface="Cambria Math" panose="02040503050406030204" pitchFamily="18" charset="0"/>
                                </a:rPr>
                                <m:t>𝜶</m:t>
                              </m:r>
                            </m:e>
                          </m:d>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𝝂</m:t>
                              </m:r>
                            </m:e>
                            <m:sub>
                              <m:r>
                                <a:rPr kumimoji="1" lang="en-US" altLang="ja-JP" sz="1400" b="1" i="1">
                                  <a:latin typeface="Cambria Math" panose="02040503050406030204" pitchFamily="18" charset="0"/>
                                  <a:ea typeface="Cambria Math" panose="02040503050406030204" pitchFamily="18" charset="0"/>
                                </a:rPr>
                                <m:t>𝒋</m:t>
                              </m:r>
                            </m:sub>
                            <m:sup>
                              <m:r>
                                <a:rPr kumimoji="1" lang="en-US" altLang="ja-JP" sz="1400" b="1" i="1">
                                  <a:latin typeface="Cambria Math" panose="02040503050406030204" pitchFamily="18" charset="0"/>
                                  <a:ea typeface="Cambria Math" panose="02040503050406030204" pitchFamily="18" charset="0"/>
                                </a:rPr>
                                <m:t>𝟐</m:t>
                              </m:r>
                            </m:sup>
                          </m:sSubSup>
                        </m:e>
                      </m:d>
                    </m:oMath>
                  </m:oMathPara>
                </a14:m>
                <a:endParaRPr kumimoji="1" lang="ja-JP" altLang="en-US" sz="1400" b="1" dirty="0"/>
              </a:p>
            </p:txBody>
          </p:sp>
        </mc:Choice>
        <mc:Fallback xmlns="">
          <p:sp>
            <p:nvSpPr>
              <p:cNvPr id="47" name="テキスト ボックス 46">
                <a:extLst>
                  <a:ext uri="{FF2B5EF4-FFF2-40B4-BE49-F238E27FC236}">
                    <a16:creationId xmlns:a16="http://schemas.microsoft.com/office/drawing/2014/main" id="{9E06B3A5-C3ED-469F-85B3-0F8C9D59BFB7}"/>
                  </a:ext>
                </a:extLst>
              </p:cNvPr>
              <p:cNvSpPr txBox="1">
                <a:spLocks noRot="1" noChangeAspect="1" noMove="1" noResize="1" noEditPoints="1" noAdjustHandles="1" noChangeArrowheads="1" noChangeShapeType="1" noTextEdit="1"/>
              </p:cNvSpPr>
              <p:nvPr/>
            </p:nvSpPr>
            <p:spPr>
              <a:xfrm>
                <a:off x="8392150" y="4189191"/>
                <a:ext cx="3789114" cy="291490"/>
              </a:xfrm>
              <a:prstGeom prst="rect">
                <a:avLst/>
              </a:prstGeom>
              <a:blipFill>
                <a:blip r:embed="rId17"/>
                <a:stretch>
                  <a:fillRect b="-16667"/>
                </a:stretch>
              </a:blipFill>
            </p:spPr>
            <p:txBody>
              <a:bodyPr/>
              <a:lstStyle/>
              <a:p>
                <a:r>
                  <a:rPr lang="ja-JP" altLang="en-US">
                    <a:noFill/>
                  </a:rPr>
                  <a:t> </a:t>
                </a:r>
              </a:p>
            </p:txBody>
          </p:sp>
        </mc:Fallback>
      </mc:AlternateContent>
      <p:sp>
        <p:nvSpPr>
          <p:cNvPr id="50" name="正方形/長方形 49">
            <a:extLst>
              <a:ext uri="{FF2B5EF4-FFF2-40B4-BE49-F238E27FC236}">
                <a16:creationId xmlns:a16="http://schemas.microsoft.com/office/drawing/2014/main" id="{80B7DCA3-94BE-4D30-8BF9-F6141A1E29ED}"/>
              </a:ext>
            </a:extLst>
          </p:cNvPr>
          <p:cNvSpPr/>
          <p:nvPr/>
        </p:nvSpPr>
        <p:spPr>
          <a:xfrm>
            <a:off x="4039228" y="3380887"/>
            <a:ext cx="432048" cy="32624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 name="矢印: 右 6">
            <a:extLst>
              <a:ext uri="{FF2B5EF4-FFF2-40B4-BE49-F238E27FC236}">
                <a16:creationId xmlns:a16="http://schemas.microsoft.com/office/drawing/2014/main" id="{59317164-7388-4BA5-9875-CC28C3567307}"/>
              </a:ext>
            </a:extLst>
          </p:cNvPr>
          <p:cNvSpPr/>
          <p:nvPr/>
        </p:nvSpPr>
        <p:spPr>
          <a:xfrm>
            <a:off x="4859354" y="3409856"/>
            <a:ext cx="459947" cy="28261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734C02D-C7A7-4C15-BFB3-437C33BEB347}"/>
                  </a:ext>
                </a:extLst>
              </p:cNvPr>
              <p:cNvSpPr txBox="1"/>
              <p:nvPr/>
            </p:nvSpPr>
            <p:spPr>
              <a:xfrm>
                <a:off x="5760581" y="5055075"/>
                <a:ext cx="1683474" cy="696986"/>
              </a:xfrm>
              <a:prstGeom prst="rect">
                <a:avLst/>
              </a:prstGeom>
              <a:noFill/>
            </p:spPr>
            <p:txBody>
              <a:bodyPr wrap="non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例</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交通行動が</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値</a:t>
                </a:r>
                <a:endParaRPr kumimoji="1" lang="en-US" altLang="ja-JP" sz="1400" b="1" dirty="0">
                  <a:latin typeface="Meiryo UI" panose="020B0604030504040204" pitchFamily="50" charset="-128"/>
                  <a:ea typeface="Meiryo UI" panose="020B0604030504040204" pitchFamily="50" charset="-128"/>
                </a:endParaRPr>
              </a:p>
              <a:p>
                <a:pPr>
                  <a:lnSpc>
                    <a:spcPct val="150000"/>
                  </a:lnSpc>
                </a:pP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𝒋</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𝟐</m:t>
                    </m:r>
                    <m:r>
                      <a:rPr kumimoji="1" lang="en-US" altLang="ja-JP" sz="1400" b="1" i="1" smtClean="0">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𝑱</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𝟑</m:t>
                    </m:r>
                  </m:oMath>
                </a14:m>
                <a:r>
                  <a:rPr kumimoji="1" lang="ja-JP" altLang="en-US" sz="1400" b="1" dirty="0">
                    <a:latin typeface="Meiryo UI" panose="020B0604030504040204" pitchFamily="50" charset="-128"/>
                    <a:ea typeface="Meiryo UI" panose="020B0604030504040204" pitchFamily="50" charset="-128"/>
                  </a:rPr>
                  <a:t> の場合</a:t>
                </a:r>
              </a:p>
            </p:txBody>
          </p:sp>
        </mc:Choice>
        <mc:Fallback xmlns="">
          <p:sp>
            <p:nvSpPr>
              <p:cNvPr id="14" name="テキスト ボックス 13">
                <a:extLst>
                  <a:ext uri="{FF2B5EF4-FFF2-40B4-BE49-F238E27FC236}">
                    <a16:creationId xmlns:a16="http://schemas.microsoft.com/office/drawing/2014/main" id="{A734C02D-C7A7-4C15-BFB3-437C33BEB347}"/>
                  </a:ext>
                </a:extLst>
              </p:cNvPr>
              <p:cNvSpPr txBox="1">
                <a:spLocks noRot="1" noChangeAspect="1" noMove="1" noResize="1" noEditPoints="1" noAdjustHandles="1" noChangeArrowheads="1" noChangeShapeType="1" noTextEdit="1"/>
              </p:cNvSpPr>
              <p:nvPr/>
            </p:nvSpPr>
            <p:spPr>
              <a:xfrm>
                <a:off x="5760581" y="5055075"/>
                <a:ext cx="1683474" cy="696986"/>
              </a:xfrm>
              <a:prstGeom prst="rect">
                <a:avLst/>
              </a:prstGeom>
              <a:blipFill>
                <a:blip r:embed="rId18"/>
                <a:stretch>
                  <a:fillRect l="-1087"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8FCBBC5-DFB8-4DBF-A9C8-A28DF3B07474}"/>
                  </a:ext>
                </a:extLst>
              </p:cNvPr>
              <p:cNvSpPr txBox="1"/>
              <p:nvPr/>
            </p:nvSpPr>
            <p:spPr>
              <a:xfrm>
                <a:off x="7769938" y="4946128"/>
                <a:ext cx="4032448" cy="1115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ja-JP" altLang="en-US" sz="1400" b="1" i="1" smtClean="0">
                              <a:solidFill>
                                <a:schemeClr val="tx2"/>
                              </a:solidFill>
                              <a:latin typeface="Cambria Math" panose="02040503050406030204" pitchFamily="18" charset="0"/>
                            </a:rPr>
                          </m:ctrlPr>
                        </m:dPr>
                        <m:e>
                          <m:m>
                            <m:mPr>
                              <m:plcHide m:val="on"/>
                              <m:mcs>
                                <m:mc>
                                  <m:mcPr>
                                    <m:count m:val="1"/>
                                    <m:mcJc m:val="center"/>
                                  </m:mcPr>
                                </m:mc>
                              </m:mcs>
                              <m:ctrlPr>
                                <a:rPr lang="ja-JP" altLang="en-US" sz="1400" b="1" i="1">
                                  <a:solidFill>
                                    <a:schemeClr val="tx2"/>
                                  </a:solidFill>
                                  <a:latin typeface="Cambria Math" panose="02040503050406030204" pitchFamily="18" charset="0"/>
                                </a:rPr>
                              </m:ctrlPr>
                            </m:mP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𝒛</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𝟏</m:t>
                                    </m:r>
                                  </m:sub>
                                  <m:sup>
                                    <m:r>
                                      <a:rPr lang="ja-JP" altLang="en-US" sz="1400" b="1" i="0">
                                        <a:solidFill>
                                          <a:schemeClr val="tx2"/>
                                        </a:solidFill>
                                        <a:latin typeface="Cambria Math" panose="02040503050406030204" pitchFamily="18" charset="0"/>
                                      </a:rPr>
                                      <m:t>∗</m:t>
                                    </m:r>
                                  </m:sup>
                                </m:sSubSup>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𝒛</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𝟐</m:t>
                                    </m:r>
                                  </m:sub>
                                  <m:sup>
                                    <m:r>
                                      <a:rPr lang="ja-JP" altLang="en-US" sz="1400" b="1" i="0">
                                        <a:solidFill>
                                          <a:schemeClr val="tx2"/>
                                        </a:solidFill>
                                        <a:latin typeface="Cambria Math" panose="02040503050406030204" pitchFamily="18" charset="0"/>
                                      </a:rPr>
                                      <m:t>∗</m:t>
                                    </m:r>
                                  </m:sup>
                                </m:sSubSup>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𝒛</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𝟑</m:t>
                                    </m:r>
                                  </m:sub>
                                  <m:sup>
                                    <m:r>
                                      <a:rPr lang="ja-JP" altLang="en-US" sz="1400" b="1" i="0">
                                        <a:solidFill>
                                          <a:schemeClr val="tx2"/>
                                        </a:solidFill>
                                        <a:latin typeface="Cambria Math" panose="02040503050406030204" pitchFamily="18" charset="0"/>
                                      </a:rPr>
                                      <m:t>∗</m:t>
                                    </m:r>
                                  </m:sup>
                                </m:sSubSup>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𝒚</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𝟐</m:t>
                                    </m:r>
                                  </m:sub>
                                  <m:sup>
                                    <m:r>
                                      <a:rPr lang="ja-JP" altLang="en-US" sz="1400" b="1" i="0">
                                        <a:solidFill>
                                          <a:schemeClr val="tx2"/>
                                        </a:solidFill>
                                        <a:latin typeface="Cambria Math" panose="02040503050406030204" pitchFamily="18" charset="0"/>
                                      </a:rPr>
                                      <m:t>∗</m:t>
                                    </m:r>
                                  </m:sup>
                                </m:sSubSup>
                              </m:e>
                            </m:mr>
                          </m:m>
                        </m:e>
                      </m:d>
                      <m:r>
                        <a:rPr lang="ja-JP" altLang="en-US" sz="1400" b="1" i="0">
                          <a:solidFill>
                            <a:schemeClr val="tx2"/>
                          </a:solidFill>
                          <a:latin typeface="Cambria Math" panose="02040503050406030204" pitchFamily="18" charset="0"/>
                        </a:rPr>
                        <m:t>~</m:t>
                      </m:r>
                      <m:d>
                        <m:dPr>
                          <m:begChr m:val="["/>
                          <m:endChr m:val="]"/>
                          <m:ctrlPr>
                            <a:rPr lang="ja-JP" altLang="en-US" sz="1400" b="1" i="1">
                              <a:solidFill>
                                <a:schemeClr val="tx2"/>
                              </a:solidFill>
                              <a:latin typeface="Cambria Math" panose="02040503050406030204" pitchFamily="18" charset="0"/>
                            </a:rPr>
                          </m:ctrlPr>
                        </m:dPr>
                        <m:e>
                          <m:d>
                            <m:dPr>
                              <m:ctrlPr>
                                <a:rPr lang="ja-JP" altLang="en-US" sz="1400" b="1" i="1">
                                  <a:solidFill>
                                    <a:schemeClr val="tx2"/>
                                  </a:solidFill>
                                  <a:latin typeface="Cambria Math" panose="02040503050406030204" pitchFamily="18" charset="0"/>
                                </a:rPr>
                              </m:ctrlPr>
                            </m:dPr>
                            <m:e>
                              <m:m>
                                <m:mPr>
                                  <m:plcHide m:val="on"/>
                                  <m:mcs>
                                    <m:mc>
                                      <m:mcPr>
                                        <m:count m:val="1"/>
                                        <m:mcJc m:val="center"/>
                                      </m:mcPr>
                                    </m:mc>
                                  </m:mcs>
                                  <m:ctrlPr>
                                    <a:rPr lang="ja-JP" altLang="en-US" sz="1400" b="1" i="1">
                                      <a:solidFill>
                                        <a:schemeClr val="tx2"/>
                                      </a:solidFill>
                                      <a:latin typeface="Cambria Math" panose="02040503050406030204" pitchFamily="18" charset="0"/>
                                    </a:rPr>
                                  </m:ctrlPr>
                                </m:mP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𝒘</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𝟏</m:t>
                                        </m:r>
                                      </m:sub>
                                      <m:sup>
                                        <m:r>
                                          <a:rPr lang="ja-JP" altLang="en-US" sz="1400" b="1" i="0">
                                            <a:solidFill>
                                              <a:schemeClr val="tx2"/>
                                            </a:solidFill>
                                            <a:latin typeface="Cambria Math" panose="02040503050406030204" pitchFamily="18" charset="0"/>
                                          </a:rPr>
                                          <m:t>′</m:t>
                                        </m:r>
                                      </m:sup>
                                    </m:sSubSup>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𝜶</m:t>
                                        </m:r>
                                      </m:e>
                                      <m:sub>
                                        <m:r>
                                          <a:rPr lang="ja-JP" altLang="en-US" sz="1400" b="1" i="0">
                                            <a:solidFill>
                                              <a:schemeClr val="tx2"/>
                                            </a:solidFill>
                                            <a:latin typeface="Cambria Math" panose="02040503050406030204" pitchFamily="18" charset="0"/>
                                          </a:rPr>
                                          <m:t>𝟏</m:t>
                                        </m:r>
                                      </m:sub>
                                    </m:sSub>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𝒘</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𝟐</m:t>
                                        </m:r>
                                      </m:sub>
                                      <m:sup>
                                        <m:r>
                                          <a:rPr lang="ja-JP" altLang="en-US" sz="1400" b="1" i="0">
                                            <a:solidFill>
                                              <a:schemeClr val="tx2"/>
                                            </a:solidFill>
                                            <a:latin typeface="Cambria Math" panose="02040503050406030204" pitchFamily="18" charset="0"/>
                                          </a:rPr>
                                          <m:t>′</m:t>
                                        </m:r>
                                      </m:sup>
                                    </m:sSubSup>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𝜶</m:t>
                                        </m:r>
                                      </m:e>
                                      <m:sub>
                                        <m:r>
                                          <a:rPr lang="ja-JP" altLang="en-US" sz="1400" b="1" i="0">
                                            <a:solidFill>
                                              <a:schemeClr val="tx2"/>
                                            </a:solidFill>
                                            <a:latin typeface="Cambria Math" panose="02040503050406030204" pitchFamily="18" charset="0"/>
                                          </a:rPr>
                                          <m:t>𝟐</m:t>
                                        </m:r>
                                      </m:sub>
                                    </m:sSub>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𝒘</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𝟑</m:t>
                                        </m:r>
                                      </m:sub>
                                      <m:sup>
                                        <m:r>
                                          <a:rPr lang="ja-JP" altLang="en-US" sz="1400" b="1" i="0">
                                            <a:solidFill>
                                              <a:schemeClr val="tx2"/>
                                            </a:solidFill>
                                            <a:latin typeface="Cambria Math" panose="02040503050406030204" pitchFamily="18" charset="0"/>
                                          </a:rPr>
                                          <m:t>′</m:t>
                                        </m:r>
                                      </m:sup>
                                    </m:sSubSup>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𝜶</m:t>
                                        </m:r>
                                      </m:e>
                                      <m:sub>
                                        <m:r>
                                          <a:rPr lang="ja-JP" altLang="en-US" sz="1400" b="1" i="0">
                                            <a:solidFill>
                                              <a:schemeClr val="tx2"/>
                                            </a:solidFill>
                                            <a:latin typeface="Cambria Math" panose="02040503050406030204" pitchFamily="18" charset="0"/>
                                          </a:rPr>
                                          <m:t>𝟑</m:t>
                                        </m:r>
                                      </m:sub>
                                    </m:sSub>
                                  </m:e>
                                </m:mr>
                                <m:mr>
                                  <m:e>
                                    <m:sSubSup>
                                      <m:sSubSupPr>
                                        <m:ctrlPr>
                                          <a:rPr lang="ja-JP" altLang="en-US" sz="1400" b="1" i="1">
                                            <a:solidFill>
                                              <a:schemeClr val="tx2"/>
                                            </a:solidFill>
                                            <a:latin typeface="Cambria Math" panose="02040503050406030204" pitchFamily="18" charset="0"/>
                                          </a:rPr>
                                        </m:ctrlPr>
                                      </m:sSubSupPr>
                                      <m:e>
                                        <m:r>
                                          <a:rPr lang="ja-JP" altLang="en-US" sz="1400" b="1" i="1">
                                            <a:solidFill>
                                              <a:schemeClr val="tx2"/>
                                            </a:solidFill>
                                            <a:latin typeface="Cambria Math" panose="02040503050406030204" pitchFamily="18" charset="0"/>
                                          </a:rPr>
                                          <m:t>𝒙</m:t>
                                        </m:r>
                                      </m:e>
                                      <m:sub>
                                        <m:r>
                                          <a:rPr lang="ja-JP" altLang="en-US" sz="1400" b="1" i="1">
                                            <a:solidFill>
                                              <a:schemeClr val="tx2"/>
                                            </a:solidFill>
                                            <a:latin typeface="Cambria Math" panose="02040503050406030204" pitchFamily="18" charset="0"/>
                                          </a:rPr>
                                          <m:t>𝒊</m:t>
                                        </m:r>
                                        <m:r>
                                          <a:rPr lang="ja-JP" altLang="en-US" sz="1400" b="1" i="0">
                                            <a:solidFill>
                                              <a:schemeClr val="tx2"/>
                                            </a:solidFill>
                                            <a:latin typeface="Cambria Math" panose="02040503050406030204" pitchFamily="18" charset="0"/>
                                          </a:rPr>
                                          <m:t>𝟐</m:t>
                                        </m:r>
                                      </m:sub>
                                      <m:sup>
                                        <m:r>
                                          <a:rPr lang="ja-JP" altLang="en-US" sz="1400" b="1" i="0">
                                            <a:solidFill>
                                              <a:schemeClr val="tx2"/>
                                            </a:solidFill>
                                            <a:latin typeface="Cambria Math" panose="02040503050406030204" pitchFamily="18" charset="0"/>
                                          </a:rPr>
                                          <m:t>′</m:t>
                                        </m:r>
                                      </m:sup>
                                    </m:sSubSup>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𝜷</m:t>
                                        </m:r>
                                      </m:e>
                                      <m:sub>
                                        <m:r>
                                          <a:rPr lang="ja-JP" altLang="en-US" sz="1400" b="1" i="0">
                                            <a:solidFill>
                                              <a:schemeClr val="tx2"/>
                                            </a:solidFill>
                                            <a:latin typeface="Cambria Math" panose="02040503050406030204" pitchFamily="18" charset="0"/>
                                          </a:rPr>
                                          <m:t>𝟐</m:t>
                                        </m:r>
                                      </m:sub>
                                    </m:sSub>
                                  </m:e>
                                </m:mr>
                              </m:m>
                            </m:e>
                          </m:d>
                          <m:r>
                            <a:rPr lang="ja-JP" altLang="en-US" sz="1400" b="1" i="0">
                              <a:solidFill>
                                <a:schemeClr val="tx2"/>
                              </a:solidFill>
                              <a:latin typeface="Cambria Math" panose="02040503050406030204" pitchFamily="18" charset="0"/>
                            </a:rPr>
                            <m:t>, </m:t>
                          </m:r>
                          <m:d>
                            <m:dPr>
                              <m:ctrlPr>
                                <a:rPr lang="ja-JP" altLang="en-US" sz="1400" b="1" i="1">
                                  <a:solidFill>
                                    <a:schemeClr val="tx2"/>
                                  </a:solidFill>
                                  <a:latin typeface="Cambria Math" panose="02040503050406030204" pitchFamily="18" charset="0"/>
                                </a:rPr>
                              </m:ctrlPr>
                            </m:dPr>
                            <m:e>
                              <m:m>
                                <m:mPr>
                                  <m:plcHide m:val="on"/>
                                  <m:mcs>
                                    <m:mc>
                                      <m:mcPr>
                                        <m:count m:val="4"/>
                                        <m:mcJc m:val="center"/>
                                      </m:mcPr>
                                    </m:mc>
                                  </m:mcs>
                                  <m:ctrlPr>
                                    <a:rPr lang="ja-JP" altLang="en-US" sz="1400" b="1" i="1">
                                      <a:solidFill>
                                        <a:schemeClr val="tx2"/>
                                      </a:solidFill>
                                      <a:latin typeface="Cambria Math" panose="02040503050406030204" pitchFamily="18" charset="0"/>
                                    </a:rPr>
                                  </m:ctrlPr>
                                </m:mPr>
                                <m:mr>
                                  <m:e>
                                    <m:r>
                                      <a:rPr lang="ja-JP" altLang="en-US" sz="1400" b="1" i="0">
                                        <a:solidFill>
                                          <a:schemeClr val="tx2"/>
                                        </a:solidFill>
                                        <a:latin typeface="Cambria Math" panose="02040503050406030204" pitchFamily="18" charset="0"/>
                                      </a:rPr>
                                      <m:t>𝟏</m:t>
                                    </m:r>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𝟏</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𝟐</m:t>
                                        </m:r>
                                      </m:sub>
                                    </m:sSub>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𝟏</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𝟑</m:t>
                                        </m:r>
                                      </m:sub>
                                    </m:sSub>
                                  </m:e>
                                  <m:e>
                                    <m:r>
                                      <a:rPr lang="ja-JP" altLang="en-US" sz="1400" b="1" i="0">
                                        <a:solidFill>
                                          <a:schemeClr val="tx2"/>
                                        </a:solidFill>
                                        <a:latin typeface="Cambria Math" panose="02040503050406030204" pitchFamily="18" charset="0"/>
                                      </a:rPr>
                                      <m:t>𝟎</m:t>
                                    </m:r>
                                  </m:e>
                                </m:mr>
                                <m:mr>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𝟏</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𝟐</m:t>
                                        </m:r>
                                      </m:sub>
                                    </m:sSub>
                                  </m:e>
                                  <m:e>
                                    <m:r>
                                      <a:rPr lang="ja-JP" altLang="en-US" sz="1400" b="1" i="0">
                                        <a:solidFill>
                                          <a:schemeClr val="tx2"/>
                                        </a:solidFill>
                                        <a:latin typeface="Cambria Math" panose="02040503050406030204" pitchFamily="18" charset="0"/>
                                      </a:rPr>
                                      <m:t>𝟏</m:t>
                                    </m:r>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𝟐</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𝟑</m:t>
                                        </m:r>
                                      </m:sub>
                                    </m:sSub>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𝝈</m:t>
                                        </m:r>
                                      </m:e>
                                      <m:sub>
                                        <m:r>
                                          <a:rPr lang="ja-JP" altLang="en-US" sz="1400" b="1" i="0">
                                            <a:solidFill>
                                              <a:schemeClr val="tx2"/>
                                            </a:solidFill>
                                            <a:latin typeface="Cambria Math" panose="02040503050406030204" pitchFamily="18" charset="0"/>
                                          </a:rPr>
                                          <m:t>𝟐</m:t>
                                        </m:r>
                                      </m:sub>
                                    </m:sSub>
                                  </m:e>
                                </m:mr>
                                <m:mr>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𝟏</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𝟑</m:t>
                                        </m:r>
                                      </m:sub>
                                    </m:sSub>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𝜸</m:t>
                                        </m:r>
                                      </m:e>
                                      <m:sub>
                                        <m:r>
                                          <a:rPr lang="ja-JP" altLang="en-US" sz="1400" b="1" i="0">
                                            <a:solidFill>
                                              <a:schemeClr val="tx2"/>
                                            </a:solidFill>
                                            <a:latin typeface="Cambria Math" panose="02040503050406030204" pitchFamily="18" charset="0"/>
                                          </a:rPr>
                                          <m:t>𝟐</m:t>
                                        </m:r>
                                        <m:r>
                                          <a:rPr lang="ja-JP" altLang="en-US" sz="1400" b="1" i="0">
                                            <a:solidFill>
                                              <a:schemeClr val="tx2"/>
                                            </a:solidFill>
                                            <a:latin typeface="Cambria Math" panose="02040503050406030204" pitchFamily="18" charset="0"/>
                                          </a:rPr>
                                          <m:t>, </m:t>
                                        </m:r>
                                        <m:r>
                                          <a:rPr lang="ja-JP" altLang="en-US" sz="1400" b="1" i="0">
                                            <a:solidFill>
                                              <a:schemeClr val="tx2"/>
                                            </a:solidFill>
                                            <a:latin typeface="Cambria Math" panose="02040503050406030204" pitchFamily="18" charset="0"/>
                                          </a:rPr>
                                          <m:t>𝟑</m:t>
                                        </m:r>
                                      </m:sub>
                                    </m:sSub>
                                  </m:e>
                                  <m:e>
                                    <m:r>
                                      <a:rPr lang="ja-JP" altLang="en-US" sz="1400" b="1" i="0">
                                        <a:solidFill>
                                          <a:schemeClr val="tx2"/>
                                        </a:solidFill>
                                        <a:latin typeface="Cambria Math" panose="02040503050406030204" pitchFamily="18" charset="0"/>
                                      </a:rPr>
                                      <m:t>𝟏</m:t>
                                    </m:r>
                                  </m:e>
                                  <m:e>
                                    <m:r>
                                      <a:rPr lang="ja-JP" altLang="en-US" sz="1400" b="1" i="0">
                                        <a:solidFill>
                                          <a:schemeClr val="tx2"/>
                                        </a:solidFill>
                                        <a:latin typeface="Cambria Math" panose="02040503050406030204" pitchFamily="18" charset="0"/>
                                      </a:rPr>
                                      <m:t>𝟎</m:t>
                                    </m:r>
                                  </m:e>
                                </m:mr>
                                <m:mr>
                                  <m:e>
                                    <m:r>
                                      <a:rPr lang="ja-JP" altLang="en-US" sz="1400" b="1" i="0">
                                        <a:solidFill>
                                          <a:schemeClr val="tx2"/>
                                        </a:solidFill>
                                        <a:latin typeface="Cambria Math" panose="02040503050406030204" pitchFamily="18" charset="0"/>
                                      </a:rPr>
                                      <m:t>𝟎</m:t>
                                    </m:r>
                                  </m:e>
                                  <m:e>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𝝈</m:t>
                                        </m:r>
                                      </m:e>
                                      <m:sub>
                                        <m:r>
                                          <a:rPr lang="ja-JP" altLang="en-US" sz="1400" b="1" i="0">
                                            <a:solidFill>
                                              <a:schemeClr val="tx2"/>
                                            </a:solidFill>
                                            <a:latin typeface="Cambria Math" panose="02040503050406030204" pitchFamily="18" charset="0"/>
                                          </a:rPr>
                                          <m:t>𝟐</m:t>
                                        </m:r>
                                      </m:sub>
                                    </m:sSub>
                                  </m:e>
                                  <m:e>
                                    <m:r>
                                      <a:rPr lang="ja-JP" altLang="en-US" sz="1400" b="1" i="0">
                                        <a:solidFill>
                                          <a:schemeClr val="tx2"/>
                                        </a:solidFill>
                                        <a:latin typeface="Cambria Math" panose="02040503050406030204" pitchFamily="18" charset="0"/>
                                      </a:rPr>
                                      <m:t>𝟎</m:t>
                                    </m:r>
                                  </m:e>
                                  <m:e>
                                    <m:sSub>
                                      <m:sSubPr>
                                        <m:ctrlPr>
                                          <a:rPr lang="ja-JP" altLang="en-US" sz="1400" b="1" i="1">
                                            <a:solidFill>
                                              <a:schemeClr val="tx2"/>
                                            </a:solidFill>
                                            <a:latin typeface="Cambria Math" panose="02040503050406030204" pitchFamily="18" charset="0"/>
                                          </a:rPr>
                                        </m:ctrlPr>
                                      </m:sSubPr>
                                      <m:e>
                                        <m:r>
                                          <a:rPr lang="ja-JP" altLang="en-US" sz="1400" b="1" i="0">
                                            <a:solidFill>
                                              <a:schemeClr val="tx2"/>
                                            </a:solidFill>
                                            <a:latin typeface="Cambria Math" panose="02040503050406030204" pitchFamily="18" charset="0"/>
                                          </a:rPr>
                                          <m:t>𝚺</m:t>
                                        </m:r>
                                      </m:e>
                                      <m:sub>
                                        <m:sSub>
                                          <m:sSubPr>
                                            <m:ctrlPr>
                                              <a:rPr lang="ja-JP" altLang="en-US" sz="1400" b="1" i="1">
                                                <a:solidFill>
                                                  <a:schemeClr val="tx2"/>
                                                </a:solidFill>
                                                <a:latin typeface="Cambria Math" panose="02040503050406030204" pitchFamily="18" charset="0"/>
                                              </a:rPr>
                                            </m:ctrlPr>
                                          </m:sSubPr>
                                          <m:e>
                                            <m:r>
                                              <a:rPr lang="ja-JP" altLang="en-US" sz="1400" b="1" i="1">
                                                <a:solidFill>
                                                  <a:schemeClr val="tx2"/>
                                                </a:solidFill>
                                                <a:latin typeface="Cambria Math" panose="02040503050406030204" pitchFamily="18" charset="0"/>
                                              </a:rPr>
                                              <m:t>𝒚</m:t>
                                            </m:r>
                                          </m:e>
                                          <m:sub>
                                            <m:r>
                                              <a:rPr lang="ja-JP" altLang="en-US" sz="1400" b="1" i="0">
                                                <a:solidFill>
                                                  <a:schemeClr val="tx2"/>
                                                </a:solidFill>
                                                <a:latin typeface="Cambria Math" panose="02040503050406030204" pitchFamily="18" charset="0"/>
                                              </a:rPr>
                                              <m:t>𝟐</m:t>
                                            </m:r>
                                          </m:sub>
                                        </m:sSub>
                                      </m:sub>
                                    </m:sSub>
                                  </m:e>
                                </m:mr>
                              </m:m>
                            </m:e>
                          </m:d>
                        </m:e>
                      </m:d>
                    </m:oMath>
                  </m:oMathPara>
                </a14:m>
                <a:endParaRPr lang="ja-JP" altLang="en-US" sz="1400" b="1"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51" name="テキスト ボックス 50">
                <a:extLst>
                  <a:ext uri="{FF2B5EF4-FFF2-40B4-BE49-F238E27FC236}">
                    <a16:creationId xmlns:a16="http://schemas.microsoft.com/office/drawing/2014/main" id="{18FCBBC5-DFB8-4DBF-A9C8-A28DF3B07474}"/>
                  </a:ext>
                </a:extLst>
              </p:cNvPr>
              <p:cNvSpPr txBox="1">
                <a:spLocks noRot="1" noChangeAspect="1" noMove="1" noResize="1" noEditPoints="1" noAdjustHandles="1" noChangeArrowheads="1" noChangeShapeType="1" noTextEdit="1"/>
              </p:cNvSpPr>
              <p:nvPr/>
            </p:nvSpPr>
            <p:spPr>
              <a:xfrm>
                <a:off x="7769938" y="4946128"/>
                <a:ext cx="4032448" cy="1115177"/>
              </a:xfrm>
              <a:prstGeom prst="rect">
                <a:avLst/>
              </a:prstGeom>
              <a:blipFill>
                <a:blip r:embed="rId19"/>
                <a:stretch>
                  <a:fillRect/>
                </a:stretch>
              </a:blipFill>
            </p:spPr>
            <p:txBody>
              <a:bodyPr/>
              <a:lstStyle/>
              <a:p>
                <a:r>
                  <a:rPr lang="ja-JP" altLang="en-US">
                    <a:noFill/>
                  </a:rPr>
                  <a:t> </a:t>
                </a:r>
              </a:p>
            </p:txBody>
          </p:sp>
        </mc:Fallback>
      </mc:AlternateContent>
      <p:sp>
        <p:nvSpPr>
          <p:cNvPr id="52" name="矢印: 右 51">
            <a:extLst>
              <a:ext uri="{FF2B5EF4-FFF2-40B4-BE49-F238E27FC236}">
                <a16:creationId xmlns:a16="http://schemas.microsoft.com/office/drawing/2014/main" id="{4627AE8D-039B-4E68-A2AB-4AB4BF10F0BC}"/>
              </a:ext>
            </a:extLst>
          </p:cNvPr>
          <p:cNvSpPr/>
          <p:nvPr/>
        </p:nvSpPr>
        <p:spPr>
          <a:xfrm>
            <a:off x="8060424" y="3339552"/>
            <a:ext cx="323938" cy="28261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3" name="矢印: 右 52">
            <a:extLst>
              <a:ext uri="{FF2B5EF4-FFF2-40B4-BE49-F238E27FC236}">
                <a16:creationId xmlns:a16="http://schemas.microsoft.com/office/drawing/2014/main" id="{7FEAF809-ECFA-47C6-81C3-EADB4D50889A}"/>
              </a:ext>
            </a:extLst>
          </p:cNvPr>
          <p:cNvSpPr/>
          <p:nvPr/>
        </p:nvSpPr>
        <p:spPr>
          <a:xfrm>
            <a:off x="8060424" y="4196881"/>
            <a:ext cx="323938" cy="28261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Tree>
    <p:extLst>
      <p:ext uri="{BB962C8B-B14F-4D97-AF65-F5344CB8AC3E}">
        <p14:creationId xmlns:p14="http://schemas.microsoft.com/office/powerpoint/2010/main" val="65859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037D0E8A-F819-4B12-8830-18D3717BDFAB}"/>
              </a:ext>
            </a:extLst>
          </p:cNvPr>
          <p:cNvSpPr/>
          <p:nvPr/>
        </p:nvSpPr>
        <p:spPr>
          <a:xfrm>
            <a:off x="1430836" y="5111171"/>
            <a:ext cx="8607070" cy="5760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6" name="四角形: 角を丸くする 25">
            <a:extLst>
              <a:ext uri="{FF2B5EF4-FFF2-40B4-BE49-F238E27FC236}">
                <a16:creationId xmlns:a16="http://schemas.microsoft.com/office/drawing/2014/main" id="{56EA4D77-BE70-40F9-87E8-1F71D6294DE9}"/>
              </a:ext>
            </a:extLst>
          </p:cNvPr>
          <p:cNvSpPr/>
          <p:nvPr/>
        </p:nvSpPr>
        <p:spPr>
          <a:xfrm>
            <a:off x="297769" y="4273969"/>
            <a:ext cx="10873207" cy="5760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3F964EAD-3654-4987-B9A2-DD2DB3C375F4}"/>
              </a:ext>
            </a:extLst>
          </p:cNvPr>
          <p:cNvSpPr>
            <a:spLocks noGrp="1"/>
          </p:cNvSpPr>
          <p:nvPr>
            <p:ph type="title"/>
          </p:nvPr>
        </p:nvSpPr>
        <p:spPr/>
        <p:txBody>
          <a:bodyPr/>
          <a:lstStyle/>
          <a:p>
            <a:r>
              <a:rPr kumimoji="1" lang="ja-JP" altLang="en-US" dirty="0"/>
              <a:t>誤差構造の仮定について</a:t>
            </a:r>
          </a:p>
        </p:txBody>
      </p:sp>
      <p:sp>
        <p:nvSpPr>
          <p:cNvPr id="4" name="スライド番号プレースホルダー 3">
            <a:extLst>
              <a:ext uri="{FF2B5EF4-FFF2-40B4-BE49-F238E27FC236}">
                <a16:creationId xmlns:a16="http://schemas.microsoft.com/office/drawing/2014/main" id="{5667BE0C-47FA-4EB9-9077-D9F03E222CE4}"/>
              </a:ext>
            </a:extLst>
          </p:cNvPr>
          <p:cNvSpPr>
            <a:spLocks noGrp="1"/>
          </p:cNvSpPr>
          <p:nvPr>
            <p:ph type="sldNum" sz="quarter" idx="12"/>
          </p:nvPr>
        </p:nvSpPr>
        <p:spPr/>
        <p:txBody>
          <a:bodyPr/>
          <a:lstStyle/>
          <a:p>
            <a:fld id="{DF28FB93-0A08-4E7D-8E63-9EFA29F1E093}" type="slidenum">
              <a:rPr lang="en-US" altLang="ja-JP" smtClean="0"/>
              <a:pPr/>
              <a:t>29</a:t>
            </a:fld>
            <a:endParaRPr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D8D8472-BA46-416D-BE0E-502C18D0BC7B}"/>
                  </a:ext>
                </a:extLst>
              </p:cNvPr>
              <p:cNvSpPr txBox="1"/>
              <p:nvPr/>
            </p:nvSpPr>
            <p:spPr>
              <a:xfrm>
                <a:off x="1023714" y="2056276"/>
                <a:ext cx="4389791" cy="919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𝒛</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d>
                      <m:r>
                        <a:rPr kumimoji="1" lang="en-US" altLang="ja-JP" sz="1600" b="1" i="1">
                          <a:solidFill>
                            <a:schemeClr val="tx1"/>
                          </a:solidFill>
                          <a:latin typeface="Cambria Math" panose="02040503050406030204" pitchFamily="18" charset="0"/>
                          <a:ea typeface="Cambria Math" panose="02040503050406030204" pitchFamily="18" charset="0"/>
                        </a:rPr>
                        <m:t>~</m:t>
                      </m:r>
                      <m:r>
                        <a:rPr kumimoji="1" lang="en-US" altLang="ja-JP" sz="1600" b="1" i="1">
                          <a:solidFill>
                            <a:schemeClr val="tx1"/>
                          </a:solidFill>
                          <a:latin typeface="Cambria Math" panose="02040503050406030204" pitchFamily="18" charset="0"/>
                          <a:ea typeface="Cambria Math" panose="02040503050406030204" pitchFamily="18" charset="0"/>
                        </a:rPr>
                        <m:t>𝑵</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𝒘</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r>
                                        <a:rPr kumimoji="1" lang="ja-JP" altLang="en-US" sz="1600"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𝟎</m:t>
                                      </m:r>
                                    </m:sub>
                                  </m:sSub>
                                </m:e>
                              </m:eqArr>
                            </m:e>
                          </m:d>
                          <m:r>
                            <a:rPr kumimoji="1" lang="en-US" altLang="ja-JP" sz="1600" b="1" i="1">
                              <a:solidFill>
                                <a:schemeClr val="tx1"/>
                              </a:solidFill>
                              <a:latin typeface="Cambria Math" panose="02040503050406030204" pitchFamily="18" charset="0"/>
                              <a:ea typeface="Cambria Math" panose="02040503050406030204" pitchFamily="18" charset="0"/>
                            </a:rPr>
                            <m:t>,</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sz="1600" b="1" i="1">
                                      <a:solidFill>
                                        <a:schemeClr val="tx1"/>
                                      </a:solidFill>
                                      <a:latin typeface="Cambria Math" panose="02040503050406030204" pitchFamily="18" charset="0"/>
                                      <a:ea typeface="Cambria Math" panose="02040503050406030204" pitchFamily="18" charset="0"/>
                                    </a:rPr>
                                  </m:ctrlPr>
                                </m:mPr>
                                <m:mr>
                                  <m:e>
                                    <m:r>
                                      <m:rPr>
                                        <m:brk m:alnAt="7"/>
                                      </m:rPr>
                                      <a:rPr kumimoji="1" lang="en-US" altLang="ja-JP" sz="1600" b="1" i="1">
                                        <a:solidFill>
                                          <a:schemeClr val="tx1"/>
                                        </a:solidFill>
                                        <a:latin typeface="Cambria Math" panose="02040503050406030204" pitchFamily="18" charset="0"/>
                                        <a:ea typeface="Cambria Math" panose="02040503050406030204" pitchFamily="18" charset="0"/>
                                      </a:rPr>
                                      <m:t>𝟏</m:t>
                                    </m:r>
                                    <m:r>
                                      <a:rPr kumimoji="1" lang="en-US" altLang="ja-JP" sz="1600"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smtClean="0">
                                            <a:solidFill>
                                              <a:schemeClr val="tx1"/>
                                            </a:solidFill>
                                            <a:latin typeface="Cambria Math" panose="02040503050406030204" pitchFamily="18" charset="0"/>
                                            <a:ea typeface="Cambria Math" panose="02040503050406030204" pitchFamily="18" charset="0"/>
                                          </a:rPr>
                                          <m:t>𝟐</m:t>
                                        </m:r>
                                      </m:sup>
                                    </m:sSubSup>
                                    <m:r>
                                      <m:rPr>
                                        <m:brk m:alnAt="7"/>
                                      </m:rPr>
                                      <a:rPr kumimoji="1" lang="en-US" altLang="ja-JP" sz="1600" b="1" i="1">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𝟐</m:t>
                                        </m:r>
                                      </m:sub>
                                      <m:sup>
                                        <m:r>
                                          <a:rPr kumimoji="1" lang="en-US" altLang="ja-JP" sz="1600" b="1" i="1">
                                            <a:solidFill>
                                              <a:schemeClr val="tx1"/>
                                            </a:solidFill>
                                            <a:latin typeface="Cambria Math" panose="02040503050406030204" pitchFamily="18" charset="0"/>
                                            <a:ea typeface="Cambria Math" panose="02040503050406030204" pitchFamily="18" charset="0"/>
                                          </a:rPr>
                                          <m:t>𝟐</m:t>
                                        </m:r>
                                      </m:sup>
                                    </m:sSubSup>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e>
                                    <m:r>
                                      <a:rPr kumimoji="1" lang="en-US" altLang="ja-JP" sz="1600" b="1" i="1">
                                        <a:solidFill>
                                          <a:schemeClr val="tx1"/>
                                        </a:solidFill>
                                        <a:latin typeface="Cambria Math" panose="02040503050406030204" pitchFamily="18" charset="0"/>
                                        <a:ea typeface="Cambria Math" panose="02040503050406030204" pitchFamily="18" charset="0"/>
                                      </a:rPr>
                                      <m:t>𝟎</m:t>
                                    </m:r>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e>
                                    <m:r>
                                      <a:rPr kumimoji="1" lang="en-US" altLang="ja-JP" sz="1600" b="1" i="1">
                                        <a:solidFill>
                                          <a:schemeClr val="tx1"/>
                                        </a:solidFill>
                                        <a:latin typeface="Cambria Math" panose="02040503050406030204" pitchFamily="18" charset="0"/>
                                        <a:ea typeface="Cambria Math" panose="02040503050406030204" pitchFamily="18" charset="0"/>
                                      </a:rPr>
                                      <m:t>𝟎</m:t>
                                    </m:r>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mr>
                              </m:m>
                            </m:e>
                          </m:d>
                        </m:e>
                      </m:d>
                    </m:oMath>
                  </m:oMathPara>
                </a14:m>
                <a:endParaRPr kumimoji="1" lang="ja-JP" altLang="en-US" sz="1600" b="1" dirty="0">
                  <a:solidFill>
                    <a:schemeClr val="tx1"/>
                  </a:solidFill>
                  <a:latin typeface="Cambria Math" panose="02040503050406030204" pitchFamily="18" charset="0"/>
                </a:endParaRPr>
              </a:p>
            </p:txBody>
          </p:sp>
        </mc:Choice>
        <mc:Fallback xmlns="">
          <p:sp>
            <p:nvSpPr>
              <p:cNvPr id="6" name="テキスト ボックス 5">
                <a:extLst>
                  <a:ext uri="{FF2B5EF4-FFF2-40B4-BE49-F238E27FC236}">
                    <a16:creationId xmlns:a16="http://schemas.microsoft.com/office/drawing/2014/main" id="{CD8D8472-BA46-416D-BE0E-502C18D0BC7B}"/>
                  </a:ext>
                </a:extLst>
              </p:cNvPr>
              <p:cNvSpPr txBox="1">
                <a:spLocks noRot="1" noChangeAspect="1" noMove="1" noResize="1" noEditPoints="1" noAdjustHandles="1" noChangeArrowheads="1" noChangeShapeType="1" noTextEdit="1"/>
              </p:cNvSpPr>
              <p:nvPr/>
            </p:nvSpPr>
            <p:spPr>
              <a:xfrm>
                <a:off x="1023714" y="2056276"/>
                <a:ext cx="4389791" cy="91973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BB3A47E-5F97-4C7C-8855-BBA3129E8335}"/>
                  </a:ext>
                </a:extLst>
              </p:cNvPr>
              <p:cNvSpPr txBox="1"/>
              <p:nvPr/>
            </p:nvSpPr>
            <p:spPr>
              <a:xfrm>
                <a:off x="6908962" y="2172510"/>
                <a:ext cx="3761094" cy="646587"/>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smtClean="0">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𝒊𝒋</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𝑵</m:t>
                          </m:r>
                        </m:e>
                        <m:sub>
                          <m:r>
                            <a:rPr kumimoji="1" lang="en-US" altLang="ja-JP" b="1" i="1" smtClean="0">
                              <a:solidFill>
                                <a:schemeClr val="tx1"/>
                              </a:solidFill>
                              <a:latin typeface="Cambria Math" panose="02040503050406030204" pitchFamily="18" charset="0"/>
                              <a:ea typeface="Cambria Math" panose="02040503050406030204" pitchFamily="18" charset="0"/>
                            </a:rPr>
                            <m:t>𝑱</m:t>
                          </m:r>
                          <m:r>
                            <a:rPr kumimoji="1" lang="en-US" altLang="ja-JP" b="1" i="1" smtClean="0">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𝟏</m:t>
                          </m:r>
                        </m:sub>
                      </m:sSub>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𝑾</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Sub>
                                  <m:r>
                                    <a:rPr kumimoji="1" lang="ja-JP" altLang="en-US" b="1" i="1" smtClean="0">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𝒊𝒋</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𝒋</m:t>
                                      </m:r>
                                    </m:sub>
                                  </m:sSub>
                                </m:e>
                              </m:eqArr>
                            </m:e>
                          </m:d>
                          <m:r>
                            <a:rPr kumimoji="1" lang="en-US" altLang="ja-JP" b="1" i="1" smtClean="0">
                              <a:solidFill>
                                <a:schemeClr val="tx1"/>
                              </a:solidFill>
                              <a:latin typeface="Cambria Math" panose="02040503050406030204" pitchFamily="18" charset="0"/>
                              <a:ea typeface="Cambria Math" panose="02040503050406030204" pitchFamily="18" charset="0"/>
                            </a:rPr>
                            <m:t>, </m:t>
                          </m:r>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kumimoji="1" lang="en-US" altLang="ja-JP" b="1" i="1" smtClean="0">
                                      <a:solidFill>
                                        <a:schemeClr val="tx1"/>
                                      </a:solidFill>
                                      <a:latin typeface="Cambria Math" panose="02040503050406030204" pitchFamily="18" charset="0"/>
                                      <a:ea typeface="Cambria Math" panose="02040503050406030204" pitchFamily="18" charset="0"/>
                                    </a:rPr>
                                  </m:ctrlPr>
                                </m:mPr>
                                <m:mr>
                                  <m:e>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ja-JP" altLang="en-US" b="1" i="1" smtClean="0">
                                            <a:solidFill>
                                              <a:schemeClr val="tx1"/>
                                            </a:solidFill>
                                            <a:latin typeface="Cambria Math" panose="02040503050406030204" pitchFamily="18" charset="0"/>
                                            <a:ea typeface="Cambria Math" panose="02040503050406030204" pitchFamily="18" charset="0"/>
                                          </a:rPr>
                                          <m:t>𝚺</m:t>
                                        </m:r>
                                      </m:e>
                                      <m:sub>
                                        <m:r>
                                          <a:rPr kumimoji="1" lang="en-US" altLang="ja-JP" b="1" i="1" smtClean="0">
                                            <a:solidFill>
                                              <a:schemeClr val="tx1"/>
                                            </a:solidFill>
                                            <a:latin typeface="Cambria Math" panose="02040503050406030204" pitchFamily="18" charset="0"/>
                                            <a:ea typeface="Cambria Math" panose="02040503050406030204" pitchFamily="18" charset="0"/>
                                          </a:rPr>
                                          <m:t>𝒛</m:t>
                                        </m:r>
                                      </m:sub>
                                    </m:sSub>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𝚺</m:t>
                                        </m:r>
                                      </m:e>
                                      <m:sub>
                                        <m:r>
                                          <a:rPr kumimoji="1" lang="en-US" altLang="ja-JP" b="1" i="1" smtClean="0">
                                            <a:solidFill>
                                              <a:schemeClr val="tx1"/>
                                            </a:solidFill>
                                            <a:latin typeface="Cambria Math" panose="02040503050406030204" pitchFamily="18" charset="0"/>
                                            <a:ea typeface="Cambria Math" panose="02040503050406030204" pitchFamily="18" charset="0"/>
                                          </a:rPr>
                                          <m:t>𝒛</m:t>
                                        </m:r>
                                        <m:r>
                                          <a:rPr kumimoji="1" lang="en-US" altLang="ja-JP" b="1" i="1" smtClean="0">
                                            <a:solidFill>
                                              <a:schemeClr val="tx1"/>
                                            </a:solidFill>
                                            <a:latin typeface="Cambria Math" panose="02040503050406030204" pitchFamily="18" charset="0"/>
                                            <a:ea typeface="Cambria Math" panose="02040503050406030204" pitchFamily="18" charset="0"/>
                                          </a:rPr>
                                          <m:t>,  </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𝒋</m:t>
                                            </m:r>
                                          </m:sub>
                                        </m:sSub>
                                      </m:sub>
                                    </m:sSub>
                                  </m:e>
                                </m:m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ja-JP" altLang="en-US" b="1" i="1" smtClean="0">
                                            <a:solidFill>
                                              <a:schemeClr val="tx1"/>
                                            </a:solidFill>
                                            <a:latin typeface="Cambria Math" panose="02040503050406030204" pitchFamily="18" charset="0"/>
                                            <a:ea typeface="Cambria Math" panose="02040503050406030204" pitchFamily="18" charset="0"/>
                                          </a:rPr>
                                          <m:t>𝚺</m:t>
                                        </m:r>
                                      </m:e>
                                      <m:sub>
                                        <m:r>
                                          <a:rPr kumimoji="1" lang="en-US" altLang="ja-JP" b="1" i="1">
                                            <a:solidFill>
                                              <a:schemeClr val="tx1"/>
                                            </a:solidFill>
                                            <a:latin typeface="Cambria Math" panose="02040503050406030204" pitchFamily="18" charset="0"/>
                                            <a:ea typeface="Cambria Math" panose="02040503050406030204" pitchFamily="18" charset="0"/>
                                          </a:rPr>
                                          <m:t>𝒛</m:t>
                                        </m:r>
                                        <m:r>
                                          <a:rPr kumimoji="1" lang="en-US" altLang="ja-JP" b="1" i="1">
                                            <a:solidFill>
                                              <a:schemeClr val="tx1"/>
                                            </a:solidFill>
                                            <a:latin typeface="Cambria Math" panose="02040503050406030204" pitchFamily="18" charset="0"/>
                                            <a:ea typeface="Cambria Math" panose="02040503050406030204" pitchFamily="18" charset="0"/>
                                          </a:rPr>
                                          <m:t>,</m:t>
                                        </m:r>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en-US" altLang="ja-JP" b="1" i="1">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𝒋</m:t>
                                            </m:r>
                                          </m:sub>
                                        </m:sSub>
                                      </m:sub>
                                      <m:sup>
                                        <m:r>
                                          <a:rPr kumimoji="1" lang="en-US" altLang="ja-JP" b="1" i="0" smtClean="0">
                                            <a:solidFill>
                                              <a:schemeClr val="tx1"/>
                                            </a:solidFill>
                                            <a:latin typeface="Cambria Math" panose="02040503050406030204" pitchFamily="18" charset="0"/>
                                            <a:ea typeface="Cambria Math" panose="02040503050406030204" pitchFamily="18" charset="0"/>
                                          </a:rPr>
                                          <m:t>𝐓</m:t>
                                        </m:r>
                                      </m:sup>
                                    </m:sSubSup>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𝚺</m:t>
                                        </m:r>
                                      </m:e>
                                      <m:sub>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𝒋</m:t>
                                            </m:r>
                                          </m:sub>
                                        </m:sSub>
                                      </m:sub>
                                    </m:sSub>
                                  </m:e>
                                </m:mr>
                              </m:m>
                            </m:e>
                          </m:d>
                        </m:e>
                      </m:d>
                    </m:oMath>
                  </m:oMathPara>
                </a14:m>
                <a:endParaRPr kumimoji="1" lang="ja-JP"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CBB3A47E-5F97-4C7C-8855-BBA3129E8335}"/>
                  </a:ext>
                </a:extLst>
              </p:cNvPr>
              <p:cNvSpPr txBox="1">
                <a:spLocks noRot="1" noChangeAspect="1" noMove="1" noResize="1" noEditPoints="1" noAdjustHandles="1" noChangeArrowheads="1" noChangeShapeType="1" noTextEdit="1"/>
              </p:cNvSpPr>
              <p:nvPr/>
            </p:nvSpPr>
            <p:spPr>
              <a:xfrm>
                <a:off x="6908962" y="2172510"/>
                <a:ext cx="3761094" cy="646587"/>
              </a:xfrm>
              <a:prstGeom prst="rect">
                <a:avLst/>
              </a:prstGeom>
              <a:blipFill>
                <a:blip r:embed="rId3"/>
                <a:stretch>
                  <a:fillRect t="-3774" b="-2830"/>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979177A7-D67F-423A-92E8-5D869B2238EC}"/>
              </a:ext>
            </a:extLst>
          </p:cNvPr>
          <p:cNvSpPr/>
          <p:nvPr/>
        </p:nvSpPr>
        <p:spPr>
          <a:xfrm>
            <a:off x="3069575" y="2103181"/>
            <a:ext cx="1272091"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1" name="正方形/長方形 10">
            <a:extLst>
              <a:ext uri="{FF2B5EF4-FFF2-40B4-BE49-F238E27FC236}">
                <a16:creationId xmlns:a16="http://schemas.microsoft.com/office/drawing/2014/main" id="{F939793B-23C1-40AD-913C-5FC2D318B7DE}"/>
              </a:ext>
            </a:extLst>
          </p:cNvPr>
          <p:cNvSpPr/>
          <p:nvPr/>
        </p:nvSpPr>
        <p:spPr>
          <a:xfrm>
            <a:off x="9982844" y="2474075"/>
            <a:ext cx="430387"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err="1">
              <a:solidFill>
                <a:schemeClr val="bg1"/>
              </a:solidFill>
            </a:endParaRPr>
          </a:p>
        </p:txBody>
      </p:sp>
      <p:sp>
        <p:nvSpPr>
          <p:cNvPr id="12" name="正方形/長方形 11">
            <a:extLst>
              <a:ext uri="{FF2B5EF4-FFF2-40B4-BE49-F238E27FC236}">
                <a16:creationId xmlns:a16="http://schemas.microsoft.com/office/drawing/2014/main" id="{9A7E208E-2A7A-4C2A-A574-4A50F52CCA6A}"/>
              </a:ext>
            </a:extLst>
          </p:cNvPr>
          <p:cNvSpPr/>
          <p:nvPr/>
        </p:nvSpPr>
        <p:spPr>
          <a:xfrm>
            <a:off x="477788" y="1703717"/>
            <a:ext cx="5161436" cy="143725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3" name="コンテンツ プレースホルダー 2">
            <a:extLst>
              <a:ext uri="{FF2B5EF4-FFF2-40B4-BE49-F238E27FC236}">
                <a16:creationId xmlns:a16="http://schemas.microsoft.com/office/drawing/2014/main" id="{BAA65595-E6C3-4182-87E5-0801EB88C689}"/>
              </a:ext>
            </a:extLst>
          </p:cNvPr>
          <p:cNvSpPr>
            <a:spLocks noGrp="1"/>
          </p:cNvSpPr>
          <p:nvPr>
            <p:ph idx="1"/>
          </p:nvPr>
        </p:nvSpPr>
        <p:spPr>
          <a:xfrm>
            <a:off x="1335131" y="1517373"/>
            <a:ext cx="3766959" cy="435152"/>
          </a:xfrm>
          <a:solidFill>
            <a:schemeClr val="bg1"/>
          </a:solidFill>
          <a:ln>
            <a:solidFill>
              <a:schemeClr val="accent1">
                <a:lumMod val="50000"/>
              </a:schemeClr>
            </a:solidFill>
          </a:ln>
        </p:spPr>
        <p:txBody>
          <a:bodyPr>
            <a:normAutofit/>
          </a:bodyPr>
          <a:lstStyle/>
          <a:p>
            <a:pPr marL="0" indent="0" algn="ctr">
              <a:buNone/>
            </a:pPr>
            <a:r>
              <a:rPr lang="ja-JP" altLang="en-US" sz="1400" dirty="0"/>
              <a:t>２値の交通行動を扱うサンプルセレクションモデル</a:t>
            </a:r>
            <a:endParaRPr kumimoji="1" lang="ja-JP" altLang="en-US" sz="1400" dirty="0"/>
          </a:p>
        </p:txBody>
      </p:sp>
      <p:sp>
        <p:nvSpPr>
          <p:cNvPr id="14" name="正方形/長方形 13">
            <a:extLst>
              <a:ext uri="{FF2B5EF4-FFF2-40B4-BE49-F238E27FC236}">
                <a16:creationId xmlns:a16="http://schemas.microsoft.com/office/drawing/2014/main" id="{DF703F98-2183-4EFD-A4BB-BC3918BD33C1}"/>
              </a:ext>
            </a:extLst>
          </p:cNvPr>
          <p:cNvSpPr/>
          <p:nvPr/>
        </p:nvSpPr>
        <p:spPr>
          <a:xfrm>
            <a:off x="6022405" y="1703716"/>
            <a:ext cx="5400600" cy="143725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5" name="コンテンツ プレースホルダー 2">
            <a:extLst>
              <a:ext uri="{FF2B5EF4-FFF2-40B4-BE49-F238E27FC236}">
                <a16:creationId xmlns:a16="http://schemas.microsoft.com/office/drawing/2014/main" id="{2BBB96CA-2AEE-4802-BF8E-9DFC90DAD0C7}"/>
              </a:ext>
            </a:extLst>
          </p:cNvPr>
          <p:cNvSpPr txBox="1">
            <a:spLocks/>
          </p:cNvSpPr>
          <p:nvPr/>
        </p:nvSpPr>
        <p:spPr>
          <a:xfrm>
            <a:off x="6483825" y="1487809"/>
            <a:ext cx="4446925" cy="446419"/>
          </a:xfrm>
          <a:prstGeom prst="rect">
            <a:avLst/>
          </a:prstGeom>
          <a:solidFill>
            <a:schemeClr val="bg1"/>
          </a:solidFill>
          <a:ln>
            <a:solidFill>
              <a:schemeClr val="accent1">
                <a:lumMod val="50000"/>
              </a:schemeClr>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gn="ctr">
              <a:buNone/>
            </a:pPr>
            <a:r>
              <a:rPr lang="ja-JP" altLang="en-US" sz="1400" dirty="0"/>
              <a:t>多項型の居住地自己選択を扱うサンプルセレクションモデル</a:t>
            </a: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3652EA1-81BB-4894-AF2A-A348263ACC7C}"/>
                  </a:ext>
                </a:extLst>
              </p:cNvPr>
              <p:cNvSpPr txBox="1"/>
              <p:nvPr/>
            </p:nvSpPr>
            <p:spPr>
              <a:xfrm>
                <a:off x="405781" y="4388975"/>
                <a:ext cx="10657184"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受容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採択</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－棄却の反復を必要としないギブスサンプリングにより，効率的にパラメータ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の事後分布を近似することが可能</a:t>
                </a:r>
              </a:p>
            </p:txBody>
          </p:sp>
        </mc:Choice>
        <mc:Fallback xmlns="">
          <p:sp>
            <p:nvSpPr>
              <p:cNvPr id="24" name="テキスト ボックス 23">
                <a:extLst>
                  <a:ext uri="{FF2B5EF4-FFF2-40B4-BE49-F238E27FC236}">
                    <a16:creationId xmlns:a16="http://schemas.microsoft.com/office/drawing/2014/main" id="{D3652EA1-81BB-4894-AF2A-A348263ACC7C}"/>
                  </a:ext>
                </a:extLst>
              </p:cNvPr>
              <p:cNvSpPr txBox="1">
                <a:spLocks noRot="1" noChangeAspect="1" noMove="1" noResize="1" noEditPoints="1" noAdjustHandles="1" noChangeArrowheads="1" noChangeShapeType="1" noTextEdit="1"/>
              </p:cNvSpPr>
              <p:nvPr/>
            </p:nvSpPr>
            <p:spPr>
              <a:xfrm>
                <a:off x="405781" y="4388975"/>
                <a:ext cx="10657184" cy="313932"/>
              </a:xfrm>
              <a:prstGeom prst="rect">
                <a:avLst/>
              </a:prstGeom>
              <a:blipFill>
                <a:blip r:embed="rId4"/>
                <a:stretch>
                  <a:fillRect l="-57" t="-13725" b="-254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25BD2C32-B7FA-481D-A576-84CB4378B75F}"/>
                  </a:ext>
                </a:extLst>
              </p:cNvPr>
              <p:cNvSpPr txBox="1"/>
              <p:nvPr/>
            </p:nvSpPr>
            <p:spPr>
              <a:xfrm>
                <a:off x="1430836" y="5224146"/>
                <a:ext cx="8607070" cy="313932"/>
              </a:xfrm>
              <a:prstGeom prst="rect">
                <a:avLst/>
              </a:prstGeom>
              <a:noFill/>
            </p:spPr>
            <p:txBody>
              <a:bodyPr wrap="square" rtlCol="0">
                <a:spAutoFit/>
              </a:bodyPr>
              <a:lstStyle/>
              <a:p>
                <a:pPr algn="ctr">
                  <a:lnSpc>
                    <a:spcPct val="90000"/>
                  </a:lnSpc>
                </a:pPr>
                <a:r>
                  <a:rPr kumimoji="1" lang="ja-JP" altLang="en-US" sz="1600" b="1" dirty="0">
                    <a:solidFill>
                      <a:schemeClr val="tx1"/>
                    </a:solidFill>
                    <a:latin typeface="Meiryo UI" panose="020B0604030504040204" pitchFamily="50" charset="-128"/>
                    <a:ea typeface="Meiryo UI" panose="020B0604030504040204" pitchFamily="50" charset="-128"/>
                  </a:rPr>
                  <a:t>サンプリングされた </a:t>
                </a:r>
                <a14:m>
                  <m:oMath xmlns:m="http://schemas.openxmlformats.org/officeDocument/2006/math">
                    <m:r>
                      <a:rPr kumimoji="1" lang="ja-JP" altLang="en-US" sz="1600" b="1" i="1" smtClean="0">
                        <a:solidFill>
                          <a:schemeClr val="tx1"/>
                        </a:solidFill>
                        <a:latin typeface="Cambria Math" panose="02040503050406030204" pitchFamily="18" charset="0"/>
                        <a:ea typeface="Meiryo UI" panose="020B0604030504040204" pitchFamily="50" charset="-128"/>
                      </a:rPr>
                      <m:t>𝝈</m:t>
                    </m:r>
                  </m:oMath>
                </a14:m>
                <a:r>
                  <a:rPr kumimoji="1" lang="ja-JP" altLang="en-US" sz="1600" b="1" dirty="0">
                    <a:solidFill>
                      <a:schemeClr val="tx1"/>
                    </a:solidFill>
                    <a:latin typeface="Meiryo UI" panose="020B0604030504040204" pitchFamily="50" charset="-128"/>
                    <a:ea typeface="Meiryo UI" panose="020B0604030504040204" pitchFamily="50" charset="-128"/>
                  </a:rPr>
                  <a:t> の取りうる値に制約がなく，</a:t>
                </a:r>
                <a14:m>
                  <m:oMath xmlns:m="http://schemas.openxmlformats.org/officeDocument/2006/math">
                    <m:r>
                      <a:rPr kumimoji="1" lang="ja-JP" altLang="en-US" sz="1600" b="1" i="1">
                        <a:latin typeface="Cambria Math" panose="02040503050406030204" pitchFamily="18" charset="0"/>
                        <a:ea typeface="Meiryo UI" panose="020B0604030504040204" pitchFamily="50" charset="-128"/>
                      </a:rPr>
                      <m:t>𝝈</m:t>
                    </m:r>
                  </m:oMath>
                </a14:m>
                <a:r>
                  <a:rPr kumimoji="1" lang="ja-JP" altLang="en-US" sz="1600" b="1" dirty="0">
                    <a:solidFill>
                      <a:schemeClr val="tx1"/>
                    </a:solidFill>
                    <a:latin typeface="Meiryo UI" panose="020B0604030504040204" pitchFamily="50" charset="-128"/>
                    <a:ea typeface="Meiryo UI" panose="020B0604030504040204" pitchFamily="50" charset="-128"/>
                  </a:rPr>
                  <a:t> の棄却を検討する必要がない</a:t>
                </a:r>
              </a:p>
            </p:txBody>
          </p:sp>
        </mc:Choice>
        <mc:Fallback xmlns="">
          <p:sp>
            <p:nvSpPr>
              <p:cNvPr id="25" name="テキスト ボックス 24">
                <a:extLst>
                  <a:ext uri="{FF2B5EF4-FFF2-40B4-BE49-F238E27FC236}">
                    <a16:creationId xmlns:a16="http://schemas.microsoft.com/office/drawing/2014/main" id="{25BD2C32-B7FA-481D-A576-84CB4378B75F}"/>
                  </a:ext>
                </a:extLst>
              </p:cNvPr>
              <p:cNvSpPr txBox="1">
                <a:spLocks noRot="1" noChangeAspect="1" noMove="1" noResize="1" noEditPoints="1" noAdjustHandles="1" noChangeArrowheads="1" noChangeShapeType="1" noTextEdit="1"/>
              </p:cNvSpPr>
              <p:nvPr/>
            </p:nvSpPr>
            <p:spPr>
              <a:xfrm>
                <a:off x="1430836" y="5224146"/>
                <a:ext cx="8607070" cy="313932"/>
              </a:xfrm>
              <a:prstGeom prst="rect">
                <a:avLst/>
              </a:prstGeom>
              <a:blipFill>
                <a:blip r:embed="rId5"/>
                <a:stretch>
                  <a:fillRect t="-13725" b="-25490"/>
                </a:stretch>
              </a:blipFill>
            </p:spPr>
            <p:txBody>
              <a:bodyPr/>
              <a:lstStyle/>
              <a:p>
                <a:r>
                  <a:rPr lang="ja-JP" altLang="en-US">
                    <a:noFill/>
                  </a:rPr>
                  <a:t> </a:t>
                </a:r>
              </a:p>
            </p:txBody>
          </p:sp>
        </mc:Fallback>
      </mc:AlternateContent>
      <p:sp>
        <p:nvSpPr>
          <p:cNvPr id="28" name="正方形/長方形 27">
            <a:extLst>
              <a:ext uri="{FF2B5EF4-FFF2-40B4-BE49-F238E27FC236}">
                <a16:creationId xmlns:a16="http://schemas.microsoft.com/office/drawing/2014/main" id="{D4E2A84B-3638-46C8-B01A-2C1F87C370EA}"/>
              </a:ext>
            </a:extLst>
          </p:cNvPr>
          <p:cNvSpPr/>
          <p:nvPr/>
        </p:nvSpPr>
        <p:spPr>
          <a:xfrm>
            <a:off x="117748" y="3827315"/>
            <a:ext cx="11233248" cy="21458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AA8020D-7002-4BED-B50F-E82EF70E3594}"/>
                  </a:ext>
                </a:extLst>
              </p:cNvPr>
              <p:cNvSpPr txBox="1"/>
              <p:nvPr/>
            </p:nvSpPr>
            <p:spPr>
              <a:xfrm>
                <a:off x="2411977" y="3691948"/>
                <a:ext cx="6644789" cy="313932"/>
              </a:xfrm>
              <a:prstGeom prst="rect">
                <a:avLst/>
              </a:prstGeom>
              <a:solidFill>
                <a:schemeClr val="bg1"/>
              </a:solid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誤差構造を工夫することにより，識別問題を抱えるパラメータ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に関して</a:t>
                </a:r>
              </a:p>
            </p:txBody>
          </p:sp>
        </mc:Choice>
        <mc:Fallback xmlns="">
          <p:sp>
            <p:nvSpPr>
              <p:cNvPr id="23" name="テキスト ボックス 22">
                <a:extLst>
                  <a:ext uri="{FF2B5EF4-FFF2-40B4-BE49-F238E27FC236}">
                    <a16:creationId xmlns:a16="http://schemas.microsoft.com/office/drawing/2014/main" id="{3AA8020D-7002-4BED-B50F-E82EF70E3594}"/>
                  </a:ext>
                </a:extLst>
              </p:cNvPr>
              <p:cNvSpPr txBox="1">
                <a:spLocks noRot="1" noChangeAspect="1" noMove="1" noResize="1" noEditPoints="1" noAdjustHandles="1" noChangeArrowheads="1" noChangeShapeType="1" noTextEdit="1"/>
              </p:cNvSpPr>
              <p:nvPr/>
            </p:nvSpPr>
            <p:spPr>
              <a:xfrm>
                <a:off x="2411977" y="3691948"/>
                <a:ext cx="6644789" cy="313932"/>
              </a:xfrm>
              <a:prstGeom prst="rect">
                <a:avLst/>
              </a:prstGeom>
              <a:blipFill>
                <a:blip r:embed="rId6"/>
                <a:stretch>
                  <a:fillRect t="-13725" b="-254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024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F9A6F-6574-4DDF-A3A6-CF52A0A8B7DC}"/>
              </a:ext>
            </a:extLst>
          </p:cNvPr>
          <p:cNvSpPr>
            <a:spLocks noGrp="1"/>
          </p:cNvSpPr>
          <p:nvPr>
            <p:ph type="title"/>
          </p:nvPr>
        </p:nvSpPr>
        <p:spPr>
          <a:xfrm>
            <a:off x="1522643" y="555133"/>
            <a:ext cx="9143538" cy="766336"/>
          </a:xfrm>
        </p:spPr>
        <p:txBody>
          <a:bodyPr>
            <a:normAutofit/>
          </a:bodyPr>
          <a:lstStyle/>
          <a:p>
            <a:r>
              <a:rPr kumimoji="1" lang="ja-JP" altLang="en-US" sz="2000" dirty="0"/>
              <a:t>課題</a:t>
            </a:r>
            <a:r>
              <a:rPr lang="en-US" altLang="ja-JP" sz="2000" dirty="0"/>
              <a:t>: </a:t>
            </a:r>
            <a:r>
              <a:rPr lang="ja-JP" altLang="en-US" sz="2000" dirty="0"/>
              <a:t>居住地の自己選択 </a:t>
            </a:r>
            <a:r>
              <a:rPr lang="en-US" altLang="ja-JP" sz="2000" dirty="0"/>
              <a:t>(residential self-selection) </a:t>
            </a:r>
            <a:r>
              <a:rPr lang="ja-JP" altLang="en-US" sz="2000" dirty="0"/>
              <a:t>により生じる内生性</a:t>
            </a:r>
            <a:endParaRPr kumimoji="1" lang="ja-JP" altLang="en-US" sz="2000" dirty="0"/>
          </a:p>
        </p:txBody>
      </p:sp>
      <p:sp>
        <p:nvSpPr>
          <p:cNvPr id="4" name="スライド番号プレースホルダー 3">
            <a:extLst>
              <a:ext uri="{FF2B5EF4-FFF2-40B4-BE49-F238E27FC236}">
                <a16:creationId xmlns:a16="http://schemas.microsoft.com/office/drawing/2014/main" id="{2C300A45-421F-41BD-B088-6064CE80A7FB}"/>
              </a:ext>
            </a:extLst>
          </p:cNvPr>
          <p:cNvSpPr>
            <a:spLocks noGrp="1"/>
          </p:cNvSpPr>
          <p:nvPr>
            <p:ph type="sldNum" sz="quarter" idx="12"/>
          </p:nvPr>
        </p:nvSpPr>
        <p:spPr/>
        <p:txBody>
          <a:bodyPr/>
          <a:lstStyle/>
          <a:p>
            <a:fld id="{DF28FB93-0A08-4E7D-8E63-9EFA29F1E093}" type="slidenum">
              <a:rPr lang="en-US" altLang="ja-JP" smtClean="0"/>
              <a:pPr/>
              <a:t>3</a:t>
            </a:fld>
            <a:endParaRPr lang="ja-JP" altLang="en-US"/>
          </a:p>
        </p:txBody>
      </p:sp>
      <p:pic>
        <p:nvPicPr>
          <p:cNvPr id="6" name="図 5">
            <a:extLst>
              <a:ext uri="{FF2B5EF4-FFF2-40B4-BE49-F238E27FC236}">
                <a16:creationId xmlns:a16="http://schemas.microsoft.com/office/drawing/2014/main" id="{3B6A6E40-6648-40A8-BD91-E23196620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51165" y="2293881"/>
            <a:ext cx="902811" cy="902811"/>
          </a:xfrm>
          <a:prstGeom prst="rect">
            <a:avLst/>
          </a:prstGeom>
        </p:spPr>
      </p:pic>
      <p:pic>
        <p:nvPicPr>
          <p:cNvPr id="8" name="図 7">
            <a:extLst>
              <a:ext uri="{FF2B5EF4-FFF2-40B4-BE49-F238E27FC236}">
                <a16:creationId xmlns:a16="http://schemas.microsoft.com/office/drawing/2014/main" id="{8214C7AC-16C5-4C57-BBC5-2E7C8DE76F4E}"/>
              </a:ext>
            </a:extLst>
          </p:cNvPr>
          <p:cNvPicPr>
            <a:picLocks noChangeAspect="1"/>
          </p:cNvPicPr>
          <p:nvPr/>
        </p:nvPicPr>
        <p:blipFill>
          <a:blip r:embed="rId3"/>
          <a:stretch>
            <a:fillRect/>
          </a:stretch>
        </p:blipFill>
        <p:spPr>
          <a:xfrm>
            <a:off x="7174531" y="1946338"/>
            <a:ext cx="2078360" cy="1372042"/>
          </a:xfrm>
          <a:prstGeom prst="rect">
            <a:avLst/>
          </a:prstGeom>
        </p:spPr>
      </p:pic>
      <p:pic>
        <p:nvPicPr>
          <p:cNvPr id="10" name="図 9">
            <a:extLst>
              <a:ext uri="{FF2B5EF4-FFF2-40B4-BE49-F238E27FC236}">
                <a16:creationId xmlns:a16="http://schemas.microsoft.com/office/drawing/2014/main" id="{06C016BE-6B3D-4B12-93F7-31E21C3000BC}"/>
              </a:ext>
            </a:extLst>
          </p:cNvPr>
          <p:cNvPicPr>
            <a:picLocks noChangeAspect="1"/>
          </p:cNvPicPr>
          <p:nvPr/>
        </p:nvPicPr>
        <p:blipFill>
          <a:blip r:embed="rId4"/>
          <a:stretch>
            <a:fillRect/>
          </a:stretch>
        </p:blipFill>
        <p:spPr>
          <a:xfrm>
            <a:off x="2485301" y="1899017"/>
            <a:ext cx="2078479" cy="1466685"/>
          </a:xfrm>
          <a:prstGeom prst="rect">
            <a:avLst/>
          </a:prstGeom>
        </p:spPr>
      </p:pic>
      <p:sp>
        <p:nvSpPr>
          <p:cNvPr id="11" name="テキスト ボックス 10">
            <a:extLst>
              <a:ext uri="{FF2B5EF4-FFF2-40B4-BE49-F238E27FC236}">
                <a16:creationId xmlns:a16="http://schemas.microsoft.com/office/drawing/2014/main" id="{09F562F7-8749-45A4-A0C0-28F294C6D64B}"/>
              </a:ext>
            </a:extLst>
          </p:cNvPr>
          <p:cNvSpPr txBox="1"/>
          <p:nvPr/>
        </p:nvSpPr>
        <p:spPr>
          <a:xfrm>
            <a:off x="6928745" y="3423464"/>
            <a:ext cx="2569935"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住民の自動車保有率が</a:t>
            </a:r>
            <a:r>
              <a:rPr kumimoji="1" lang="en-US" altLang="ja-JP" sz="1600" b="1" dirty="0">
                <a:latin typeface="Meiryo UI" panose="020B0604030504040204" pitchFamily="50" charset="-128"/>
                <a:ea typeface="Meiryo UI" panose="020B0604030504040204" pitchFamily="50" charset="-128"/>
              </a:rPr>
              <a:t>8</a:t>
            </a:r>
            <a:r>
              <a:rPr kumimoji="1" lang="ja-JP" altLang="en-US" sz="1600" b="1" dirty="0">
                <a:latin typeface="Meiryo UI" panose="020B0604030504040204" pitchFamily="50" charset="-128"/>
                <a:ea typeface="Meiryo UI" panose="020B0604030504040204" pitchFamily="50" charset="-128"/>
              </a:rPr>
              <a:t>割</a:t>
            </a:r>
          </a:p>
        </p:txBody>
      </p:sp>
      <p:sp>
        <p:nvSpPr>
          <p:cNvPr id="12" name="テキスト ボックス 11">
            <a:extLst>
              <a:ext uri="{FF2B5EF4-FFF2-40B4-BE49-F238E27FC236}">
                <a16:creationId xmlns:a16="http://schemas.microsoft.com/office/drawing/2014/main" id="{66EA1A92-4828-45C3-AAB4-0404502F2088}"/>
              </a:ext>
            </a:extLst>
          </p:cNvPr>
          <p:cNvSpPr txBox="1"/>
          <p:nvPr/>
        </p:nvSpPr>
        <p:spPr>
          <a:xfrm>
            <a:off x="2239573" y="3422543"/>
            <a:ext cx="2569935"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住民の自動車保有率が</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割</a:t>
            </a:r>
          </a:p>
        </p:txBody>
      </p:sp>
      <p:sp>
        <p:nvSpPr>
          <p:cNvPr id="13" name="テキスト ボックス 12">
            <a:extLst>
              <a:ext uri="{FF2B5EF4-FFF2-40B4-BE49-F238E27FC236}">
                <a16:creationId xmlns:a16="http://schemas.microsoft.com/office/drawing/2014/main" id="{3AB42F52-1EBB-43BB-BB52-1E8BE562F14D}"/>
              </a:ext>
            </a:extLst>
          </p:cNvPr>
          <p:cNvSpPr txBox="1"/>
          <p:nvPr/>
        </p:nvSpPr>
        <p:spPr>
          <a:xfrm>
            <a:off x="3214092" y="1526787"/>
            <a:ext cx="800219"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都市部</a:t>
            </a:r>
          </a:p>
        </p:txBody>
      </p:sp>
      <p:sp>
        <p:nvSpPr>
          <p:cNvPr id="14" name="テキスト ボックス 13">
            <a:extLst>
              <a:ext uri="{FF2B5EF4-FFF2-40B4-BE49-F238E27FC236}">
                <a16:creationId xmlns:a16="http://schemas.microsoft.com/office/drawing/2014/main" id="{B9A78B4D-5AB3-46AA-BEBE-62577E4A50A1}"/>
              </a:ext>
            </a:extLst>
          </p:cNvPr>
          <p:cNvSpPr txBox="1"/>
          <p:nvPr/>
        </p:nvSpPr>
        <p:spPr>
          <a:xfrm>
            <a:off x="7894611" y="1571878"/>
            <a:ext cx="800219"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郊外部</a:t>
            </a:r>
          </a:p>
        </p:txBody>
      </p:sp>
      <p:sp>
        <p:nvSpPr>
          <p:cNvPr id="15" name="テキスト ボックス 14">
            <a:extLst>
              <a:ext uri="{FF2B5EF4-FFF2-40B4-BE49-F238E27FC236}">
                <a16:creationId xmlns:a16="http://schemas.microsoft.com/office/drawing/2014/main" id="{ACFBD677-A74A-49A4-BB7E-F74DE68C4C26}"/>
              </a:ext>
            </a:extLst>
          </p:cNvPr>
          <p:cNvSpPr txBox="1"/>
          <p:nvPr/>
        </p:nvSpPr>
        <p:spPr>
          <a:xfrm>
            <a:off x="51455" y="1803222"/>
            <a:ext cx="2302232"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公共交通利用志向の高い人</a:t>
            </a:r>
          </a:p>
        </p:txBody>
      </p:sp>
      <p:pic>
        <p:nvPicPr>
          <p:cNvPr id="17" name="図 16">
            <a:extLst>
              <a:ext uri="{FF2B5EF4-FFF2-40B4-BE49-F238E27FC236}">
                <a16:creationId xmlns:a16="http://schemas.microsoft.com/office/drawing/2014/main" id="{1AA23D3A-0523-4584-B1E4-A3D7F64AE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10164727" y="2368875"/>
            <a:ext cx="894860" cy="894860"/>
          </a:xfrm>
          <a:prstGeom prst="rect">
            <a:avLst/>
          </a:prstGeom>
        </p:spPr>
      </p:pic>
      <p:sp>
        <p:nvSpPr>
          <p:cNvPr id="18" name="テキスト ボックス 17">
            <a:extLst>
              <a:ext uri="{FF2B5EF4-FFF2-40B4-BE49-F238E27FC236}">
                <a16:creationId xmlns:a16="http://schemas.microsoft.com/office/drawing/2014/main" id="{5A13AF32-4533-4381-8CEE-54B4D74F5427}"/>
              </a:ext>
            </a:extLst>
          </p:cNvPr>
          <p:cNvSpPr txBox="1"/>
          <p:nvPr/>
        </p:nvSpPr>
        <p:spPr>
          <a:xfrm>
            <a:off x="9550809" y="1840719"/>
            <a:ext cx="212269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自動車利用志向の高い人</a:t>
            </a:r>
          </a:p>
        </p:txBody>
      </p:sp>
      <p:sp>
        <p:nvSpPr>
          <p:cNvPr id="19" name="矢印: 右 18">
            <a:extLst>
              <a:ext uri="{FF2B5EF4-FFF2-40B4-BE49-F238E27FC236}">
                <a16:creationId xmlns:a16="http://schemas.microsoft.com/office/drawing/2014/main" id="{197737BF-E800-4A51-B670-02A668C95D8A}"/>
              </a:ext>
            </a:extLst>
          </p:cNvPr>
          <p:cNvSpPr/>
          <p:nvPr/>
        </p:nvSpPr>
        <p:spPr>
          <a:xfrm>
            <a:off x="1781138" y="2573155"/>
            <a:ext cx="405905" cy="34426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矢印: 右 19">
            <a:extLst>
              <a:ext uri="{FF2B5EF4-FFF2-40B4-BE49-F238E27FC236}">
                <a16:creationId xmlns:a16="http://schemas.microsoft.com/office/drawing/2014/main" id="{AE0B00F5-7230-4B7D-B459-4932CF10554C}"/>
              </a:ext>
            </a:extLst>
          </p:cNvPr>
          <p:cNvSpPr/>
          <p:nvPr/>
        </p:nvSpPr>
        <p:spPr>
          <a:xfrm rot="10800000">
            <a:off x="9583318" y="2573155"/>
            <a:ext cx="405905" cy="34426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1" name="テキスト ボックス 20">
            <a:extLst>
              <a:ext uri="{FF2B5EF4-FFF2-40B4-BE49-F238E27FC236}">
                <a16:creationId xmlns:a16="http://schemas.microsoft.com/office/drawing/2014/main" id="{41E5C35E-2465-4C5D-8DE4-C4B71E802D2B}"/>
              </a:ext>
            </a:extLst>
          </p:cNvPr>
          <p:cNvSpPr txBox="1"/>
          <p:nvPr/>
        </p:nvSpPr>
        <p:spPr>
          <a:xfrm>
            <a:off x="1522643" y="5085184"/>
            <a:ext cx="9721079" cy="34163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rPr>
              <a:t>居住地・交通行動に対する心理的な誘因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主観的な選好</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により生じる居住地の自己選択の影響</a:t>
            </a:r>
          </a:p>
        </p:txBody>
      </p:sp>
      <p:sp>
        <p:nvSpPr>
          <p:cNvPr id="22" name="テキスト ボックス 21">
            <a:extLst>
              <a:ext uri="{FF2B5EF4-FFF2-40B4-BE49-F238E27FC236}">
                <a16:creationId xmlns:a16="http://schemas.microsoft.com/office/drawing/2014/main" id="{AC2B3E3F-6ED1-401B-82F7-B2742E04A48B}"/>
              </a:ext>
            </a:extLst>
          </p:cNvPr>
          <p:cNvSpPr txBox="1"/>
          <p:nvPr/>
        </p:nvSpPr>
        <p:spPr>
          <a:xfrm>
            <a:off x="1522643" y="4440707"/>
            <a:ext cx="9721079" cy="34163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rPr>
              <a:t>都市部・郊外部の周辺環境 </a:t>
            </a:r>
            <a:r>
              <a:rPr kumimoji="1" lang="en-US" altLang="ja-JP" b="1" dirty="0">
                <a:latin typeface="Meiryo UI" panose="020B0604030504040204" pitchFamily="50" charset="-128"/>
                <a:ea typeface="Meiryo UI" panose="020B0604030504040204" pitchFamily="50" charset="-128"/>
              </a:rPr>
              <a:t>(built environment) </a:t>
            </a:r>
            <a:r>
              <a:rPr kumimoji="1" lang="ja-JP" altLang="en-US" b="1" dirty="0">
                <a:latin typeface="Meiryo UI" panose="020B0604030504040204" pitchFamily="50" charset="-128"/>
                <a:ea typeface="Meiryo UI" panose="020B0604030504040204" pitchFamily="50" charset="-128"/>
              </a:rPr>
              <a:t>の違い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そのもの</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による影響</a:t>
            </a:r>
          </a:p>
        </p:txBody>
      </p:sp>
      <p:sp>
        <p:nvSpPr>
          <p:cNvPr id="24" name="矢印: 上下 23">
            <a:extLst>
              <a:ext uri="{FF2B5EF4-FFF2-40B4-BE49-F238E27FC236}">
                <a16:creationId xmlns:a16="http://schemas.microsoft.com/office/drawing/2014/main" id="{396E2199-8507-41AD-A384-BA73FCE84180}"/>
              </a:ext>
            </a:extLst>
          </p:cNvPr>
          <p:cNvSpPr/>
          <p:nvPr/>
        </p:nvSpPr>
        <p:spPr>
          <a:xfrm rot="5400000">
            <a:off x="5669364" y="2927811"/>
            <a:ext cx="439807" cy="1177522"/>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5" name="テキスト ボックス 24">
            <a:extLst>
              <a:ext uri="{FF2B5EF4-FFF2-40B4-BE49-F238E27FC236}">
                <a16:creationId xmlns:a16="http://schemas.microsoft.com/office/drawing/2014/main" id="{71CE1F01-58E5-4896-A808-A7CFA14C6A55}"/>
              </a:ext>
            </a:extLst>
          </p:cNvPr>
          <p:cNvSpPr txBox="1"/>
          <p:nvPr/>
        </p:nvSpPr>
        <p:spPr>
          <a:xfrm>
            <a:off x="3089605" y="5773796"/>
            <a:ext cx="6189516" cy="313932"/>
          </a:xfrm>
          <a:prstGeom prst="rect">
            <a:avLst/>
          </a:prstGeom>
          <a:noFill/>
        </p:spPr>
        <p:txBody>
          <a:bodyPr wrap="none" rtlCol="0">
            <a:spAutoFit/>
          </a:bodyPr>
          <a:lstStyle/>
          <a:p>
            <a:pPr algn="ctr">
              <a:lnSpc>
                <a:spcPct val="90000"/>
              </a:lnSpc>
            </a:pPr>
            <a:r>
              <a:rPr kumimoji="1" lang="ja-JP" altLang="en-US" sz="1600" b="1" u="sng" dirty="0">
                <a:latin typeface="Meiryo UI" panose="020B0604030504040204" pitchFamily="50" charset="-128"/>
                <a:ea typeface="Meiryo UI" panose="020B0604030504040204" pitchFamily="50" charset="-128"/>
              </a:rPr>
              <a:t>分析する上で、この</a:t>
            </a:r>
            <a:r>
              <a:rPr kumimoji="1" lang="en-US" altLang="ja-JP" sz="1600" b="1" u="sng" dirty="0">
                <a:latin typeface="Meiryo UI" panose="020B0604030504040204" pitchFamily="50" charset="-128"/>
                <a:ea typeface="Meiryo UI" panose="020B0604030504040204" pitchFamily="50" charset="-128"/>
              </a:rPr>
              <a:t>2</a:t>
            </a:r>
            <a:r>
              <a:rPr kumimoji="1" lang="ja-JP" altLang="en-US" sz="1600" b="1" u="sng" dirty="0">
                <a:latin typeface="Meiryo UI" panose="020B0604030504040204" pitchFamily="50" charset="-128"/>
                <a:ea typeface="Meiryo UI" panose="020B0604030504040204" pitchFamily="50" charset="-128"/>
              </a:rPr>
              <a:t>つの影響が混在してしまう現象は</a:t>
            </a:r>
            <a:r>
              <a:rPr kumimoji="1" lang="ja-JP" altLang="en-US" sz="1600" b="1" u="sng" dirty="0">
                <a:solidFill>
                  <a:srgbClr val="C00000"/>
                </a:solidFill>
                <a:latin typeface="Meiryo UI" panose="020B0604030504040204" pitchFamily="50" charset="-128"/>
                <a:ea typeface="Meiryo UI" panose="020B0604030504040204" pitchFamily="50" charset="-128"/>
              </a:rPr>
              <a:t>内生性</a:t>
            </a:r>
            <a:r>
              <a:rPr kumimoji="1" lang="ja-JP" altLang="en-US" sz="1600" b="1" u="sng" dirty="0">
                <a:latin typeface="Meiryo UI" panose="020B0604030504040204" pitchFamily="50" charset="-128"/>
                <a:ea typeface="Meiryo UI" panose="020B0604030504040204" pitchFamily="50" charset="-128"/>
              </a:rPr>
              <a:t>と呼ばれる</a:t>
            </a:r>
          </a:p>
        </p:txBody>
      </p:sp>
    </p:spTree>
    <p:extLst>
      <p:ext uri="{BB962C8B-B14F-4D97-AF65-F5344CB8AC3E}">
        <p14:creationId xmlns:p14="http://schemas.microsoft.com/office/powerpoint/2010/main" val="355849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A18004DA-A544-4008-8DA1-7C1DB937FA3C}"/>
              </a:ext>
            </a:extLst>
          </p:cNvPr>
          <p:cNvSpPr/>
          <p:nvPr/>
        </p:nvSpPr>
        <p:spPr>
          <a:xfrm>
            <a:off x="6498000" y="5279797"/>
            <a:ext cx="5573076" cy="95442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6" name="四角形: 角を丸くする 35">
            <a:extLst>
              <a:ext uri="{FF2B5EF4-FFF2-40B4-BE49-F238E27FC236}">
                <a16:creationId xmlns:a16="http://schemas.microsoft.com/office/drawing/2014/main" id="{6CD8BFC3-64E4-4E2B-9C10-469BD4276670}"/>
              </a:ext>
            </a:extLst>
          </p:cNvPr>
          <p:cNvSpPr/>
          <p:nvPr/>
        </p:nvSpPr>
        <p:spPr>
          <a:xfrm>
            <a:off x="6498000" y="4482185"/>
            <a:ext cx="5573076" cy="650021"/>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5" name="四角形: 角を丸くする 34">
            <a:extLst>
              <a:ext uri="{FF2B5EF4-FFF2-40B4-BE49-F238E27FC236}">
                <a16:creationId xmlns:a16="http://schemas.microsoft.com/office/drawing/2014/main" id="{95E94C2B-7376-4E91-BE0B-CEA9EB31ADEC}"/>
              </a:ext>
            </a:extLst>
          </p:cNvPr>
          <p:cNvSpPr/>
          <p:nvPr/>
        </p:nvSpPr>
        <p:spPr>
          <a:xfrm>
            <a:off x="6498000" y="4012871"/>
            <a:ext cx="5573076" cy="35651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4" name="四角形: 角を丸くする 33">
            <a:extLst>
              <a:ext uri="{FF2B5EF4-FFF2-40B4-BE49-F238E27FC236}">
                <a16:creationId xmlns:a16="http://schemas.microsoft.com/office/drawing/2014/main" id="{A457862F-0B99-4483-9C7B-B90DD5F5B5AE}"/>
              </a:ext>
            </a:extLst>
          </p:cNvPr>
          <p:cNvSpPr/>
          <p:nvPr/>
        </p:nvSpPr>
        <p:spPr>
          <a:xfrm>
            <a:off x="6498000" y="3580698"/>
            <a:ext cx="5573076" cy="35651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3" name="四角形: 角を丸くする 32">
            <a:extLst>
              <a:ext uri="{FF2B5EF4-FFF2-40B4-BE49-F238E27FC236}">
                <a16:creationId xmlns:a16="http://schemas.microsoft.com/office/drawing/2014/main" id="{FA19009D-C0BB-472D-81FF-BD3089CFA77E}"/>
              </a:ext>
            </a:extLst>
          </p:cNvPr>
          <p:cNvSpPr/>
          <p:nvPr/>
        </p:nvSpPr>
        <p:spPr>
          <a:xfrm>
            <a:off x="6498000" y="2828713"/>
            <a:ext cx="5573076" cy="6500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2" name="四角形: 角を丸くする 31">
            <a:extLst>
              <a:ext uri="{FF2B5EF4-FFF2-40B4-BE49-F238E27FC236}">
                <a16:creationId xmlns:a16="http://schemas.microsoft.com/office/drawing/2014/main" id="{ADA4229C-39A8-40BD-AB01-A7AF58F7931B}"/>
              </a:ext>
            </a:extLst>
          </p:cNvPr>
          <p:cNvSpPr/>
          <p:nvPr/>
        </p:nvSpPr>
        <p:spPr>
          <a:xfrm>
            <a:off x="6470727" y="2061264"/>
            <a:ext cx="5600349" cy="65002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1" name="四角形: 角を丸くする 20">
            <a:extLst>
              <a:ext uri="{FF2B5EF4-FFF2-40B4-BE49-F238E27FC236}">
                <a16:creationId xmlns:a16="http://schemas.microsoft.com/office/drawing/2014/main" id="{090522AF-3F50-4FD9-BDD2-0AA1FFDFBBB7}"/>
              </a:ext>
            </a:extLst>
          </p:cNvPr>
          <p:cNvSpPr/>
          <p:nvPr/>
        </p:nvSpPr>
        <p:spPr>
          <a:xfrm>
            <a:off x="743277" y="2907174"/>
            <a:ext cx="4887857" cy="690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四角形: 角を丸くする 21">
            <a:extLst>
              <a:ext uri="{FF2B5EF4-FFF2-40B4-BE49-F238E27FC236}">
                <a16:creationId xmlns:a16="http://schemas.microsoft.com/office/drawing/2014/main" id="{E0476A88-8366-4BA2-8AC9-BA04733D6F27}"/>
              </a:ext>
            </a:extLst>
          </p:cNvPr>
          <p:cNvSpPr/>
          <p:nvPr/>
        </p:nvSpPr>
        <p:spPr>
          <a:xfrm>
            <a:off x="717451" y="3782291"/>
            <a:ext cx="4913683" cy="690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3" name="四角形: 角を丸くする 22">
            <a:extLst>
              <a:ext uri="{FF2B5EF4-FFF2-40B4-BE49-F238E27FC236}">
                <a16:creationId xmlns:a16="http://schemas.microsoft.com/office/drawing/2014/main" id="{D57F08DE-5499-42C3-9100-A507D6850FBF}"/>
              </a:ext>
            </a:extLst>
          </p:cNvPr>
          <p:cNvSpPr/>
          <p:nvPr/>
        </p:nvSpPr>
        <p:spPr>
          <a:xfrm>
            <a:off x="717450" y="4612747"/>
            <a:ext cx="4913684" cy="690936"/>
          </a:xfrm>
          <a:prstGeom prst="round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9" name="四角形: 角を丸くする 18">
            <a:extLst>
              <a:ext uri="{FF2B5EF4-FFF2-40B4-BE49-F238E27FC236}">
                <a16:creationId xmlns:a16="http://schemas.microsoft.com/office/drawing/2014/main" id="{52AB7237-BBB6-4D32-A4E7-3FF1752C4C64}"/>
              </a:ext>
            </a:extLst>
          </p:cNvPr>
          <p:cNvSpPr/>
          <p:nvPr/>
        </p:nvSpPr>
        <p:spPr>
          <a:xfrm>
            <a:off x="717451" y="2061264"/>
            <a:ext cx="4913683" cy="690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5B925120-171E-488A-A2D3-0F29D5585582}"/>
              </a:ext>
            </a:extLst>
          </p:cNvPr>
          <p:cNvSpPr>
            <a:spLocks noGrp="1"/>
          </p:cNvSpPr>
          <p:nvPr>
            <p:ph type="title"/>
          </p:nvPr>
        </p:nvSpPr>
        <p:spPr>
          <a:xfrm>
            <a:off x="1526972" y="332656"/>
            <a:ext cx="9143538" cy="934812"/>
          </a:xfrm>
        </p:spPr>
        <p:txBody>
          <a:bodyPr/>
          <a:lstStyle/>
          <a:p>
            <a:r>
              <a:rPr lang="ja-JP" altLang="en-US" dirty="0"/>
              <a:t>パラメータのベイズ推定アルゴリズム </a:t>
            </a:r>
            <a:r>
              <a:rPr lang="en-US" altLang="ja-JP" dirty="0"/>
              <a:t>(MCMC</a:t>
            </a:r>
            <a:r>
              <a:rPr lang="ja-JP" altLang="en-US" dirty="0"/>
              <a:t>法</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106503B9-C3D6-4993-8B63-5FA6762C1259}"/>
              </a:ext>
            </a:extLst>
          </p:cNvPr>
          <p:cNvSpPr>
            <a:spLocks noGrp="1"/>
          </p:cNvSpPr>
          <p:nvPr>
            <p:ph idx="1"/>
          </p:nvPr>
        </p:nvSpPr>
        <p:spPr>
          <a:xfrm>
            <a:off x="1062969" y="1487149"/>
            <a:ext cx="4248472" cy="502568"/>
          </a:xfrm>
          <a:ln>
            <a:solidFill>
              <a:schemeClr val="accent1">
                <a:lumMod val="50000"/>
              </a:schemeClr>
            </a:solidFill>
          </a:ln>
        </p:spPr>
        <p:txBody>
          <a:bodyPr>
            <a:normAutofit/>
          </a:bodyPr>
          <a:lstStyle/>
          <a:p>
            <a:pPr marL="0" indent="0" algn="ctr">
              <a:buNone/>
            </a:pPr>
            <a:r>
              <a:rPr lang="ja-JP" altLang="en-US" sz="1600" dirty="0"/>
              <a:t>２値の交通行動を扱うサンプルセレクションモデル</a:t>
            </a:r>
            <a:endParaRPr kumimoji="1" lang="ja-JP" altLang="en-US" sz="1600" dirty="0"/>
          </a:p>
        </p:txBody>
      </p:sp>
      <p:sp>
        <p:nvSpPr>
          <p:cNvPr id="4" name="スライド番号プレースホルダー 3">
            <a:extLst>
              <a:ext uri="{FF2B5EF4-FFF2-40B4-BE49-F238E27FC236}">
                <a16:creationId xmlns:a16="http://schemas.microsoft.com/office/drawing/2014/main" id="{68E76FB9-CF87-40A3-8BAD-672DD63B5017}"/>
              </a:ext>
            </a:extLst>
          </p:cNvPr>
          <p:cNvSpPr>
            <a:spLocks noGrp="1"/>
          </p:cNvSpPr>
          <p:nvPr>
            <p:ph type="sldNum" sz="quarter" idx="12"/>
          </p:nvPr>
        </p:nvSpPr>
        <p:spPr/>
        <p:txBody>
          <a:bodyPr/>
          <a:lstStyle/>
          <a:p>
            <a:fld id="{DF28FB93-0A08-4E7D-8E63-9EFA29F1E093}" type="slidenum">
              <a:rPr lang="en-US" altLang="ja-JP" smtClean="0"/>
              <a:pPr/>
              <a:t>30</a:t>
            </a:fld>
            <a:endParaRPr lang="ja-JP" altLang="en-US"/>
          </a:p>
        </p:txBody>
      </p:sp>
      <p:sp>
        <p:nvSpPr>
          <p:cNvPr id="5" name="コンテンツ プレースホルダー 2">
            <a:extLst>
              <a:ext uri="{FF2B5EF4-FFF2-40B4-BE49-F238E27FC236}">
                <a16:creationId xmlns:a16="http://schemas.microsoft.com/office/drawing/2014/main" id="{BEBB52B3-8A45-4934-98BA-CE84EB9C5FAB}"/>
              </a:ext>
            </a:extLst>
          </p:cNvPr>
          <p:cNvSpPr txBox="1">
            <a:spLocks/>
          </p:cNvSpPr>
          <p:nvPr/>
        </p:nvSpPr>
        <p:spPr>
          <a:xfrm>
            <a:off x="6620242" y="1487149"/>
            <a:ext cx="5328592" cy="502568"/>
          </a:xfrm>
          <a:prstGeom prst="rect">
            <a:avLst/>
          </a:prstGeom>
          <a:ln>
            <a:solidFill>
              <a:schemeClr val="accent1">
                <a:lumMod val="50000"/>
              </a:schemeClr>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gn="ctr">
              <a:buNone/>
            </a:pPr>
            <a:r>
              <a:rPr lang="ja-JP" altLang="en-US" sz="1600" dirty="0"/>
              <a:t>多項型の居住地自己選択を扱うサンプルセレクションモデル</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1357787-FF1C-49EC-8C27-73CF69428638}"/>
                  </a:ext>
                </a:extLst>
              </p:cNvPr>
              <p:cNvSpPr txBox="1"/>
              <p:nvPr/>
            </p:nvSpPr>
            <p:spPr>
              <a:xfrm>
                <a:off x="734590" y="2892058"/>
                <a:ext cx="4464496" cy="700320"/>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データ拡大法 </a:t>
                </a:r>
                <a:r>
                  <a:rPr kumimoji="1" lang="en-US" altLang="ja-JP" sz="1400" b="1" dirty="0">
                    <a:latin typeface="Meiryo UI" panose="020B0604030504040204" pitchFamily="50" charset="-128"/>
                    <a:ea typeface="Meiryo UI" panose="020B0604030504040204" pitchFamily="50" charset="-128"/>
                  </a:rPr>
                  <a:t>(data augmentation) </a:t>
                </a:r>
                <a:r>
                  <a:rPr kumimoji="1" lang="ja-JP" altLang="en-US" sz="1400" b="1" dirty="0">
                    <a:latin typeface="Meiryo UI" panose="020B0604030504040204" pitchFamily="50" charset="-128"/>
                    <a:ea typeface="Meiryo UI" panose="020B0604030504040204" pitchFamily="50" charset="-128"/>
                  </a:rPr>
                  <a:t>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潜在変数 </a:t>
                </a:r>
                <a14:m>
                  <m:oMath xmlns:m="http://schemas.openxmlformats.org/officeDocument/2006/math">
                    <m:sSubSup>
                      <m:sSubSupPr>
                        <m:ctrlPr>
                          <a:rPr kumimoji="1" lang="en-US" altLang="ja-JP" sz="1400" b="1" i="1" smtClean="0">
                            <a:latin typeface="Cambria Math" panose="02040503050406030204" pitchFamily="18" charset="0"/>
                            <a:ea typeface="Meiryo UI" panose="020B0604030504040204" pitchFamily="50" charset="-128"/>
                          </a:rPr>
                        </m:ctrlPr>
                      </m:sSubSupPr>
                      <m:e>
                        <m:r>
                          <a:rPr kumimoji="1" lang="en-US" altLang="ja-JP" sz="1400" b="1" i="1" smtClean="0">
                            <a:latin typeface="Cambria Math" panose="02040503050406030204" pitchFamily="18" charset="0"/>
                            <a:ea typeface="Meiryo UI" panose="020B0604030504040204" pitchFamily="50" charset="-128"/>
                          </a:rPr>
                          <m:t>𝒛</m:t>
                        </m:r>
                      </m:e>
                      <m:sub>
                        <m:r>
                          <a:rPr kumimoji="1" lang="en-US" altLang="ja-JP" sz="1400" b="1" i="1" smtClean="0">
                            <a:latin typeface="Cambria Math" panose="02040503050406030204" pitchFamily="18" charset="0"/>
                            <a:ea typeface="Meiryo UI" panose="020B0604030504040204" pitchFamily="50" charset="-128"/>
                          </a:rPr>
                          <m:t>𝒊</m:t>
                        </m:r>
                      </m:sub>
                      <m:sup>
                        <m:r>
                          <a:rPr kumimoji="1" lang="en-US" altLang="ja-JP" sz="1400" b="1" i="1" smtClean="0">
                            <a:latin typeface="Cambria Math" panose="02040503050406030204" pitchFamily="18" charset="0"/>
                            <a:ea typeface="Meiryo UI" panose="020B0604030504040204" pitchFamily="50" charset="-128"/>
                          </a:rPr>
                          <m:t>∗</m:t>
                        </m:r>
                      </m:sup>
                    </m:sSubSup>
                    <m:r>
                      <a:rPr kumimoji="1" lang="en-US" altLang="ja-JP" sz="1400" b="1" i="1" smtClean="0">
                        <a:latin typeface="Cambria Math" panose="02040503050406030204" pitchFamily="18" charset="0"/>
                        <a:ea typeface="Meiryo UI" panose="020B0604030504040204" pitchFamily="50" charset="-128"/>
                      </a:rPr>
                      <m:t>,</m:t>
                    </m:r>
                    <m:sSubSup>
                      <m:sSubSupPr>
                        <m:ctrlPr>
                          <a:rPr kumimoji="1" lang="en-US" altLang="ja-JP" sz="1400" b="1" i="1">
                            <a:latin typeface="Cambria Math" panose="02040503050406030204" pitchFamily="18" charset="0"/>
                            <a:ea typeface="Meiryo UI" panose="020B0604030504040204" pitchFamily="50" charset="-128"/>
                          </a:rPr>
                        </m:ctrlPr>
                      </m:sSubSupPr>
                      <m:e>
                        <m:r>
                          <a:rPr kumimoji="1" lang="en-US" altLang="ja-JP" sz="1400" b="1" i="1" smtClean="0">
                            <a:latin typeface="Cambria Math" panose="02040503050406030204" pitchFamily="18" charset="0"/>
                            <a:ea typeface="Meiryo UI" panose="020B0604030504040204" pitchFamily="50" charset="-128"/>
                          </a:rPr>
                          <m:t>𝒚</m:t>
                        </m:r>
                      </m:e>
                      <m:sub>
                        <m:r>
                          <a:rPr kumimoji="1" lang="en-US" altLang="ja-JP" sz="1400" b="1" i="1">
                            <a:latin typeface="Cambria Math" panose="02040503050406030204" pitchFamily="18" charset="0"/>
                            <a:ea typeface="Meiryo UI" panose="020B0604030504040204" pitchFamily="50" charset="-128"/>
                          </a:rPr>
                          <m:t>𝒊</m:t>
                        </m:r>
                        <m:r>
                          <a:rPr kumimoji="1" lang="en-US" altLang="ja-JP" sz="1400" b="1" i="1" smtClean="0">
                            <a:latin typeface="Cambria Math" panose="02040503050406030204" pitchFamily="18" charset="0"/>
                            <a:ea typeface="Meiryo UI" panose="020B0604030504040204" pitchFamily="50" charset="-128"/>
                          </a:rPr>
                          <m:t>𝟏</m:t>
                        </m:r>
                      </m:sub>
                      <m:sup>
                        <m:r>
                          <a:rPr kumimoji="1" lang="en-US" altLang="ja-JP" sz="1400" b="1" i="1">
                            <a:latin typeface="Cambria Math" panose="02040503050406030204" pitchFamily="18" charset="0"/>
                            <a:ea typeface="Meiryo UI" panose="020B0604030504040204" pitchFamily="50" charset="-128"/>
                          </a:rPr>
                          <m:t>∗</m:t>
                        </m:r>
                      </m:sup>
                    </m:sSubSup>
                    <m:r>
                      <a:rPr kumimoji="1" lang="en-US" altLang="ja-JP" sz="1400" b="1" i="1" smtClean="0">
                        <a:latin typeface="Cambria Math" panose="02040503050406030204" pitchFamily="18" charset="0"/>
                        <a:ea typeface="Meiryo UI" panose="020B0604030504040204" pitchFamily="50" charset="-128"/>
                      </a:rPr>
                      <m:t>,</m:t>
                    </m:r>
                    <m:sSubSup>
                      <m:sSubSupPr>
                        <m:ctrlPr>
                          <a:rPr kumimoji="1" lang="en-US" altLang="ja-JP" sz="1400" b="1" i="1">
                            <a:latin typeface="Cambria Math" panose="02040503050406030204" pitchFamily="18" charset="0"/>
                            <a:ea typeface="Meiryo UI" panose="020B0604030504040204" pitchFamily="50" charset="-128"/>
                          </a:rPr>
                        </m:ctrlPr>
                      </m:sSubSupPr>
                      <m:e>
                        <m:r>
                          <a:rPr kumimoji="1" lang="en-US" altLang="ja-JP" sz="1400" b="1" i="1" smtClean="0">
                            <a:latin typeface="Cambria Math" panose="02040503050406030204" pitchFamily="18" charset="0"/>
                            <a:ea typeface="Meiryo UI" panose="020B0604030504040204" pitchFamily="50" charset="-128"/>
                          </a:rPr>
                          <m:t>𝒚</m:t>
                        </m:r>
                      </m:e>
                      <m:sub>
                        <m:r>
                          <a:rPr kumimoji="1" lang="en-US" altLang="ja-JP" sz="1400" b="1" i="1">
                            <a:latin typeface="Cambria Math" panose="02040503050406030204" pitchFamily="18" charset="0"/>
                            <a:ea typeface="Meiryo UI" panose="020B0604030504040204" pitchFamily="50" charset="-128"/>
                          </a:rPr>
                          <m:t>𝒊</m:t>
                        </m:r>
                        <m:r>
                          <a:rPr kumimoji="1" lang="en-US" altLang="ja-JP" sz="1400" b="1" i="1" smtClean="0">
                            <a:latin typeface="Cambria Math" panose="02040503050406030204" pitchFamily="18" charset="0"/>
                            <a:ea typeface="Meiryo UI" panose="020B0604030504040204" pitchFamily="50" charset="-128"/>
                          </a:rPr>
                          <m:t>𝟎</m:t>
                        </m:r>
                      </m:sub>
                      <m:sup>
                        <m:r>
                          <a:rPr kumimoji="1" lang="en-US" altLang="ja-JP" sz="1400" b="1" i="1">
                            <a:latin typeface="Cambria Math" panose="02040503050406030204" pitchFamily="18" charset="0"/>
                            <a:ea typeface="Meiryo UI" panose="020B0604030504040204" pitchFamily="50" charset="-128"/>
                          </a:rPr>
                          <m:t>∗</m:t>
                        </m:r>
                      </m:sup>
                    </m:sSubSup>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をサンプリング</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6" name="テキスト ボックス 5">
                <a:extLst>
                  <a:ext uri="{FF2B5EF4-FFF2-40B4-BE49-F238E27FC236}">
                    <a16:creationId xmlns:a16="http://schemas.microsoft.com/office/drawing/2014/main" id="{21357787-FF1C-49EC-8C27-73CF69428638}"/>
                  </a:ext>
                </a:extLst>
              </p:cNvPr>
              <p:cNvSpPr txBox="1">
                <a:spLocks noRot="1" noChangeAspect="1" noMove="1" noResize="1" noEditPoints="1" noAdjustHandles="1" noChangeArrowheads="1" noChangeShapeType="1" noTextEdit="1"/>
              </p:cNvSpPr>
              <p:nvPr/>
            </p:nvSpPr>
            <p:spPr>
              <a:xfrm>
                <a:off x="734590" y="2892058"/>
                <a:ext cx="4464496" cy="700320"/>
              </a:xfrm>
              <a:prstGeom prst="rect">
                <a:avLst/>
              </a:prstGeom>
              <a:blipFill>
                <a:blip r:embed="rId2"/>
                <a:stretch>
                  <a:fillRect l="-410"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9655C23D-2BAB-43B8-9D7A-8A20DCC40CA5}"/>
                  </a:ext>
                </a:extLst>
              </p:cNvPr>
              <p:cNvSpPr/>
              <p:nvPr/>
            </p:nvSpPr>
            <p:spPr>
              <a:xfrm>
                <a:off x="743277" y="2020275"/>
                <a:ext cx="4722511" cy="696986"/>
              </a:xfrm>
              <a:prstGeom prst="rect">
                <a:avLst/>
              </a:prstGeom>
            </p:spPr>
            <p:txBody>
              <a:bodyPr wrap="none">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データ拡大法 </a:t>
                </a:r>
                <a:r>
                  <a:rPr kumimoji="1" lang="en-US" altLang="ja-JP" sz="1400" b="1" dirty="0">
                    <a:latin typeface="Meiryo UI" panose="020B0604030504040204" pitchFamily="50" charset="-128"/>
                    <a:ea typeface="Meiryo UI" panose="020B0604030504040204" pitchFamily="50" charset="-128"/>
                  </a:rPr>
                  <a:t>(data augmentation) </a:t>
                </a:r>
                <a:r>
                  <a:rPr kumimoji="1" lang="ja-JP" altLang="en-US" sz="1400" b="1" dirty="0">
                    <a:latin typeface="Meiryo UI" panose="020B0604030504040204" pitchFamily="50" charset="-128"/>
                    <a:ea typeface="Meiryo UI" panose="020B0604030504040204" pitchFamily="50" charset="-128"/>
                  </a:rPr>
                  <a:t>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欠測した交通行動 </a:t>
                </a:r>
                <a14:m>
                  <m:oMath xmlns:m="http://schemas.openxmlformats.org/officeDocument/2006/math">
                    <m:d>
                      <m:dPr>
                        <m:ctrlPr>
                          <a:rPr kumimoji="1" lang="en-US" altLang="ja-JP" sz="1400" b="1" i="1" dirty="0" smtClean="0">
                            <a:latin typeface="Cambria Math" panose="02040503050406030204" pitchFamily="18" charset="0"/>
                            <a:ea typeface="Meiryo UI" panose="020B0604030504040204" pitchFamily="50" charset="-128"/>
                          </a:rPr>
                        </m:ctrlPr>
                      </m:dPr>
                      <m:e>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a:latin typeface="Cambria Math" panose="02040503050406030204" pitchFamily="18" charset="0"/>
                                <a:ea typeface="Meiryo UI" panose="020B0604030504040204" pitchFamily="50" charset="-128"/>
                              </a:rPr>
                              <m:t>𝒊</m:t>
                            </m:r>
                            <m:r>
                              <a:rPr kumimoji="1" lang="en-US" altLang="ja-JP" sz="1400" b="1" i="1">
                                <a:latin typeface="Cambria Math" panose="02040503050406030204" pitchFamily="18" charset="0"/>
                                <a:ea typeface="Meiryo UI" panose="020B0604030504040204" pitchFamily="50" charset="-128"/>
                              </a:rPr>
                              <m:t>𝟏</m:t>
                            </m:r>
                          </m:sub>
                        </m:sSub>
                      </m:e>
                      <m:e>
                        <m:sSub>
                          <m:sSubPr>
                            <m:ctrlPr>
                              <a:rPr kumimoji="1" lang="en-US" altLang="ja-JP" sz="1400" b="1" i="1" dirty="0" smtClean="0">
                                <a:latin typeface="Cambria Math" panose="02040503050406030204" pitchFamily="18" charset="0"/>
                                <a:ea typeface="Meiryo UI" panose="020B0604030504040204" pitchFamily="50" charset="-128"/>
                              </a:rPr>
                            </m:ctrlPr>
                          </m:sSubPr>
                          <m:e>
                            <m:r>
                              <a:rPr kumimoji="1" lang="en-US" altLang="ja-JP" sz="1400" b="1" i="1" dirty="0" smtClean="0">
                                <a:latin typeface="Cambria Math" panose="02040503050406030204" pitchFamily="18" charset="0"/>
                                <a:ea typeface="Meiryo UI" panose="020B0604030504040204" pitchFamily="50" charset="-128"/>
                              </a:rPr>
                              <m:t>𝒁</m:t>
                            </m:r>
                          </m:e>
                          <m:sub>
                            <m:r>
                              <a:rPr kumimoji="1" lang="en-US" altLang="ja-JP" sz="1400" b="1" i="1" dirty="0" smtClean="0">
                                <a:latin typeface="Cambria Math" panose="02040503050406030204" pitchFamily="18" charset="0"/>
                                <a:ea typeface="Meiryo UI" panose="020B0604030504040204" pitchFamily="50" charset="-128"/>
                              </a:rPr>
                              <m:t>𝒊</m:t>
                            </m:r>
                          </m:sub>
                        </m:sSub>
                        <m:r>
                          <a:rPr kumimoji="1" lang="en-US" altLang="ja-JP" sz="1400" b="1" i="1" dirty="0" smtClean="0">
                            <a:latin typeface="Cambria Math" panose="02040503050406030204" pitchFamily="18" charset="0"/>
                            <a:ea typeface="Cambria Math" panose="02040503050406030204" pitchFamily="18" charset="0"/>
                          </a:rPr>
                          <m:t>=</m:t>
                        </m:r>
                        <m:r>
                          <a:rPr kumimoji="1" lang="en-US" altLang="ja-JP" sz="1400" b="1" i="1" dirty="0" smtClean="0">
                            <a:latin typeface="Cambria Math" panose="02040503050406030204" pitchFamily="18" charset="0"/>
                            <a:ea typeface="Cambria Math" panose="02040503050406030204" pitchFamily="18" charset="0"/>
                          </a:rPr>
                          <m:t>𝟎</m:t>
                        </m:r>
                      </m:e>
                    </m:d>
                  </m:oMath>
                </a14:m>
                <a:r>
                  <a:rPr kumimoji="1" lang="en-US" altLang="ja-JP" sz="1400" b="1" dirty="0">
                    <a:latin typeface="Meiryo UI" panose="020B0604030504040204" pitchFamily="50" charset="-128"/>
                    <a:ea typeface="Meiryo UI" panose="020B0604030504040204" pitchFamily="50" charset="-128"/>
                  </a:rPr>
                  <a:t>, </a:t>
                </a:r>
                <a14:m>
                  <m:oMath xmlns:m="http://schemas.openxmlformats.org/officeDocument/2006/math">
                    <m:d>
                      <m:dPr>
                        <m:ctrlPr>
                          <a:rPr kumimoji="1" lang="en-US" altLang="ja-JP" sz="1400" b="1" i="1" dirty="0">
                            <a:latin typeface="Cambria Math" panose="02040503050406030204" pitchFamily="18" charset="0"/>
                            <a:ea typeface="Meiryo UI" panose="020B0604030504040204" pitchFamily="50" charset="-128"/>
                          </a:rPr>
                        </m:ctrlPr>
                      </m:dPr>
                      <m:e>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a:latin typeface="Cambria Math" panose="02040503050406030204" pitchFamily="18" charset="0"/>
                                <a:ea typeface="Meiryo UI" panose="020B0604030504040204" pitchFamily="50" charset="-128"/>
                              </a:rPr>
                              <m:t>𝒊</m:t>
                            </m:r>
                            <m:r>
                              <a:rPr kumimoji="1" lang="en-US" altLang="ja-JP" sz="1400" b="1" i="1" smtClean="0">
                                <a:latin typeface="Cambria Math" panose="02040503050406030204" pitchFamily="18" charset="0"/>
                                <a:ea typeface="Meiryo UI" panose="020B0604030504040204" pitchFamily="50" charset="-128"/>
                              </a:rPr>
                              <m:t>𝟎</m:t>
                            </m:r>
                          </m:sub>
                        </m:sSub>
                      </m:e>
                      <m:e>
                        <m:sSub>
                          <m:sSubPr>
                            <m:ctrlPr>
                              <a:rPr kumimoji="1" lang="en-US" altLang="ja-JP" sz="1400" b="1" i="1" dirty="0">
                                <a:latin typeface="Cambria Math" panose="02040503050406030204" pitchFamily="18" charset="0"/>
                                <a:ea typeface="Meiryo UI" panose="020B0604030504040204" pitchFamily="50" charset="-128"/>
                              </a:rPr>
                            </m:ctrlPr>
                          </m:sSubPr>
                          <m:e>
                            <m:r>
                              <a:rPr kumimoji="1" lang="en-US" altLang="ja-JP" sz="1400" b="1" i="1" dirty="0">
                                <a:latin typeface="Cambria Math" panose="02040503050406030204" pitchFamily="18" charset="0"/>
                                <a:ea typeface="Meiryo UI" panose="020B0604030504040204" pitchFamily="50" charset="-128"/>
                              </a:rPr>
                              <m:t>𝒁</m:t>
                            </m:r>
                          </m:e>
                          <m:sub>
                            <m:r>
                              <a:rPr kumimoji="1" lang="en-US" altLang="ja-JP" sz="1400" b="1" i="1" dirty="0">
                                <a:latin typeface="Cambria Math" panose="02040503050406030204" pitchFamily="18" charset="0"/>
                                <a:ea typeface="Meiryo UI" panose="020B0604030504040204" pitchFamily="50" charset="-128"/>
                              </a:rPr>
                              <m:t>𝒊</m:t>
                            </m:r>
                          </m:sub>
                        </m:sSub>
                        <m:r>
                          <a:rPr kumimoji="1" lang="en-US" altLang="ja-JP" sz="1400" b="1" i="1" dirty="0">
                            <a:latin typeface="Cambria Math" panose="02040503050406030204" pitchFamily="18" charset="0"/>
                            <a:ea typeface="Cambria Math" panose="02040503050406030204" pitchFamily="18" charset="0"/>
                          </a:rPr>
                          <m:t>=</m:t>
                        </m:r>
                        <m:r>
                          <a:rPr kumimoji="1" lang="en-US" altLang="ja-JP" sz="1400" b="1" i="1" dirty="0" smtClean="0">
                            <a:latin typeface="Cambria Math" panose="02040503050406030204" pitchFamily="18" charset="0"/>
                            <a:ea typeface="Cambria Math" panose="02040503050406030204" pitchFamily="18" charset="0"/>
                          </a:rPr>
                          <m:t>𝟏</m:t>
                        </m:r>
                      </m:e>
                    </m:d>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をサンプリング</a:t>
                </a:r>
                <a:endParaRPr lang="ja-JP" altLang="en-US" sz="1400" dirty="0"/>
              </a:p>
            </p:txBody>
          </p:sp>
        </mc:Choice>
        <mc:Fallback xmlns="">
          <p:sp>
            <p:nvSpPr>
              <p:cNvPr id="7" name="正方形/長方形 6">
                <a:extLst>
                  <a:ext uri="{FF2B5EF4-FFF2-40B4-BE49-F238E27FC236}">
                    <a16:creationId xmlns:a16="http://schemas.microsoft.com/office/drawing/2014/main" id="{9655C23D-2BAB-43B8-9D7A-8A20DCC40CA5}"/>
                  </a:ext>
                </a:extLst>
              </p:cNvPr>
              <p:cNvSpPr>
                <a:spLocks noRot="1" noChangeAspect="1" noMove="1" noResize="1" noEditPoints="1" noAdjustHandles="1" noChangeArrowheads="1" noChangeShapeType="1" noTextEdit="1"/>
              </p:cNvSpPr>
              <p:nvPr/>
            </p:nvSpPr>
            <p:spPr>
              <a:xfrm>
                <a:off x="743277" y="2020275"/>
                <a:ext cx="4722511" cy="696986"/>
              </a:xfrm>
              <a:prstGeom prst="rect">
                <a:avLst/>
              </a:prstGeom>
              <a:blipFill>
                <a:blip r:embed="rId3"/>
                <a:stretch>
                  <a:fillRect l="-387"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19ECDEB-91D4-47D7-80F8-5C26C01E9783}"/>
                  </a:ext>
                </a:extLst>
              </p:cNvPr>
              <p:cNvSpPr txBox="1"/>
              <p:nvPr/>
            </p:nvSpPr>
            <p:spPr>
              <a:xfrm>
                <a:off x="744320" y="3738872"/>
                <a:ext cx="4392488" cy="696986"/>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ギブスサンプリングにより，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交通行動モデルのパラメータ</a:t>
                </a:r>
                <a14:m>
                  <m:oMath xmlns:m="http://schemas.openxmlformats.org/officeDocument/2006/math">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ja-JP" altLang="en-US" sz="1400" b="1" i="1" smtClean="0">
                            <a:latin typeface="Cambria Math" panose="02040503050406030204" pitchFamily="18" charset="0"/>
                            <a:ea typeface="Meiryo UI" panose="020B0604030504040204" pitchFamily="50" charset="-128"/>
                          </a:rPr>
                          <m:t>𝜷</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a:latin typeface="Cambria Math" panose="02040503050406030204" pitchFamily="18" charset="0"/>
                            <a:ea typeface="Meiryo UI" panose="020B0604030504040204" pitchFamily="50" charset="-128"/>
                          </a:rPr>
                        </m:ctrlPr>
                      </m:sSubPr>
                      <m:e>
                        <m:r>
                          <a:rPr kumimoji="1" lang="ja-JP" altLang="en-US" sz="1400" b="1" i="1">
                            <a:latin typeface="Cambria Math" panose="02040503050406030204" pitchFamily="18" charset="0"/>
                            <a:ea typeface="Meiryo UI" panose="020B0604030504040204" pitchFamily="50" charset="-128"/>
                          </a:rPr>
                          <m:t>𝜷</m:t>
                        </m:r>
                      </m:e>
                      <m:sub>
                        <m:r>
                          <a:rPr kumimoji="1" lang="en-US" altLang="ja-JP" sz="1400" b="1" i="1" smtClean="0">
                            <a:latin typeface="Cambria Math" panose="02040503050406030204" pitchFamily="18" charset="0"/>
                            <a:ea typeface="Meiryo UI" panose="020B0604030504040204" pitchFamily="50" charset="-128"/>
                          </a:rPr>
                          <m:t>𝟎</m:t>
                        </m:r>
                      </m:sub>
                    </m:sSub>
                  </m:oMath>
                </a14:m>
                <a:r>
                  <a:rPr kumimoji="1" lang="ja-JP" altLang="en-US" sz="1400" b="1" dirty="0">
                    <a:latin typeface="Meiryo UI" panose="020B0604030504040204" pitchFamily="50" charset="-128"/>
                    <a:ea typeface="Meiryo UI" panose="020B0604030504040204" pitchFamily="50" charset="-128"/>
                  </a:rPr>
                  <a:t> をサンプリング</a:t>
                </a:r>
              </a:p>
            </p:txBody>
          </p:sp>
        </mc:Choice>
        <mc:Fallback xmlns="">
          <p:sp>
            <p:nvSpPr>
              <p:cNvPr id="8" name="テキスト ボックス 7">
                <a:extLst>
                  <a:ext uri="{FF2B5EF4-FFF2-40B4-BE49-F238E27FC236}">
                    <a16:creationId xmlns:a16="http://schemas.microsoft.com/office/drawing/2014/main" id="{B19ECDEB-91D4-47D7-80F8-5C26C01E9783}"/>
                  </a:ext>
                </a:extLst>
              </p:cNvPr>
              <p:cNvSpPr txBox="1">
                <a:spLocks noRot="1" noChangeAspect="1" noMove="1" noResize="1" noEditPoints="1" noAdjustHandles="1" noChangeArrowheads="1" noChangeShapeType="1" noTextEdit="1"/>
              </p:cNvSpPr>
              <p:nvPr/>
            </p:nvSpPr>
            <p:spPr>
              <a:xfrm>
                <a:off x="744320" y="3738872"/>
                <a:ext cx="4392488" cy="696986"/>
              </a:xfrm>
              <a:prstGeom prst="rect">
                <a:avLst/>
              </a:prstGeom>
              <a:blipFill>
                <a:blip r:embed="rId4"/>
                <a:stretch>
                  <a:fillRect l="-416"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7902542-FA28-47EC-8E2E-33B71B74015B}"/>
                  </a:ext>
                </a:extLst>
              </p:cNvPr>
              <p:cNvSpPr txBox="1"/>
              <p:nvPr/>
            </p:nvSpPr>
            <p:spPr>
              <a:xfrm>
                <a:off x="733272" y="4578974"/>
                <a:ext cx="4857084" cy="698781"/>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ギブスサンプリングにより，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居住地選択モデルと共分散のパラメータ </a:t>
                </a:r>
                <a14:m>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𝜶</m:t>
                    </m:r>
                    <m:r>
                      <a:rPr kumimoji="1" lang="en-US" altLang="ja-JP" sz="1400" b="1" i="1" smtClean="0">
                        <a:latin typeface="Cambria Math" panose="02040503050406030204" pitchFamily="18" charset="0"/>
                        <a:ea typeface="Meiryo UI" panose="020B0604030504040204" pitchFamily="50" charset="-128"/>
                      </a:rPr>
                      <m:t>, </m:t>
                    </m:r>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ja-JP" altLang="en-US" sz="1400" b="1" i="1" smtClean="0">
                            <a:latin typeface="Cambria Math" panose="02040503050406030204" pitchFamily="18" charset="0"/>
                            <a:ea typeface="Meiryo UI" panose="020B0604030504040204" pitchFamily="50" charset="-128"/>
                          </a:rPr>
                          <m:t>𝝈</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a:latin typeface="Cambria Math" panose="02040503050406030204" pitchFamily="18" charset="0"/>
                            <a:ea typeface="Meiryo UI" panose="020B0604030504040204" pitchFamily="50" charset="-128"/>
                          </a:rPr>
                        </m:ctrlPr>
                      </m:sSubPr>
                      <m:e>
                        <m:r>
                          <a:rPr kumimoji="1" lang="ja-JP" altLang="en-US" sz="1400" b="1" i="1" smtClean="0">
                            <a:latin typeface="Cambria Math" panose="02040503050406030204" pitchFamily="18" charset="0"/>
                            <a:ea typeface="Meiryo UI" panose="020B0604030504040204" pitchFamily="50" charset="-128"/>
                          </a:rPr>
                          <m:t>𝝈</m:t>
                        </m:r>
                      </m:e>
                      <m:sub>
                        <m:r>
                          <a:rPr kumimoji="1" lang="en-US" altLang="ja-JP" sz="1400" b="1" i="1" smtClean="0">
                            <a:latin typeface="Cambria Math" panose="02040503050406030204" pitchFamily="18" charset="0"/>
                            <a:ea typeface="Meiryo UI" panose="020B0604030504040204" pitchFamily="50" charset="-128"/>
                          </a:rPr>
                          <m:t>𝟐</m:t>
                        </m:r>
                      </m:sub>
                    </m:sSub>
                  </m:oMath>
                </a14:m>
                <a:r>
                  <a:rPr kumimoji="1" lang="ja-JP" altLang="en-US" sz="1400" b="1" dirty="0">
                    <a:latin typeface="Times New Roman" panose="02020603050405020304" pitchFamily="18" charset="0"/>
                    <a:ea typeface="Meiryo UI" panose="020B0604030504040204" pitchFamily="50" charset="-128"/>
                    <a:cs typeface="Times New Roman" panose="02020603050405020304" pitchFamily="18" charset="0"/>
                  </a:rPr>
                  <a:t> </a:t>
                </a:r>
                <a:r>
                  <a:rPr kumimoji="1" lang="ja-JP" altLang="en-US" sz="1400" b="1" dirty="0">
                    <a:latin typeface="Meiryo UI" panose="020B0604030504040204" pitchFamily="50" charset="-128"/>
                    <a:ea typeface="Meiryo UI" panose="020B0604030504040204" pitchFamily="50" charset="-128"/>
                  </a:rPr>
                  <a:t>をサンプリング</a:t>
                </a:r>
              </a:p>
            </p:txBody>
          </p:sp>
        </mc:Choice>
        <mc:Fallback xmlns="">
          <p:sp>
            <p:nvSpPr>
              <p:cNvPr id="9" name="テキスト ボックス 8">
                <a:extLst>
                  <a:ext uri="{FF2B5EF4-FFF2-40B4-BE49-F238E27FC236}">
                    <a16:creationId xmlns:a16="http://schemas.microsoft.com/office/drawing/2014/main" id="{D7902542-FA28-47EC-8E2E-33B71B74015B}"/>
                  </a:ext>
                </a:extLst>
              </p:cNvPr>
              <p:cNvSpPr txBox="1">
                <a:spLocks noRot="1" noChangeAspect="1" noMove="1" noResize="1" noEditPoints="1" noAdjustHandles="1" noChangeArrowheads="1" noChangeShapeType="1" noTextEdit="1"/>
              </p:cNvSpPr>
              <p:nvPr/>
            </p:nvSpPr>
            <p:spPr>
              <a:xfrm>
                <a:off x="733272" y="4578974"/>
                <a:ext cx="4857084" cy="698781"/>
              </a:xfrm>
              <a:prstGeom prst="rect">
                <a:avLst/>
              </a:prstGeom>
              <a:blipFill>
                <a:blip r:embed="rId5"/>
                <a:stretch>
                  <a:fillRect l="-376"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1A3E5FE-8512-451D-99C3-C2C6F903A4AA}"/>
                  </a:ext>
                </a:extLst>
              </p:cNvPr>
              <p:cNvSpPr txBox="1"/>
              <p:nvPr/>
            </p:nvSpPr>
            <p:spPr>
              <a:xfrm>
                <a:off x="6526209" y="2016941"/>
                <a:ext cx="4464496" cy="700320"/>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データ拡大法 </a:t>
                </a:r>
                <a:r>
                  <a:rPr kumimoji="1" lang="en-US" altLang="ja-JP" sz="1400" b="1" dirty="0">
                    <a:latin typeface="Meiryo UI" panose="020B0604030504040204" pitchFamily="50" charset="-128"/>
                    <a:ea typeface="Meiryo UI" panose="020B0604030504040204" pitchFamily="50" charset="-128"/>
                  </a:rPr>
                  <a:t>(data augmentation) </a:t>
                </a:r>
                <a:r>
                  <a:rPr kumimoji="1" lang="ja-JP" altLang="en-US" sz="1400" b="1" dirty="0">
                    <a:latin typeface="Meiryo UI" panose="020B0604030504040204" pitchFamily="50" charset="-128"/>
                    <a:ea typeface="Meiryo UI" panose="020B0604030504040204" pitchFamily="50" charset="-128"/>
                  </a:rPr>
                  <a:t>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居住地選択モデルの潜在変数 </a:t>
                </a:r>
                <a14:m>
                  <m:oMath xmlns:m="http://schemas.openxmlformats.org/officeDocument/2006/math">
                    <m:sSubSup>
                      <m:sSubSupPr>
                        <m:ctrlPr>
                          <a:rPr kumimoji="1" lang="en-US" altLang="ja-JP" sz="1400" b="1" i="1" smtClean="0">
                            <a:latin typeface="Cambria Math" panose="02040503050406030204" pitchFamily="18" charset="0"/>
                            <a:ea typeface="Meiryo UI" panose="020B0604030504040204" pitchFamily="50" charset="-128"/>
                          </a:rPr>
                        </m:ctrlPr>
                      </m:sSubSupPr>
                      <m:e>
                        <m:r>
                          <a:rPr kumimoji="1" lang="en-US" altLang="ja-JP" sz="1400" b="1" i="1" smtClean="0">
                            <a:latin typeface="Cambria Math" panose="02040503050406030204" pitchFamily="18" charset="0"/>
                            <a:ea typeface="Meiryo UI" panose="020B0604030504040204" pitchFamily="50" charset="-128"/>
                          </a:rPr>
                          <m:t>𝒛</m:t>
                        </m:r>
                      </m:e>
                      <m:sub>
                        <m:r>
                          <a:rPr kumimoji="1" lang="en-US" altLang="ja-JP" sz="1400" b="1" i="1" smtClean="0">
                            <a:latin typeface="Cambria Math" panose="02040503050406030204" pitchFamily="18" charset="0"/>
                            <a:ea typeface="Meiryo UI" panose="020B0604030504040204" pitchFamily="50" charset="-128"/>
                          </a:rPr>
                          <m:t>𝒊</m:t>
                        </m:r>
                      </m:sub>
                      <m:sup>
                        <m:r>
                          <a:rPr kumimoji="1" lang="en-US" altLang="ja-JP" sz="1400" b="1" i="1" smtClean="0">
                            <a:latin typeface="Cambria Math" panose="02040503050406030204" pitchFamily="18" charset="0"/>
                            <a:ea typeface="Meiryo UI" panose="020B0604030504040204" pitchFamily="50" charset="-128"/>
                          </a:rPr>
                          <m:t>∗</m:t>
                        </m:r>
                      </m:sup>
                    </m:sSubSup>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をサンプリング</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10" name="テキスト ボックス 9">
                <a:extLst>
                  <a:ext uri="{FF2B5EF4-FFF2-40B4-BE49-F238E27FC236}">
                    <a16:creationId xmlns:a16="http://schemas.microsoft.com/office/drawing/2014/main" id="{51A3E5FE-8512-451D-99C3-C2C6F903A4AA}"/>
                  </a:ext>
                </a:extLst>
              </p:cNvPr>
              <p:cNvSpPr txBox="1">
                <a:spLocks noRot="1" noChangeAspect="1" noMove="1" noResize="1" noEditPoints="1" noAdjustHandles="1" noChangeArrowheads="1" noChangeShapeType="1" noTextEdit="1"/>
              </p:cNvSpPr>
              <p:nvPr/>
            </p:nvSpPr>
            <p:spPr>
              <a:xfrm>
                <a:off x="6526209" y="2016941"/>
                <a:ext cx="4464496" cy="700320"/>
              </a:xfrm>
              <a:prstGeom prst="rect">
                <a:avLst/>
              </a:prstGeom>
              <a:blipFill>
                <a:blip r:embed="rId6"/>
                <a:stretch>
                  <a:fillRect l="-410" b="-69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2668632-ACB3-45FB-BDCA-9FEA5D94C2C3}"/>
                  </a:ext>
                </a:extLst>
              </p:cNvPr>
              <p:cNvSpPr txBox="1"/>
              <p:nvPr/>
            </p:nvSpPr>
            <p:spPr>
              <a:xfrm>
                <a:off x="6522693" y="2753473"/>
                <a:ext cx="5379179" cy="748731"/>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データ拡大法 </a:t>
                </a:r>
                <a:r>
                  <a:rPr kumimoji="1" lang="en-US" altLang="ja-JP" sz="1400" b="1" dirty="0">
                    <a:latin typeface="Meiryo UI" panose="020B0604030504040204" pitchFamily="50" charset="-128"/>
                    <a:ea typeface="Meiryo UI" panose="020B0604030504040204" pitchFamily="50" charset="-128"/>
                  </a:rPr>
                  <a:t>(data augmentation) </a:t>
                </a:r>
                <a:r>
                  <a:rPr kumimoji="1" lang="ja-JP" altLang="en-US" sz="1400" b="1" dirty="0">
                    <a:latin typeface="Meiryo UI" panose="020B0604030504040204" pitchFamily="50" charset="-128"/>
                    <a:ea typeface="Meiryo UI" panose="020B0604030504040204" pitchFamily="50" charset="-128"/>
                  </a:rPr>
                  <a:t>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交通行動の潜在変数 </a:t>
                </a:r>
                <a14:m>
                  <m:oMath xmlns:m="http://schemas.openxmlformats.org/officeDocument/2006/math">
                    <m:sSubSup>
                      <m:sSubSupPr>
                        <m:ctrlPr>
                          <a:rPr kumimoji="1" lang="en-US" altLang="ja-JP" sz="1400" b="1" i="1" smtClean="0">
                            <a:latin typeface="Cambria Math" panose="02040503050406030204" pitchFamily="18" charset="0"/>
                            <a:ea typeface="Meiryo UI" panose="020B0604030504040204" pitchFamily="50" charset="-128"/>
                          </a:rPr>
                        </m:ctrlPr>
                      </m:sSubSupPr>
                      <m:e>
                        <m:r>
                          <a:rPr kumimoji="1" lang="en-US" altLang="ja-JP" sz="1400" b="1" i="1" smtClean="0">
                            <a:latin typeface="Cambria Math" panose="02040503050406030204" pitchFamily="18" charset="0"/>
                            <a:ea typeface="Meiryo UI" panose="020B0604030504040204" pitchFamily="50" charset="-128"/>
                          </a:rPr>
                          <m:t>𝒚</m:t>
                        </m:r>
                      </m:e>
                      <m:sub>
                        <m:r>
                          <a:rPr kumimoji="1" lang="en-US" altLang="ja-JP" sz="1400" b="1" i="1" smtClean="0">
                            <a:latin typeface="Cambria Math" panose="02040503050406030204" pitchFamily="18" charset="0"/>
                            <a:ea typeface="Meiryo UI" panose="020B0604030504040204" pitchFamily="50" charset="-128"/>
                          </a:rPr>
                          <m:t>𝒊𝒋</m:t>
                        </m:r>
                      </m:sub>
                      <m:sup>
                        <m:r>
                          <a:rPr kumimoji="1" lang="en-US" altLang="ja-JP" sz="1400" b="1" i="1" smtClean="0">
                            <a:latin typeface="Cambria Math" panose="02040503050406030204" pitchFamily="18" charset="0"/>
                            <a:ea typeface="Meiryo UI" panose="020B0604030504040204" pitchFamily="50" charset="-128"/>
                          </a:rPr>
                          <m:t>∗</m:t>
                        </m:r>
                      </m:sup>
                    </m:sSubSup>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をサンプリング </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交通行動が</a:t>
                </a:r>
                <a:r>
                  <a:rPr kumimoji="1" lang="en-US" altLang="ja-JP" sz="1050" b="1" dirty="0">
                    <a:latin typeface="Meiryo UI" panose="020B0604030504040204" pitchFamily="50" charset="-128"/>
                    <a:ea typeface="Meiryo UI" panose="020B0604030504040204" pitchFamily="50" charset="-128"/>
                  </a:rPr>
                  <a:t>2</a:t>
                </a:r>
                <a:r>
                  <a:rPr kumimoji="1" lang="ja-JP" altLang="en-US" sz="1050" b="1" dirty="0">
                    <a:latin typeface="Meiryo UI" panose="020B0604030504040204" pitchFamily="50" charset="-128"/>
                    <a:ea typeface="Meiryo UI" panose="020B0604030504040204" pitchFamily="50" charset="-128"/>
                  </a:rPr>
                  <a:t>値の場合のみ</a:t>
                </a:r>
                <a:r>
                  <a:rPr kumimoji="1" lang="en-US" altLang="ja-JP" sz="105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11" name="テキスト ボックス 10">
                <a:extLst>
                  <a:ext uri="{FF2B5EF4-FFF2-40B4-BE49-F238E27FC236}">
                    <a16:creationId xmlns:a16="http://schemas.microsoft.com/office/drawing/2014/main" id="{62668632-ACB3-45FB-BDCA-9FEA5D94C2C3}"/>
                  </a:ext>
                </a:extLst>
              </p:cNvPr>
              <p:cNvSpPr txBox="1">
                <a:spLocks noRot="1" noChangeAspect="1" noMove="1" noResize="1" noEditPoints="1" noAdjustHandles="1" noChangeArrowheads="1" noChangeShapeType="1" noTextEdit="1"/>
              </p:cNvSpPr>
              <p:nvPr/>
            </p:nvSpPr>
            <p:spPr>
              <a:xfrm>
                <a:off x="6522693" y="2753473"/>
                <a:ext cx="5379179" cy="748731"/>
              </a:xfrm>
              <a:prstGeom prst="rect">
                <a:avLst/>
              </a:prstGeom>
              <a:blipFill>
                <a:blip r:embed="rId7"/>
                <a:stretch>
                  <a:fillRect l="-340" b="-24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155C7E1-3CFA-4301-8A22-990F14DA6CE6}"/>
                  </a:ext>
                </a:extLst>
              </p:cNvPr>
              <p:cNvSpPr txBox="1"/>
              <p:nvPr/>
            </p:nvSpPr>
            <p:spPr>
              <a:xfrm>
                <a:off x="6498033" y="3619476"/>
                <a:ext cx="5573043"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ギブスサンプリングにより，居住地選択モデルのパラメータ </a:t>
                </a:r>
                <a14:m>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𝜶</m:t>
                    </m:r>
                    <m:r>
                      <a:rPr kumimoji="1" lang="en-US" altLang="ja-JP" sz="1400" b="1" i="1" smtClean="0">
                        <a:latin typeface="Cambria Math" panose="02040503050406030204" pitchFamily="18" charset="0"/>
                        <a:ea typeface="Meiryo UI" panose="020B0604030504040204" pitchFamily="50" charset="-128"/>
                      </a:rPr>
                      <m:t> </m:t>
                    </m:r>
                  </m:oMath>
                </a14:m>
                <a:r>
                  <a:rPr kumimoji="1" lang="ja-JP" altLang="en-US" sz="1400" b="1" dirty="0">
                    <a:latin typeface="Meiryo UI" panose="020B0604030504040204" pitchFamily="50" charset="-128"/>
                    <a:ea typeface="Meiryo UI" panose="020B0604030504040204" pitchFamily="50" charset="-128"/>
                  </a:rPr>
                  <a:t>をサンプリング</a:t>
                </a:r>
              </a:p>
            </p:txBody>
          </p:sp>
        </mc:Choice>
        <mc:Fallback xmlns="">
          <p:sp>
            <p:nvSpPr>
              <p:cNvPr id="12" name="テキスト ボックス 11">
                <a:extLst>
                  <a:ext uri="{FF2B5EF4-FFF2-40B4-BE49-F238E27FC236}">
                    <a16:creationId xmlns:a16="http://schemas.microsoft.com/office/drawing/2014/main" id="{E155C7E1-3CFA-4301-8A22-990F14DA6CE6}"/>
                  </a:ext>
                </a:extLst>
              </p:cNvPr>
              <p:cNvSpPr txBox="1">
                <a:spLocks noRot="1" noChangeAspect="1" noMove="1" noResize="1" noEditPoints="1" noAdjustHandles="1" noChangeArrowheads="1" noChangeShapeType="1" noTextEdit="1"/>
              </p:cNvSpPr>
              <p:nvPr/>
            </p:nvSpPr>
            <p:spPr>
              <a:xfrm>
                <a:off x="6498033" y="3619476"/>
                <a:ext cx="5573043" cy="286232"/>
              </a:xfrm>
              <a:prstGeom prst="rect">
                <a:avLst/>
              </a:prstGeom>
              <a:blipFill>
                <a:blip r:embed="rId8"/>
                <a:stretch>
                  <a:fillRect l="-328" t="-12766" b="-191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AEF7272-5B95-429C-873B-7605F0EAB412}"/>
                  </a:ext>
                </a:extLst>
              </p:cNvPr>
              <p:cNvSpPr txBox="1"/>
              <p:nvPr/>
            </p:nvSpPr>
            <p:spPr>
              <a:xfrm>
                <a:off x="6498000" y="4060788"/>
                <a:ext cx="5213287" cy="286232"/>
              </a:xfrm>
              <a:prstGeom prst="rect">
                <a:avLst/>
              </a:prstGeom>
              <a:noFill/>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MH</a:t>
                </a:r>
                <a:r>
                  <a:rPr kumimoji="1" lang="ja-JP" altLang="en-US" sz="1400" b="1" dirty="0">
                    <a:latin typeface="Meiryo UI" panose="020B0604030504040204" pitchFamily="50" charset="-128"/>
                    <a:ea typeface="Meiryo UI" panose="020B0604030504040204" pitchFamily="50" charset="-128"/>
                  </a:rPr>
                  <a:t>法</a:t>
                </a:r>
                <a:r>
                  <a:rPr kumimoji="1" lang="en-US" altLang="ja-JP" sz="1400" b="1" baseline="300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により，居住地選択モデルの相関パラメータ </a:t>
                </a:r>
                <a14:m>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𝜸</m:t>
                    </m:r>
                  </m:oMath>
                </a14:m>
                <a:r>
                  <a:rPr kumimoji="1" lang="ja-JP" altLang="en-US" sz="1400" b="1" dirty="0">
                    <a:latin typeface="Meiryo UI" panose="020B0604030504040204" pitchFamily="50" charset="-128"/>
                    <a:ea typeface="Meiryo UI" panose="020B0604030504040204" pitchFamily="50" charset="-128"/>
                  </a:rPr>
                  <a:t> をサンプリング</a:t>
                </a:r>
              </a:p>
            </p:txBody>
          </p:sp>
        </mc:Choice>
        <mc:Fallback xmlns="">
          <p:sp>
            <p:nvSpPr>
              <p:cNvPr id="13" name="テキスト ボックス 12">
                <a:extLst>
                  <a:ext uri="{FF2B5EF4-FFF2-40B4-BE49-F238E27FC236}">
                    <a16:creationId xmlns:a16="http://schemas.microsoft.com/office/drawing/2014/main" id="{2AEF7272-5B95-429C-873B-7605F0EAB412}"/>
                  </a:ext>
                </a:extLst>
              </p:cNvPr>
              <p:cNvSpPr txBox="1">
                <a:spLocks noRot="1" noChangeAspect="1" noMove="1" noResize="1" noEditPoints="1" noAdjustHandles="1" noChangeArrowheads="1" noChangeShapeType="1" noTextEdit="1"/>
              </p:cNvSpPr>
              <p:nvPr/>
            </p:nvSpPr>
            <p:spPr>
              <a:xfrm>
                <a:off x="6498000" y="4060788"/>
                <a:ext cx="5213287" cy="286232"/>
              </a:xfrm>
              <a:prstGeom prst="rect">
                <a:avLst/>
              </a:prstGeom>
              <a:blipFill>
                <a:blip r:embed="rId9"/>
                <a:stretch>
                  <a:fillRect l="-351" t="-12766" b="-21277"/>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E92E12C-6979-468F-8527-9248A3C2C543}"/>
              </a:ext>
            </a:extLst>
          </p:cNvPr>
          <p:cNvSpPr txBox="1"/>
          <p:nvPr/>
        </p:nvSpPr>
        <p:spPr>
          <a:xfrm>
            <a:off x="6809646" y="6525344"/>
            <a:ext cx="2714205" cy="244682"/>
          </a:xfrm>
          <a:prstGeom prst="rect">
            <a:avLst/>
          </a:prstGeom>
          <a:noFill/>
        </p:spPr>
        <p:txBody>
          <a:bodyPr wrap="none" rtlCol="0">
            <a:spAutoFit/>
          </a:bodyPr>
          <a:lstStyle/>
          <a:p>
            <a:pPr>
              <a:lnSpc>
                <a:spcPct val="90000"/>
              </a:lnSpc>
            </a:pPr>
            <a:r>
              <a:rPr kumimoji="1" lang="en-US" altLang="ja-JP" sz="1100" b="1" dirty="0">
                <a:solidFill>
                  <a:schemeClr val="bg1"/>
                </a:solidFill>
                <a:latin typeface="Meiryo UI" panose="020B0604030504040204" pitchFamily="50" charset="-128"/>
                <a:ea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rPr>
              <a:t>メトロポリス・ヘイスティングス法 </a:t>
            </a:r>
            <a:r>
              <a:rPr kumimoji="1" lang="en-US" altLang="ja-JP" sz="1100" b="1" dirty="0">
                <a:solidFill>
                  <a:schemeClr val="bg1"/>
                </a:solidFill>
                <a:latin typeface="Meiryo UI" panose="020B0604030504040204" pitchFamily="50" charset="-128"/>
                <a:ea typeface="Meiryo UI" panose="020B0604030504040204" pitchFamily="50" charset="-128"/>
              </a:rPr>
              <a:t>(MH</a:t>
            </a:r>
            <a:r>
              <a:rPr kumimoji="1" lang="ja-JP" altLang="en-US" sz="1100" b="1" dirty="0">
                <a:solidFill>
                  <a:schemeClr val="bg1"/>
                </a:solidFill>
                <a:latin typeface="Meiryo UI" panose="020B0604030504040204" pitchFamily="50" charset="-128"/>
                <a:ea typeface="Meiryo UI" panose="020B0604030504040204" pitchFamily="50" charset="-128"/>
              </a:rPr>
              <a:t>法</a:t>
            </a:r>
            <a:r>
              <a:rPr kumimoji="1" lang="en-US" altLang="ja-JP" sz="1100" b="1" dirty="0">
                <a:solidFill>
                  <a:schemeClr val="bg1"/>
                </a:solidFill>
                <a:latin typeface="Meiryo UI" panose="020B0604030504040204" pitchFamily="50" charset="-128"/>
                <a:ea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B88FE9-CC8C-47B2-9C87-D9527258367C}"/>
              </a:ext>
            </a:extLst>
          </p:cNvPr>
          <p:cNvSpPr txBox="1"/>
          <p:nvPr/>
        </p:nvSpPr>
        <p:spPr>
          <a:xfrm>
            <a:off x="0" y="2244760"/>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1</a:t>
            </a:r>
            <a:endParaRPr kumimoji="1" lang="ja-JP" altLang="en-US" sz="105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79FE1962-F068-471E-95EC-8B7CC5E4FA28}"/>
              </a:ext>
            </a:extLst>
          </p:cNvPr>
          <p:cNvSpPr txBox="1"/>
          <p:nvPr/>
        </p:nvSpPr>
        <p:spPr>
          <a:xfrm>
            <a:off x="0" y="3121165"/>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2</a:t>
            </a:r>
            <a:endParaRPr kumimoji="1" lang="ja-JP" altLang="en-US" sz="105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2F8E5DE-A48A-4512-8690-810C29EBF9A9}"/>
              </a:ext>
            </a:extLst>
          </p:cNvPr>
          <p:cNvSpPr txBox="1"/>
          <p:nvPr/>
        </p:nvSpPr>
        <p:spPr>
          <a:xfrm>
            <a:off x="-3763" y="4006604"/>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3</a:t>
            </a:r>
            <a:endParaRPr kumimoji="1" lang="ja-JP" altLang="en-US" sz="1050"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6373BBB-5DC8-468F-BA7D-62210197EB58}"/>
              </a:ext>
            </a:extLst>
          </p:cNvPr>
          <p:cNvSpPr txBox="1"/>
          <p:nvPr/>
        </p:nvSpPr>
        <p:spPr>
          <a:xfrm>
            <a:off x="0" y="4788332"/>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4</a:t>
            </a:r>
            <a:endParaRPr kumimoji="1" lang="ja-JP" altLang="en-US" sz="105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A2838E87-9735-42E9-AEE3-2F245CA25F6C}"/>
                  </a:ext>
                </a:extLst>
              </p:cNvPr>
              <p:cNvSpPr txBox="1"/>
              <p:nvPr/>
            </p:nvSpPr>
            <p:spPr>
              <a:xfrm>
                <a:off x="6498000" y="4438941"/>
                <a:ext cx="4897862" cy="698781"/>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ギブスサンプリングにより，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交通行動モデルと共分散のパラメータ </a:t>
                </a:r>
                <a14:m>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𝜷</m:t>
                    </m:r>
                    <m:r>
                      <a:rPr kumimoji="1" lang="en-US" altLang="ja-JP" sz="1400" b="1" i="1" smtClean="0">
                        <a:latin typeface="Cambria Math" panose="02040503050406030204" pitchFamily="18" charset="0"/>
                        <a:ea typeface="Meiryo UI" panose="020B0604030504040204" pitchFamily="50" charset="-128"/>
                      </a:rPr>
                      <m:t>, </m:t>
                    </m:r>
                    <m:r>
                      <a:rPr kumimoji="1" lang="ja-JP" altLang="en-US" sz="1400" b="1" i="1" smtClean="0">
                        <a:latin typeface="Cambria Math" panose="02040503050406030204" pitchFamily="18" charset="0"/>
                        <a:ea typeface="Meiryo UI" panose="020B0604030504040204" pitchFamily="50" charset="-128"/>
                      </a:rPr>
                      <m:t>𝝈</m:t>
                    </m:r>
                  </m:oMath>
                </a14:m>
                <a:r>
                  <a:rPr kumimoji="1" lang="ja-JP" altLang="en-US" sz="1400" b="1" dirty="0">
                    <a:latin typeface="Meiryo UI" panose="020B0604030504040204" pitchFamily="50" charset="-128"/>
                    <a:ea typeface="Meiryo UI" panose="020B0604030504040204" pitchFamily="50" charset="-128"/>
                  </a:rPr>
                  <a:t> をサンプリング</a:t>
                </a:r>
              </a:p>
            </p:txBody>
          </p:sp>
        </mc:Choice>
        <mc:Fallback xmlns="">
          <p:sp>
            <p:nvSpPr>
              <p:cNvPr id="24" name="テキスト ボックス 23">
                <a:extLst>
                  <a:ext uri="{FF2B5EF4-FFF2-40B4-BE49-F238E27FC236}">
                    <a16:creationId xmlns:a16="http://schemas.microsoft.com/office/drawing/2014/main" id="{A2838E87-9735-42E9-AEE3-2F245CA25F6C}"/>
                  </a:ext>
                </a:extLst>
              </p:cNvPr>
              <p:cNvSpPr txBox="1">
                <a:spLocks noRot="1" noChangeAspect="1" noMove="1" noResize="1" noEditPoints="1" noAdjustHandles="1" noChangeArrowheads="1" noChangeShapeType="1" noTextEdit="1"/>
              </p:cNvSpPr>
              <p:nvPr/>
            </p:nvSpPr>
            <p:spPr>
              <a:xfrm>
                <a:off x="6498000" y="4438941"/>
                <a:ext cx="4897862" cy="698781"/>
              </a:xfrm>
              <a:prstGeom prst="rect">
                <a:avLst/>
              </a:prstGeom>
              <a:blipFill>
                <a:blip r:embed="rId10"/>
                <a:stretch>
                  <a:fillRect l="-374" b="-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E9EA292F-4B0D-4AC6-B8EC-0E632A1409F3}"/>
                  </a:ext>
                </a:extLst>
              </p:cNvPr>
              <p:cNvSpPr txBox="1"/>
              <p:nvPr/>
            </p:nvSpPr>
            <p:spPr>
              <a:xfrm>
                <a:off x="6470728" y="5257428"/>
                <a:ext cx="4897862" cy="954428"/>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ギブスサンプリングにより，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交通行動モデルの分散パラメータ </a:t>
                </a:r>
                <a14:m>
                  <m:oMath xmlns:m="http://schemas.openxmlformats.org/officeDocument/2006/math">
                    <m:sSup>
                      <m:sSupPr>
                        <m:ctrlPr>
                          <a:rPr kumimoji="1" lang="en-US" altLang="ja-JP" sz="1400" b="1" i="1" smtClean="0">
                            <a:latin typeface="Cambria Math" panose="02040503050406030204" pitchFamily="18" charset="0"/>
                            <a:ea typeface="Meiryo UI" panose="020B0604030504040204" pitchFamily="50" charset="-128"/>
                          </a:rPr>
                        </m:ctrlPr>
                      </m:sSupPr>
                      <m:e>
                        <m:r>
                          <a:rPr kumimoji="1" lang="ja-JP" altLang="en-US" sz="1400" b="1" i="1" smtClean="0">
                            <a:latin typeface="Cambria Math" panose="02040503050406030204" pitchFamily="18" charset="0"/>
                            <a:ea typeface="Meiryo UI" panose="020B0604030504040204" pitchFamily="50" charset="-128"/>
                          </a:rPr>
                          <m:t>𝝂</m:t>
                        </m:r>
                      </m:e>
                      <m:sup>
                        <m:r>
                          <a:rPr kumimoji="1" lang="en-US" altLang="ja-JP" sz="1400" b="1" i="1" smtClean="0">
                            <a:latin typeface="Cambria Math" panose="02040503050406030204" pitchFamily="18" charset="0"/>
                            <a:ea typeface="Meiryo UI" panose="020B0604030504040204" pitchFamily="50" charset="-128"/>
                          </a:rPr>
                          <m:t>𝟐</m:t>
                        </m:r>
                      </m:sup>
                    </m:sSup>
                  </m:oMath>
                </a14:m>
                <a:r>
                  <a:rPr kumimoji="1" lang="ja-JP" altLang="en-US" sz="1400" b="1" dirty="0">
                    <a:latin typeface="Meiryo UI" panose="020B0604030504040204" pitchFamily="50" charset="-128"/>
                    <a:ea typeface="Meiryo UI" panose="020B0604030504040204" pitchFamily="50" charset="-128"/>
                  </a:rPr>
                  <a:t> をサンプリング</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交通行動が連続量の場合のみ</a:t>
                </a:r>
                <a:r>
                  <a:rPr kumimoji="1" lang="en-US" altLang="ja-JP" sz="105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25" name="テキスト ボックス 24">
                <a:extLst>
                  <a:ext uri="{FF2B5EF4-FFF2-40B4-BE49-F238E27FC236}">
                    <a16:creationId xmlns:a16="http://schemas.microsoft.com/office/drawing/2014/main" id="{E9EA292F-4B0D-4AC6-B8EC-0E632A1409F3}"/>
                  </a:ext>
                </a:extLst>
              </p:cNvPr>
              <p:cNvSpPr txBox="1">
                <a:spLocks noRot="1" noChangeAspect="1" noMove="1" noResize="1" noEditPoints="1" noAdjustHandles="1" noChangeArrowheads="1" noChangeShapeType="1" noTextEdit="1"/>
              </p:cNvSpPr>
              <p:nvPr/>
            </p:nvSpPr>
            <p:spPr>
              <a:xfrm>
                <a:off x="6470728" y="5257428"/>
                <a:ext cx="4897862" cy="954428"/>
              </a:xfrm>
              <a:prstGeom prst="rect">
                <a:avLst/>
              </a:prstGeom>
              <a:blipFill>
                <a:blip r:embed="rId11"/>
                <a:stretch>
                  <a:fillRect l="-373" b="-3185"/>
                </a:stretch>
              </a:blipFill>
            </p:spPr>
            <p:txBody>
              <a:bodyPr/>
              <a:lstStyle/>
              <a:p>
                <a:r>
                  <a:rPr lang="ja-JP" altLang="en-US">
                    <a:noFill/>
                  </a:rPr>
                  <a:t> </a:t>
                </a:r>
              </a:p>
            </p:txBody>
          </p:sp>
        </mc:Fallback>
      </mc:AlternateContent>
      <p:sp>
        <p:nvSpPr>
          <p:cNvPr id="26" name="テキスト ボックス 25">
            <a:extLst>
              <a:ext uri="{FF2B5EF4-FFF2-40B4-BE49-F238E27FC236}">
                <a16:creationId xmlns:a16="http://schemas.microsoft.com/office/drawing/2014/main" id="{C5A562E5-8FC0-462C-8F83-743DC6B35544}"/>
              </a:ext>
            </a:extLst>
          </p:cNvPr>
          <p:cNvSpPr txBox="1"/>
          <p:nvPr/>
        </p:nvSpPr>
        <p:spPr>
          <a:xfrm>
            <a:off x="5764275" y="2284391"/>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1</a:t>
            </a:r>
            <a:endParaRPr kumimoji="1" lang="ja-JP" altLang="en-US" sz="105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7741E78-E2D3-4BB9-83AC-2212783D4F95}"/>
              </a:ext>
            </a:extLst>
          </p:cNvPr>
          <p:cNvSpPr txBox="1"/>
          <p:nvPr/>
        </p:nvSpPr>
        <p:spPr>
          <a:xfrm>
            <a:off x="5763468" y="3031383"/>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2</a:t>
            </a:r>
            <a:endParaRPr kumimoji="1" lang="ja-JP" altLang="en-US" sz="105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B7D2BCB-F656-4126-9621-7DDE608A4A09}"/>
              </a:ext>
            </a:extLst>
          </p:cNvPr>
          <p:cNvSpPr txBox="1"/>
          <p:nvPr/>
        </p:nvSpPr>
        <p:spPr>
          <a:xfrm>
            <a:off x="5760913" y="3637975"/>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3</a:t>
            </a:r>
            <a:endParaRPr kumimoji="1" lang="ja-JP" altLang="en-US" sz="105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2AC8FBF-E082-4102-93C4-F6E39A782C11}"/>
              </a:ext>
            </a:extLst>
          </p:cNvPr>
          <p:cNvSpPr txBox="1"/>
          <p:nvPr/>
        </p:nvSpPr>
        <p:spPr>
          <a:xfrm>
            <a:off x="5760913" y="4102338"/>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4</a:t>
            </a:r>
            <a:endParaRPr kumimoji="1" lang="ja-JP" altLang="en-US" sz="105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2D3D9F5-942A-4D09-87C7-C9E6F0A2968D}"/>
              </a:ext>
            </a:extLst>
          </p:cNvPr>
          <p:cNvSpPr txBox="1"/>
          <p:nvPr/>
        </p:nvSpPr>
        <p:spPr>
          <a:xfrm>
            <a:off x="5760913" y="4698588"/>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5</a:t>
            </a:r>
            <a:endParaRPr kumimoji="1" lang="ja-JP" altLang="en-US" sz="105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A2066142-5287-42F2-B319-2BA32253CC46}"/>
              </a:ext>
            </a:extLst>
          </p:cNvPr>
          <p:cNvSpPr txBox="1"/>
          <p:nvPr/>
        </p:nvSpPr>
        <p:spPr>
          <a:xfrm>
            <a:off x="5768291" y="5619338"/>
            <a:ext cx="702436" cy="244682"/>
          </a:xfrm>
          <a:prstGeom prst="rect">
            <a:avLst/>
          </a:prstGeom>
          <a:noFill/>
        </p:spPr>
        <p:txBody>
          <a:bodyPr wrap="none" rtlCol="0">
            <a:spAutoFit/>
          </a:bodyPr>
          <a:lstStyle/>
          <a:p>
            <a:pPr algn="ctr">
              <a:lnSpc>
                <a:spcPct val="90000"/>
              </a:lnSpc>
            </a:pPr>
            <a:r>
              <a:rPr kumimoji="1" lang="en-US" altLang="ja-JP" sz="1050" b="1" dirty="0">
                <a:latin typeface="Meiryo UI" panose="020B0604030504040204" pitchFamily="50" charset="-128"/>
                <a:ea typeface="Meiryo UI" panose="020B0604030504040204" pitchFamily="50" charset="-128"/>
              </a:rPr>
              <a:t>STEP 6</a:t>
            </a:r>
            <a:endParaRPr kumimoji="1" lang="ja-JP" altLang="en-US" sz="105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0980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40784-9F30-4DCD-8B63-7A544C6D8212}"/>
              </a:ext>
            </a:extLst>
          </p:cNvPr>
          <p:cNvSpPr>
            <a:spLocks noGrp="1"/>
          </p:cNvSpPr>
          <p:nvPr>
            <p:ph type="title"/>
          </p:nvPr>
        </p:nvSpPr>
        <p:spPr>
          <a:xfrm>
            <a:off x="1522644" y="2204864"/>
            <a:ext cx="9143538" cy="1224136"/>
          </a:xfrm>
        </p:spPr>
        <p:txBody>
          <a:bodyPr>
            <a:normAutofit/>
          </a:bodyPr>
          <a:lstStyle/>
          <a:p>
            <a:r>
              <a:rPr lang="ja-JP" altLang="en-US" sz="3600" dirty="0"/>
              <a:t>実データ</a:t>
            </a:r>
            <a:r>
              <a:rPr kumimoji="1" lang="ja-JP" altLang="en-US" sz="3600" dirty="0"/>
              <a:t>を用いた検証</a:t>
            </a:r>
          </a:p>
        </p:txBody>
      </p:sp>
      <p:sp>
        <p:nvSpPr>
          <p:cNvPr id="4" name="スライド番号プレースホルダー 3">
            <a:extLst>
              <a:ext uri="{FF2B5EF4-FFF2-40B4-BE49-F238E27FC236}">
                <a16:creationId xmlns:a16="http://schemas.microsoft.com/office/drawing/2014/main" id="{8EA6FB0A-6128-4CB6-9519-C1A230B8F16B}"/>
              </a:ext>
            </a:extLst>
          </p:cNvPr>
          <p:cNvSpPr>
            <a:spLocks noGrp="1"/>
          </p:cNvSpPr>
          <p:nvPr>
            <p:ph type="sldNum" sz="quarter" idx="12"/>
          </p:nvPr>
        </p:nvSpPr>
        <p:spPr/>
        <p:txBody>
          <a:bodyPr/>
          <a:lstStyle/>
          <a:p>
            <a:fld id="{DF28FB93-0A08-4E7D-8E63-9EFA29F1E093}" type="slidenum">
              <a:rPr lang="en-US" altLang="ja-JP" smtClean="0"/>
              <a:pPr/>
              <a:t>31</a:t>
            </a:fld>
            <a:endParaRPr lang="ja-JP" altLang="en-US"/>
          </a:p>
        </p:txBody>
      </p:sp>
      <p:sp>
        <p:nvSpPr>
          <p:cNvPr id="5" name="テキスト ボックス 4">
            <a:extLst>
              <a:ext uri="{FF2B5EF4-FFF2-40B4-BE49-F238E27FC236}">
                <a16:creationId xmlns:a16="http://schemas.microsoft.com/office/drawing/2014/main" id="{DD39B1B1-9A01-43CF-BF66-D4A6EF3A65C9}"/>
              </a:ext>
            </a:extLst>
          </p:cNvPr>
          <p:cNvSpPr txBox="1"/>
          <p:nvPr/>
        </p:nvSpPr>
        <p:spPr>
          <a:xfrm>
            <a:off x="2410551" y="3717032"/>
            <a:ext cx="7367723" cy="1200329"/>
          </a:xfrm>
          <a:prstGeom prst="rect">
            <a:avLst/>
          </a:prstGeom>
          <a:noFill/>
        </p:spPr>
        <p:txBody>
          <a:bodyPr wrap="none" rtlCol="0">
            <a:spAutoFit/>
          </a:bodyPr>
          <a:lstStyle/>
          <a:p>
            <a:pPr algn="ctr"/>
            <a:r>
              <a:rPr lang="en-US" altLang="ja-JP" sz="2400" b="1" dirty="0">
                <a:solidFill>
                  <a:schemeClr val="accent1">
                    <a:lumMod val="50000"/>
                  </a:schemeClr>
                </a:solidFill>
                <a:latin typeface="Meiryo UI" panose="020B0604030504040204" pitchFamily="50" charset="-128"/>
                <a:ea typeface="Meiryo UI" panose="020B0604030504040204" pitchFamily="50" charset="-128"/>
              </a:rPr>
              <a:t>2012</a:t>
            </a:r>
            <a:r>
              <a:rPr lang="ja-JP" altLang="en-US" sz="2400" b="1" dirty="0">
                <a:solidFill>
                  <a:schemeClr val="accent1">
                    <a:lumMod val="50000"/>
                  </a:schemeClr>
                </a:solidFill>
                <a:latin typeface="Meiryo UI" panose="020B0604030504040204" pitchFamily="50" charset="-128"/>
                <a:ea typeface="Meiryo UI" panose="020B0604030504040204" pitchFamily="50" charset="-128"/>
              </a:rPr>
              <a:t>年熊本都市圏</a:t>
            </a:r>
            <a:r>
              <a:rPr lang="en-US" altLang="ja-JP" sz="2400" b="1" dirty="0">
                <a:solidFill>
                  <a:schemeClr val="accent1">
                    <a:lumMod val="50000"/>
                  </a:schemeClr>
                </a:solidFill>
                <a:latin typeface="Meiryo UI" panose="020B0604030504040204" pitchFamily="50" charset="-128"/>
                <a:ea typeface="Meiryo UI" panose="020B0604030504040204" pitchFamily="50" charset="-128"/>
              </a:rPr>
              <a:t>PT</a:t>
            </a:r>
            <a:r>
              <a:rPr lang="ja-JP" altLang="en-US" sz="2400" b="1" dirty="0">
                <a:solidFill>
                  <a:schemeClr val="accent1">
                    <a:lumMod val="50000"/>
                  </a:schemeClr>
                </a:solidFill>
                <a:latin typeface="Meiryo UI" panose="020B0604030504040204" pitchFamily="50" charset="-128"/>
                <a:ea typeface="Meiryo UI" panose="020B0604030504040204" pitchFamily="50" charset="-128"/>
              </a:rPr>
              <a:t>付帯調査への適用：</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endParaRPr>
          </a:p>
          <a:p>
            <a:pPr algn="ctr"/>
            <a:endParaRPr lang="en-US" altLang="ja-JP" sz="2400" b="1" dirty="0">
              <a:solidFill>
                <a:schemeClr val="accent1">
                  <a:lumMod val="50000"/>
                </a:schemeClr>
              </a:solidFill>
              <a:latin typeface="Meiryo UI" panose="020B0604030504040204" pitchFamily="50" charset="-128"/>
              <a:ea typeface="Meiryo UI" panose="020B0604030504040204" pitchFamily="50" charset="-128"/>
            </a:endParaRPr>
          </a:p>
          <a:p>
            <a:pPr algn="ctr"/>
            <a:r>
              <a:rPr lang="ja-JP" altLang="en-US" sz="2400" b="1" dirty="0">
                <a:solidFill>
                  <a:schemeClr val="accent1">
                    <a:lumMod val="50000"/>
                  </a:schemeClr>
                </a:solidFill>
                <a:latin typeface="Meiryo UI" panose="020B0604030504040204" pitchFamily="50" charset="-128"/>
                <a:ea typeface="Meiryo UI" panose="020B0604030504040204" pitchFamily="50" charset="-128"/>
              </a:rPr>
              <a:t>居住地選択と自動車保有に生じる内生性バイアスの補正</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6218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B3AE2072-5327-492A-A01D-994A0E3DB803}"/>
              </a:ext>
            </a:extLst>
          </p:cNvPr>
          <p:cNvSpPr/>
          <p:nvPr/>
        </p:nvSpPr>
        <p:spPr>
          <a:xfrm>
            <a:off x="5848194" y="2375762"/>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89974B1C-BFBB-4F2E-8100-0F65ADE99A3B}"/>
              </a:ext>
            </a:extLst>
          </p:cNvPr>
          <p:cNvSpPr>
            <a:spLocks noGrp="1"/>
          </p:cNvSpPr>
          <p:nvPr>
            <p:ph type="title"/>
          </p:nvPr>
        </p:nvSpPr>
        <p:spPr>
          <a:xfrm>
            <a:off x="765820" y="404664"/>
            <a:ext cx="10617135" cy="1000763"/>
          </a:xfrm>
        </p:spPr>
        <p:txBody>
          <a:bodyPr>
            <a:normAutofit/>
          </a:bodyPr>
          <a:lstStyle/>
          <a:p>
            <a:r>
              <a:rPr lang="ja-JP" altLang="en-US" sz="2800" dirty="0"/>
              <a:t>多項型の居住地自己選択を扱うサンプルセレクションモデルの適用</a:t>
            </a:r>
            <a:endParaRPr kumimoji="1" lang="ja-JP" altLang="en-US" sz="2800" dirty="0"/>
          </a:p>
        </p:txBody>
      </p:sp>
      <p:graphicFrame>
        <p:nvGraphicFramePr>
          <p:cNvPr id="5" name="グラフ 4">
            <a:extLst>
              <a:ext uri="{FF2B5EF4-FFF2-40B4-BE49-F238E27FC236}">
                <a16:creationId xmlns:a16="http://schemas.microsoft.com/office/drawing/2014/main" id="{2A7F8AAB-328D-4A96-8EE3-9227EE655E18}"/>
              </a:ext>
            </a:extLst>
          </p:cNvPr>
          <p:cNvGraphicFramePr>
            <a:graphicFrameLocks/>
          </p:cNvGraphicFramePr>
          <p:nvPr>
            <p:extLst>
              <p:ext uri="{D42A27DB-BD31-4B8C-83A1-F6EECF244321}">
                <p14:modId xmlns:p14="http://schemas.microsoft.com/office/powerpoint/2010/main" val="483810144"/>
              </p:ext>
            </p:extLst>
          </p:nvPr>
        </p:nvGraphicFramePr>
        <p:xfrm>
          <a:off x="614146" y="1530124"/>
          <a:ext cx="4572000" cy="4318992"/>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ー 5">
            <a:extLst>
              <a:ext uri="{FF2B5EF4-FFF2-40B4-BE49-F238E27FC236}">
                <a16:creationId xmlns:a16="http://schemas.microsoft.com/office/drawing/2014/main" id="{ABAD89A7-22CF-482C-B47F-66ED6A645CE0}"/>
              </a:ext>
            </a:extLst>
          </p:cNvPr>
          <p:cNvSpPr>
            <a:spLocks noGrp="1"/>
          </p:cNvSpPr>
          <p:nvPr>
            <p:ph type="sldNum" sz="quarter" idx="12"/>
          </p:nvPr>
        </p:nvSpPr>
        <p:spPr>
          <a:xfrm>
            <a:off x="88935" y="376009"/>
            <a:ext cx="936319" cy="432048"/>
          </a:xfrm>
        </p:spPr>
        <p:txBody>
          <a:bodyPr/>
          <a:lstStyle/>
          <a:p>
            <a:pPr rtl="0"/>
            <a:fld id="{DF28FB93-0A08-4E7D-8E63-9EFA29F1E093}" type="slidenum">
              <a:rPr lang="en-US" altLang="ja-JP" noProof="0" smtClean="0"/>
              <a:pPr rtl="0"/>
              <a:t>32</a:t>
            </a:fld>
            <a:endParaRPr lang="ja-JP" altLang="en-US" noProof="0" dirty="0"/>
          </a:p>
        </p:txBody>
      </p:sp>
      <mc:AlternateContent xmlns:mc="http://schemas.openxmlformats.org/markup-compatibility/2006" xmlns:a14="http://schemas.microsoft.com/office/drawing/2010/main">
        <mc:Choice Requires="a14">
          <p:graphicFrame>
            <p:nvGraphicFramePr>
              <p:cNvPr id="17" name="表 16">
                <a:extLst>
                  <a:ext uri="{FF2B5EF4-FFF2-40B4-BE49-F238E27FC236}">
                    <a16:creationId xmlns:a16="http://schemas.microsoft.com/office/drawing/2014/main" id="{F547D63F-A508-4819-8FAF-EADBD8B9CB5B}"/>
                  </a:ext>
                </a:extLst>
              </p:cNvPr>
              <p:cNvGraphicFramePr>
                <a:graphicFrameLocks noGrp="1"/>
              </p:cNvGraphicFramePr>
              <p:nvPr>
                <p:extLst>
                  <p:ext uri="{D42A27DB-BD31-4B8C-83A1-F6EECF244321}">
                    <p14:modId xmlns:p14="http://schemas.microsoft.com/office/powerpoint/2010/main" val="3756963366"/>
                  </p:ext>
                </p:extLst>
              </p:nvPr>
            </p:nvGraphicFramePr>
            <p:xfrm>
              <a:off x="7210964" y="4833281"/>
              <a:ext cx="3468399" cy="1294422"/>
            </p:xfrm>
            <a:graphic>
              <a:graphicData uri="http://schemas.openxmlformats.org/drawingml/2006/table">
                <a:tbl>
                  <a:tblPr firstRow="1" bandRow="1">
                    <a:tableStyleId>{5C22544A-7EE6-4342-B048-85BDC9FD1C3A}</a:tableStyleId>
                  </a:tblPr>
                  <a:tblGrid>
                    <a:gridCol w="1037052">
                      <a:extLst>
                        <a:ext uri="{9D8B030D-6E8A-4147-A177-3AD203B41FA5}">
                          <a16:colId xmlns:a16="http://schemas.microsoft.com/office/drawing/2014/main" val="2955918630"/>
                        </a:ext>
                      </a:extLst>
                    </a:gridCol>
                    <a:gridCol w="810449">
                      <a:extLst>
                        <a:ext uri="{9D8B030D-6E8A-4147-A177-3AD203B41FA5}">
                          <a16:colId xmlns:a16="http://schemas.microsoft.com/office/drawing/2014/main" val="80639812"/>
                        </a:ext>
                      </a:extLst>
                    </a:gridCol>
                    <a:gridCol w="810449">
                      <a:extLst>
                        <a:ext uri="{9D8B030D-6E8A-4147-A177-3AD203B41FA5}">
                          <a16:colId xmlns:a16="http://schemas.microsoft.com/office/drawing/2014/main" val="768774841"/>
                        </a:ext>
                      </a:extLst>
                    </a:gridCol>
                    <a:gridCol w="810449">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𝟏</m:t>
                                    </m:r>
                                  </m:sub>
                                </m:sSub>
                              </m:oMath>
                            </m:oMathPara>
                          </a14:m>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𝟐</m:t>
                                    </m:r>
                                  </m:sub>
                                </m:sSub>
                              </m:oMath>
                            </m:oMathPara>
                          </a14:m>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1"/>
                                        </a:solidFill>
                                        <a:latin typeface="Cambria Math" panose="02040503050406030204" pitchFamily="18" charset="0"/>
                                      </a:rPr>
                                    </m:ctrlPr>
                                  </m:sSubPr>
                                  <m:e>
                                    <m:r>
                                      <a:rPr kumimoji="1" lang="en-US" altLang="ja-JP" sz="1600" b="1" i="1">
                                        <a:solidFill>
                                          <a:schemeClr val="tx1"/>
                                        </a:solidFill>
                                        <a:latin typeface="Cambria Math" panose="02040503050406030204" pitchFamily="18" charset="0"/>
                                      </a:rPr>
                                      <m:t>𝒀</m:t>
                                    </m:r>
                                  </m:e>
                                  <m:sub>
                                    <m:r>
                                      <a:rPr kumimoji="1" lang="en-US" altLang="ja-JP" sz="1600" b="1" i="1">
                                        <a:solidFill>
                                          <a:schemeClr val="tx1"/>
                                        </a:solidFill>
                                        <a:latin typeface="Cambria Math" panose="02040503050406030204" pitchFamily="18" charset="0"/>
                                      </a:rPr>
                                      <m:t>𝒊</m:t>
                                    </m:r>
                                    <m:r>
                                      <a:rPr kumimoji="1" lang="en-US" altLang="ja-JP" sz="1600" b="1" i="1" smtClean="0">
                                        <a:solidFill>
                                          <a:schemeClr val="tx1"/>
                                        </a:solidFill>
                                        <a:latin typeface="Cambria Math" panose="02040503050406030204" pitchFamily="18" charset="0"/>
                                      </a:rPr>
                                      <m:t>𝟑</m:t>
                                    </m:r>
                                  </m:sub>
                                </m:sSub>
                              </m:oMath>
                            </m:oMathPara>
                          </a14:m>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327171">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27171">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𝟐</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858571"/>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𝟑</m:t>
                                </m:r>
                              </m:oMath>
                            </m:oMathPara>
                          </a14:m>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17" name="表 16">
                <a:extLst>
                  <a:ext uri="{FF2B5EF4-FFF2-40B4-BE49-F238E27FC236}">
                    <a16:creationId xmlns:a16="http://schemas.microsoft.com/office/drawing/2014/main" id="{F547D63F-A508-4819-8FAF-EADBD8B9CB5B}"/>
                  </a:ext>
                </a:extLst>
              </p:cNvPr>
              <p:cNvGraphicFramePr>
                <a:graphicFrameLocks noGrp="1"/>
              </p:cNvGraphicFramePr>
              <p:nvPr>
                <p:extLst>
                  <p:ext uri="{D42A27DB-BD31-4B8C-83A1-F6EECF244321}">
                    <p14:modId xmlns:p14="http://schemas.microsoft.com/office/powerpoint/2010/main" val="3756963366"/>
                  </p:ext>
                </p:extLst>
              </p:nvPr>
            </p:nvGraphicFramePr>
            <p:xfrm>
              <a:off x="7210964" y="4833281"/>
              <a:ext cx="3468399" cy="1294422"/>
            </p:xfrm>
            <a:graphic>
              <a:graphicData uri="http://schemas.openxmlformats.org/drawingml/2006/table">
                <a:tbl>
                  <a:tblPr firstRow="1" bandRow="1">
                    <a:tableStyleId>{5C22544A-7EE6-4342-B048-85BDC9FD1C3A}</a:tableStyleId>
                  </a:tblPr>
                  <a:tblGrid>
                    <a:gridCol w="1037052">
                      <a:extLst>
                        <a:ext uri="{9D8B030D-6E8A-4147-A177-3AD203B41FA5}">
                          <a16:colId xmlns:a16="http://schemas.microsoft.com/office/drawing/2014/main" val="2955918630"/>
                        </a:ext>
                      </a:extLst>
                    </a:gridCol>
                    <a:gridCol w="810449">
                      <a:extLst>
                        <a:ext uri="{9D8B030D-6E8A-4147-A177-3AD203B41FA5}">
                          <a16:colId xmlns:a16="http://schemas.microsoft.com/office/drawing/2014/main" val="80639812"/>
                        </a:ext>
                      </a:extLst>
                    </a:gridCol>
                    <a:gridCol w="810449">
                      <a:extLst>
                        <a:ext uri="{9D8B030D-6E8A-4147-A177-3AD203B41FA5}">
                          <a16:colId xmlns:a16="http://schemas.microsoft.com/office/drawing/2014/main" val="768774841"/>
                        </a:ext>
                      </a:extLst>
                    </a:gridCol>
                    <a:gridCol w="810449">
                      <a:extLst>
                        <a:ext uri="{9D8B030D-6E8A-4147-A177-3AD203B41FA5}">
                          <a16:colId xmlns:a16="http://schemas.microsoft.com/office/drawing/2014/main" val="4144650555"/>
                        </a:ext>
                      </a:extLst>
                    </a:gridCol>
                  </a:tblGrid>
                  <a:tr h="335280">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26866" t="-1818" r="-199254" b="-307273"/>
                          </a:stretch>
                        </a:blipFill>
                      </a:tcPr>
                    </a:tc>
                    <a:tc>
                      <a:txBody>
                        <a:bodyPr/>
                        <a:lstStyle/>
                        <a:p>
                          <a:endParaRPr lang="ja-JP"/>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28571" t="-1818" r="-100752" b="-307273"/>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28571" t="-1818" r="-752" b="-307273"/>
                          </a:stretch>
                        </a:blipFill>
                      </a:tcPr>
                    </a:tc>
                    <a:extLst>
                      <a:ext uri="{0D108BD9-81ED-4DB2-BD59-A6C34878D82A}">
                        <a16:rowId xmlns:a16="http://schemas.microsoft.com/office/drawing/2014/main" val="2024523227"/>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1818" r="-235882" b="-207273"/>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27171">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5556" r="-235882" b="-111111"/>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858571"/>
                      </a:ext>
                    </a:extLst>
                  </a:tr>
                  <a:tr h="30480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t="-330000" r="-235882" b="-20000"/>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18" name="四角形: 角を丸くする 17">
            <a:extLst>
              <a:ext uri="{FF2B5EF4-FFF2-40B4-BE49-F238E27FC236}">
                <a16:creationId xmlns:a16="http://schemas.microsoft.com/office/drawing/2014/main" id="{8279C3E0-BDC3-450B-9A13-E1B20BF16253}"/>
              </a:ext>
            </a:extLst>
          </p:cNvPr>
          <p:cNvSpPr/>
          <p:nvPr/>
        </p:nvSpPr>
        <p:spPr>
          <a:xfrm>
            <a:off x="9609511" y="2384072"/>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9" name="四角形: 角を丸くする 18">
            <a:extLst>
              <a:ext uri="{FF2B5EF4-FFF2-40B4-BE49-F238E27FC236}">
                <a16:creationId xmlns:a16="http://schemas.microsoft.com/office/drawing/2014/main" id="{51941260-AD25-42FA-89B1-F6BE32D66703}"/>
              </a:ext>
            </a:extLst>
          </p:cNvPr>
          <p:cNvSpPr/>
          <p:nvPr/>
        </p:nvSpPr>
        <p:spPr>
          <a:xfrm>
            <a:off x="7734583" y="2375762"/>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テキスト ボックス 19">
            <a:extLst>
              <a:ext uri="{FF2B5EF4-FFF2-40B4-BE49-F238E27FC236}">
                <a16:creationId xmlns:a16="http://schemas.microsoft.com/office/drawing/2014/main" id="{724E62B4-DD9F-45E6-A8CF-C79AD3BF0AE2}"/>
              </a:ext>
            </a:extLst>
          </p:cNvPr>
          <p:cNvSpPr txBox="1"/>
          <p:nvPr/>
        </p:nvSpPr>
        <p:spPr>
          <a:xfrm>
            <a:off x="5848195" y="1698824"/>
            <a:ext cx="5142296"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最寄駅までの距離別</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AAA7352-7CCF-4876-9A14-A02A3ADC181B}"/>
              </a:ext>
            </a:extLst>
          </p:cNvPr>
          <p:cNvSpPr/>
          <p:nvPr/>
        </p:nvSpPr>
        <p:spPr>
          <a:xfrm>
            <a:off x="5662364" y="1566607"/>
            <a:ext cx="5616624" cy="275873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222822CC-6819-48E7-9AC4-A0E6E47A204D}"/>
                  </a:ext>
                </a:extLst>
              </p:cNvPr>
              <p:cNvSpPr/>
              <p:nvPr/>
            </p:nvSpPr>
            <p:spPr>
              <a:xfrm>
                <a:off x="6030315" y="2505868"/>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oMath>
                  </m:oMathPara>
                </a14:m>
                <a:endParaRPr lang="ja-JP" altLang="en-US" dirty="0"/>
              </a:p>
            </p:txBody>
          </p:sp>
        </mc:Choice>
        <mc:Fallback xmlns="">
          <p:sp>
            <p:nvSpPr>
              <p:cNvPr id="22" name="正方形/長方形 21">
                <a:extLst>
                  <a:ext uri="{FF2B5EF4-FFF2-40B4-BE49-F238E27FC236}">
                    <a16:creationId xmlns:a16="http://schemas.microsoft.com/office/drawing/2014/main" id="{222822CC-6819-48E7-9AC4-A0E6E47A204D}"/>
                  </a:ext>
                </a:extLst>
              </p:cNvPr>
              <p:cNvSpPr>
                <a:spLocks noRot="1" noChangeAspect="1" noMove="1" noResize="1" noEditPoints="1" noAdjustHandles="1" noChangeArrowheads="1" noChangeShapeType="1" noTextEdit="1"/>
              </p:cNvSpPr>
              <p:nvPr/>
            </p:nvSpPr>
            <p:spPr>
              <a:xfrm>
                <a:off x="6030315" y="2505868"/>
                <a:ext cx="957250" cy="369332"/>
              </a:xfrm>
              <a:prstGeom prst="rect">
                <a:avLst/>
              </a:prstGeom>
              <a:blipFill>
                <a:blip r:embed="rId4"/>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6D2C8EC3-E718-4D68-AE85-C0759B6D5679}"/>
                  </a:ext>
                </a:extLst>
              </p:cNvPr>
              <p:cNvSpPr/>
              <p:nvPr/>
            </p:nvSpPr>
            <p:spPr>
              <a:xfrm>
                <a:off x="7992051" y="2505868"/>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𝟐</m:t>
                      </m:r>
                    </m:oMath>
                  </m:oMathPara>
                </a14:m>
                <a:endParaRPr lang="ja-JP" altLang="en-US" dirty="0"/>
              </a:p>
            </p:txBody>
          </p:sp>
        </mc:Choice>
        <mc:Fallback xmlns="">
          <p:sp>
            <p:nvSpPr>
              <p:cNvPr id="23" name="正方形/長方形 22">
                <a:extLst>
                  <a:ext uri="{FF2B5EF4-FFF2-40B4-BE49-F238E27FC236}">
                    <a16:creationId xmlns:a16="http://schemas.microsoft.com/office/drawing/2014/main" id="{6D2C8EC3-E718-4D68-AE85-C0759B6D5679}"/>
                  </a:ext>
                </a:extLst>
              </p:cNvPr>
              <p:cNvSpPr>
                <a:spLocks noRot="1" noChangeAspect="1" noMove="1" noResize="1" noEditPoints="1" noAdjustHandles="1" noChangeArrowheads="1" noChangeShapeType="1" noTextEdit="1"/>
              </p:cNvSpPr>
              <p:nvPr/>
            </p:nvSpPr>
            <p:spPr>
              <a:xfrm>
                <a:off x="7992051" y="2505868"/>
                <a:ext cx="957250" cy="369332"/>
              </a:xfrm>
              <a:prstGeom prst="rect">
                <a:avLst/>
              </a:prstGeom>
              <a:blipFill>
                <a:blip r:embed="rId5"/>
                <a:stretch>
                  <a:fillRect b="-1587"/>
                </a:stretch>
              </a:blipFill>
              <a:ln>
                <a:solidFill>
                  <a:schemeClr val="tx2"/>
                </a:solidFill>
              </a:ln>
            </p:spPr>
            <p:txBody>
              <a:bodyPr/>
              <a:lstStyle/>
              <a:p>
                <a:r>
                  <a:rPr lang="ja-JP" altLang="en-US">
                    <a:noFill/>
                  </a:rPr>
                  <a:t> </a:t>
                </a:r>
              </a:p>
            </p:txBody>
          </p:sp>
        </mc:Fallback>
      </mc:AlternateContent>
      <p:sp>
        <p:nvSpPr>
          <p:cNvPr id="24" name="正方形/長方形 23">
            <a:extLst>
              <a:ext uri="{FF2B5EF4-FFF2-40B4-BE49-F238E27FC236}">
                <a16:creationId xmlns:a16="http://schemas.microsoft.com/office/drawing/2014/main" id="{4976364F-3151-4BCC-A47E-EE28E91EA59B}"/>
              </a:ext>
            </a:extLst>
          </p:cNvPr>
          <p:cNvSpPr/>
          <p:nvPr/>
        </p:nvSpPr>
        <p:spPr>
          <a:xfrm>
            <a:off x="5808215" y="2019387"/>
            <a:ext cx="1401450" cy="307777"/>
          </a:xfrm>
          <a:prstGeom prst="rect">
            <a:avLst/>
          </a:prstGeom>
        </p:spPr>
        <p:txBody>
          <a:bodyPr wrap="square">
            <a:spAutoFit/>
          </a:bodyPr>
          <a:lstStyle/>
          <a:p>
            <a:pPr algn="ctr"/>
            <a:r>
              <a:rPr kumimoji="1" lang="en-US" altLang="ja-JP" sz="1400" b="1" dirty="0">
                <a:latin typeface="Meiryo UI" panose="020B0604030504040204" pitchFamily="50" charset="-128"/>
                <a:ea typeface="Meiryo UI" panose="020B0604030504040204" pitchFamily="50" charset="-128"/>
              </a:rPr>
              <a:t>~1,500m</a:t>
            </a:r>
            <a:endParaRPr lang="ja-JP" altLang="en-US" sz="1400" dirty="0"/>
          </a:p>
        </p:txBody>
      </p:sp>
      <p:sp>
        <p:nvSpPr>
          <p:cNvPr id="25" name="正方形/長方形 24">
            <a:extLst>
              <a:ext uri="{FF2B5EF4-FFF2-40B4-BE49-F238E27FC236}">
                <a16:creationId xmlns:a16="http://schemas.microsoft.com/office/drawing/2014/main" id="{0331C1E5-54B2-45DB-B8DD-67BE9EA139CF}"/>
              </a:ext>
            </a:extLst>
          </p:cNvPr>
          <p:cNvSpPr/>
          <p:nvPr/>
        </p:nvSpPr>
        <p:spPr>
          <a:xfrm>
            <a:off x="7570072" y="2015318"/>
            <a:ext cx="1730471" cy="307777"/>
          </a:xfrm>
          <a:prstGeom prst="rect">
            <a:avLst/>
          </a:prstGeom>
        </p:spPr>
        <p:txBody>
          <a:bodyPr wrap="square">
            <a:spAutoFit/>
          </a:bodyPr>
          <a:lstStyle/>
          <a:p>
            <a:pPr algn="ctr"/>
            <a:r>
              <a:rPr kumimoji="1" lang="en-US" altLang="ja-JP" sz="1400" b="1" dirty="0">
                <a:latin typeface="Meiryo UI" panose="020B0604030504040204" pitchFamily="50" charset="-128"/>
                <a:ea typeface="Meiryo UI" panose="020B0604030504040204" pitchFamily="50" charset="-128"/>
              </a:rPr>
              <a:t>1,501~3,000m</a:t>
            </a:r>
            <a:endParaRPr lang="ja-JP" altLang="en-US" sz="1400" dirty="0"/>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2F330058-67C0-4924-B503-315F790F5E20}"/>
                  </a:ext>
                </a:extLst>
              </p:cNvPr>
              <p:cNvSpPr/>
              <p:nvPr/>
            </p:nvSpPr>
            <p:spPr>
              <a:xfrm>
                <a:off x="6199432" y="3229995"/>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26" name="正方形/長方形 25">
                <a:extLst>
                  <a:ext uri="{FF2B5EF4-FFF2-40B4-BE49-F238E27FC236}">
                    <a16:creationId xmlns:a16="http://schemas.microsoft.com/office/drawing/2014/main" id="{2F330058-67C0-4924-B503-315F790F5E20}"/>
                  </a:ext>
                </a:extLst>
              </p:cNvPr>
              <p:cNvSpPr>
                <a:spLocks noRot="1" noChangeAspect="1" noMove="1" noResize="1" noEditPoints="1" noAdjustHandles="1" noChangeArrowheads="1" noChangeShapeType="1" noTextEdit="1"/>
              </p:cNvSpPr>
              <p:nvPr/>
            </p:nvSpPr>
            <p:spPr>
              <a:xfrm>
                <a:off x="6199432" y="3229995"/>
                <a:ext cx="619016" cy="369332"/>
              </a:xfrm>
              <a:prstGeom prst="rect">
                <a:avLst/>
              </a:prstGeom>
              <a:blipFill>
                <a:blip r:embed="rId6"/>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6EADA937-B686-4DF9-969C-4323B1296D7D}"/>
                  </a:ext>
                </a:extLst>
              </p:cNvPr>
              <p:cNvSpPr/>
              <p:nvPr/>
            </p:nvSpPr>
            <p:spPr>
              <a:xfrm>
                <a:off x="8161168" y="3229995"/>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𝟐</m:t>
                          </m:r>
                        </m:sub>
                      </m:sSub>
                    </m:oMath>
                  </m:oMathPara>
                </a14:m>
                <a:endParaRPr lang="ja-JP" altLang="en-US" dirty="0"/>
              </a:p>
            </p:txBody>
          </p:sp>
        </mc:Choice>
        <mc:Fallback xmlns="">
          <p:sp>
            <p:nvSpPr>
              <p:cNvPr id="27" name="正方形/長方形 26">
                <a:extLst>
                  <a:ext uri="{FF2B5EF4-FFF2-40B4-BE49-F238E27FC236}">
                    <a16:creationId xmlns:a16="http://schemas.microsoft.com/office/drawing/2014/main" id="{6EADA937-B686-4DF9-969C-4323B1296D7D}"/>
                  </a:ext>
                </a:extLst>
              </p:cNvPr>
              <p:cNvSpPr>
                <a:spLocks noRot="1" noChangeAspect="1" noMove="1" noResize="1" noEditPoints="1" noAdjustHandles="1" noChangeArrowheads="1" noChangeShapeType="1" noTextEdit="1"/>
              </p:cNvSpPr>
              <p:nvPr/>
            </p:nvSpPr>
            <p:spPr>
              <a:xfrm>
                <a:off x="8161168" y="3229995"/>
                <a:ext cx="619016" cy="369332"/>
              </a:xfrm>
              <a:prstGeom prst="rect">
                <a:avLst/>
              </a:prstGeom>
              <a:blipFill>
                <a:blip r:embed="rId7"/>
                <a:stretch>
                  <a:fillRect b="-1613"/>
                </a:stretch>
              </a:blipFill>
              <a:ln>
                <a:solidFill>
                  <a:schemeClr val="tx2"/>
                </a:solidFill>
              </a:ln>
            </p:spPr>
            <p:txBody>
              <a:bodyPr/>
              <a:lstStyle/>
              <a:p>
                <a:r>
                  <a:rPr lang="ja-JP" altLang="en-US">
                    <a:noFill/>
                  </a:rPr>
                  <a:t> </a:t>
                </a:r>
              </a:p>
            </p:txBody>
          </p:sp>
        </mc:Fallback>
      </mc:AlternateContent>
      <p:cxnSp>
        <p:nvCxnSpPr>
          <p:cNvPr id="28" name="直線矢印コネクタ 27">
            <a:extLst>
              <a:ext uri="{FF2B5EF4-FFF2-40B4-BE49-F238E27FC236}">
                <a16:creationId xmlns:a16="http://schemas.microsoft.com/office/drawing/2014/main" id="{FD9F45D0-F906-42B0-AE15-75A5CAF011D2}"/>
              </a:ext>
            </a:extLst>
          </p:cNvPr>
          <p:cNvCxnSpPr>
            <a:cxnSpLocks/>
            <a:stCxn id="32" idx="2"/>
            <a:endCxn id="19" idx="2"/>
          </p:cNvCxnSpPr>
          <p:nvPr/>
        </p:nvCxnSpPr>
        <p:spPr>
          <a:xfrm>
            <a:off x="6548919" y="3793860"/>
            <a:ext cx="1886389"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5D1D8CE-1F49-42E9-A9CA-154902D79B86}"/>
              </a:ext>
            </a:extLst>
          </p:cNvPr>
          <p:cNvSpPr txBox="1"/>
          <p:nvPr/>
        </p:nvSpPr>
        <p:spPr>
          <a:xfrm>
            <a:off x="7210964" y="4486524"/>
            <a:ext cx="3468399"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自動車保有の観測・欠測 </a:t>
            </a:r>
          </a:p>
        </p:txBody>
      </p:sp>
      <p:sp>
        <p:nvSpPr>
          <p:cNvPr id="33" name="正方形/長方形 32">
            <a:extLst>
              <a:ext uri="{FF2B5EF4-FFF2-40B4-BE49-F238E27FC236}">
                <a16:creationId xmlns:a16="http://schemas.microsoft.com/office/drawing/2014/main" id="{7EB655C1-D69D-4810-A38A-AC4596EF9ABB}"/>
              </a:ext>
            </a:extLst>
          </p:cNvPr>
          <p:cNvSpPr/>
          <p:nvPr/>
        </p:nvSpPr>
        <p:spPr>
          <a:xfrm>
            <a:off x="9589040" y="2032424"/>
            <a:ext cx="1401450" cy="307777"/>
          </a:xfrm>
          <a:prstGeom prst="rect">
            <a:avLst/>
          </a:prstGeom>
        </p:spPr>
        <p:txBody>
          <a:bodyPr wrap="square">
            <a:spAutoFit/>
          </a:bodyPr>
          <a:lstStyle/>
          <a:p>
            <a:pPr algn="ctr"/>
            <a:r>
              <a:rPr kumimoji="1" lang="en-US" altLang="ja-JP" sz="1400" b="1" dirty="0">
                <a:latin typeface="Meiryo UI" panose="020B0604030504040204" pitchFamily="50" charset="-128"/>
                <a:ea typeface="Meiryo UI" panose="020B0604030504040204" pitchFamily="50" charset="-128"/>
              </a:rPr>
              <a:t>3,000m~</a:t>
            </a:r>
            <a:endParaRPr lang="ja-JP" altLang="en-US" sz="1400" dirty="0"/>
          </a:p>
        </p:txBody>
      </p: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1F4A26A7-FC79-46AB-85B4-2A2468046C87}"/>
                  </a:ext>
                </a:extLst>
              </p:cNvPr>
              <p:cNvSpPr/>
              <p:nvPr/>
            </p:nvSpPr>
            <p:spPr>
              <a:xfrm>
                <a:off x="10000728" y="3229995"/>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𝟑</m:t>
                          </m:r>
                        </m:sub>
                      </m:sSub>
                    </m:oMath>
                  </m:oMathPara>
                </a14:m>
                <a:endParaRPr lang="ja-JP" altLang="en-US" dirty="0"/>
              </a:p>
            </p:txBody>
          </p:sp>
        </mc:Choice>
        <mc:Fallback xmlns="">
          <p:sp>
            <p:nvSpPr>
              <p:cNvPr id="34" name="正方形/長方形 33">
                <a:extLst>
                  <a:ext uri="{FF2B5EF4-FFF2-40B4-BE49-F238E27FC236}">
                    <a16:creationId xmlns:a16="http://schemas.microsoft.com/office/drawing/2014/main" id="{1F4A26A7-FC79-46AB-85B4-2A2468046C87}"/>
                  </a:ext>
                </a:extLst>
              </p:cNvPr>
              <p:cNvSpPr>
                <a:spLocks noRot="1" noChangeAspect="1" noMove="1" noResize="1" noEditPoints="1" noAdjustHandles="1" noChangeArrowheads="1" noChangeShapeType="1" noTextEdit="1"/>
              </p:cNvSpPr>
              <p:nvPr/>
            </p:nvSpPr>
            <p:spPr>
              <a:xfrm>
                <a:off x="10000728" y="3229995"/>
                <a:ext cx="619016" cy="369332"/>
              </a:xfrm>
              <a:prstGeom prst="rect">
                <a:avLst/>
              </a:prstGeom>
              <a:blipFill>
                <a:blip r:embed="rId8"/>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E214FB9-F349-4D30-BA22-917EF74EB682}"/>
                  </a:ext>
                </a:extLst>
              </p:cNvPr>
              <p:cNvSpPr/>
              <p:nvPr/>
            </p:nvSpPr>
            <p:spPr>
              <a:xfrm>
                <a:off x="9838828" y="2505868"/>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𝟑</m:t>
                      </m:r>
                    </m:oMath>
                  </m:oMathPara>
                </a14:m>
                <a:endParaRPr lang="ja-JP" altLang="en-US" dirty="0"/>
              </a:p>
            </p:txBody>
          </p:sp>
        </mc:Choice>
        <mc:Fallback xmlns="">
          <p:sp>
            <p:nvSpPr>
              <p:cNvPr id="35" name="正方形/長方形 34">
                <a:extLst>
                  <a:ext uri="{FF2B5EF4-FFF2-40B4-BE49-F238E27FC236}">
                    <a16:creationId xmlns:a16="http://schemas.microsoft.com/office/drawing/2014/main" id="{FE214FB9-F349-4D30-BA22-917EF74EB682}"/>
                  </a:ext>
                </a:extLst>
              </p:cNvPr>
              <p:cNvSpPr>
                <a:spLocks noRot="1" noChangeAspect="1" noMove="1" noResize="1" noEditPoints="1" noAdjustHandles="1" noChangeArrowheads="1" noChangeShapeType="1" noTextEdit="1"/>
              </p:cNvSpPr>
              <p:nvPr/>
            </p:nvSpPr>
            <p:spPr>
              <a:xfrm>
                <a:off x="9838828" y="2505868"/>
                <a:ext cx="957250" cy="369332"/>
              </a:xfrm>
              <a:prstGeom prst="rect">
                <a:avLst/>
              </a:prstGeom>
              <a:blipFill>
                <a:blip r:embed="rId9"/>
                <a:stretch>
                  <a:fillRect b="-1587"/>
                </a:stretch>
              </a:blipFill>
              <a:ln>
                <a:solidFill>
                  <a:schemeClr val="tx2"/>
                </a:solidFill>
              </a:ln>
            </p:spPr>
            <p:txBody>
              <a:bodyPr/>
              <a:lstStyle/>
              <a:p>
                <a:r>
                  <a:rPr lang="ja-JP" altLang="en-US">
                    <a:noFill/>
                  </a:rPr>
                  <a:t> </a:t>
                </a:r>
              </a:p>
            </p:txBody>
          </p:sp>
        </mc:Fallback>
      </mc:AlternateContent>
      <p:cxnSp>
        <p:nvCxnSpPr>
          <p:cNvPr id="38" name="直線矢印コネクタ 37">
            <a:extLst>
              <a:ext uri="{FF2B5EF4-FFF2-40B4-BE49-F238E27FC236}">
                <a16:creationId xmlns:a16="http://schemas.microsoft.com/office/drawing/2014/main" id="{9359DB56-6603-4B39-8BE1-DE59DE369C16}"/>
              </a:ext>
            </a:extLst>
          </p:cNvPr>
          <p:cNvCxnSpPr>
            <a:cxnSpLocks/>
          </p:cNvCxnSpPr>
          <p:nvPr/>
        </p:nvCxnSpPr>
        <p:spPr>
          <a:xfrm>
            <a:off x="6548919" y="4077072"/>
            <a:ext cx="3793965"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48B6B69D-F493-4BD2-BF0D-899CD5359BA5}"/>
                  </a:ext>
                </a:extLst>
              </p:cNvPr>
              <p:cNvSpPr/>
              <p:nvPr/>
            </p:nvSpPr>
            <p:spPr>
              <a:xfrm>
                <a:off x="6816998" y="3412785"/>
                <a:ext cx="1388970" cy="307777"/>
              </a:xfrm>
              <a:prstGeom prst="rect">
                <a:avLst/>
              </a:prstGeom>
            </p:spPr>
            <p:txBody>
              <a:bodyPr wrap="none">
                <a:spAutoFit/>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a:latin typeface="Cambria Math" panose="02040503050406030204" pitchFamily="18" charset="0"/>
                            <a:ea typeface="Meiryo UI" panose="020B0604030504040204" pitchFamily="50" charset="-128"/>
                          </a:rPr>
                          <m:t>𝟏</m:t>
                        </m:r>
                      </m:sub>
                    </m:sSub>
                    <m:r>
                      <a:rPr kumimoji="1" lang="en-US" altLang="ja-JP" sz="1400" b="1" i="1">
                        <a:latin typeface="Cambria Math" panose="02040503050406030204" pitchFamily="18" charset="0"/>
                        <a:ea typeface="Meiryo UI" panose="020B0604030504040204" pitchFamily="50" charset="-128"/>
                      </a:rPr>
                      <m:t>−</m:t>
                    </m:r>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a:latin typeface="Cambria Math" panose="02040503050406030204" pitchFamily="18" charset="0"/>
                            <a:ea typeface="Meiryo UI" panose="020B0604030504040204" pitchFamily="50" charset="-128"/>
                          </a:rPr>
                          <m:t>𝟐</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3" name="正方形/長方形 2">
                <a:extLst>
                  <a:ext uri="{FF2B5EF4-FFF2-40B4-BE49-F238E27FC236}">
                    <a16:creationId xmlns:a16="http://schemas.microsoft.com/office/drawing/2014/main" id="{48B6B69D-F493-4BD2-BF0D-899CD5359BA5}"/>
                  </a:ext>
                </a:extLst>
              </p:cNvPr>
              <p:cNvSpPr>
                <a:spLocks noRot="1" noChangeAspect="1" noMove="1" noResize="1" noEditPoints="1" noAdjustHandles="1" noChangeArrowheads="1" noChangeShapeType="1" noTextEdit="1"/>
              </p:cNvSpPr>
              <p:nvPr/>
            </p:nvSpPr>
            <p:spPr>
              <a:xfrm>
                <a:off x="6816998" y="3412785"/>
                <a:ext cx="1388970" cy="307777"/>
              </a:xfrm>
              <a:prstGeom prst="rect">
                <a:avLst/>
              </a:prstGeom>
              <a:blipFill>
                <a:blip r:embed="rId10"/>
                <a:stretch>
                  <a:fillRect l="-877" t="-4000" r="-439"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19544FC1-2622-402D-B96E-0F4014B647FD}"/>
                  </a:ext>
                </a:extLst>
              </p:cNvPr>
              <p:cNvSpPr/>
              <p:nvPr/>
            </p:nvSpPr>
            <p:spPr>
              <a:xfrm>
                <a:off x="8540944" y="3748501"/>
                <a:ext cx="1430648" cy="307777"/>
              </a:xfrm>
              <a:prstGeom prst="rect">
                <a:avLst/>
              </a:prstGeom>
            </p:spPr>
            <p:txBody>
              <a:bodyPr wrap="none">
                <a:spAutoFit/>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a:latin typeface="Cambria Math" panose="02040503050406030204" pitchFamily="18" charset="0"/>
                            <a:ea typeface="Meiryo UI" panose="020B0604030504040204" pitchFamily="50" charset="-128"/>
                          </a:rPr>
                          <m:t>𝟏</m:t>
                        </m:r>
                      </m:sub>
                    </m:sSub>
                    <m:r>
                      <a:rPr kumimoji="1" lang="en-US" altLang="ja-JP" sz="1400" b="1" i="1">
                        <a:latin typeface="Cambria Math" panose="02040503050406030204" pitchFamily="18" charset="0"/>
                        <a:ea typeface="Meiryo UI" panose="020B0604030504040204" pitchFamily="50" charset="-128"/>
                      </a:rPr>
                      <m:t>−</m:t>
                    </m:r>
                    <m:sSub>
                      <m:sSubPr>
                        <m:ctrlPr>
                          <a:rPr kumimoji="1" lang="en-US" altLang="ja-JP" sz="1400" b="1" i="1">
                            <a:latin typeface="Cambria Math" panose="02040503050406030204" pitchFamily="18" charset="0"/>
                            <a:ea typeface="Meiryo UI" panose="020B0604030504040204" pitchFamily="50" charset="-128"/>
                          </a:rPr>
                        </m:ctrlPr>
                      </m:sSubPr>
                      <m:e>
                        <m:r>
                          <a:rPr kumimoji="1" lang="en-US" altLang="ja-JP" sz="1400" b="1" i="1">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𝟑</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29" name="正方形/長方形 28">
                <a:extLst>
                  <a:ext uri="{FF2B5EF4-FFF2-40B4-BE49-F238E27FC236}">
                    <a16:creationId xmlns:a16="http://schemas.microsoft.com/office/drawing/2014/main" id="{19544FC1-2622-402D-B96E-0F4014B647FD}"/>
                  </a:ext>
                </a:extLst>
              </p:cNvPr>
              <p:cNvSpPr>
                <a:spLocks noRot="1" noChangeAspect="1" noMove="1" noResize="1" noEditPoints="1" noAdjustHandles="1" noChangeArrowheads="1" noChangeShapeType="1" noTextEdit="1"/>
              </p:cNvSpPr>
              <p:nvPr/>
            </p:nvSpPr>
            <p:spPr>
              <a:xfrm>
                <a:off x="8540944" y="3748501"/>
                <a:ext cx="1430648" cy="307777"/>
              </a:xfrm>
              <a:prstGeom prst="rect">
                <a:avLst/>
              </a:prstGeom>
              <a:blipFill>
                <a:blip r:embed="rId11"/>
                <a:stretch>
                  <a:fillRect t="-4000" b="-20000"/>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53A8CC6B-C181-4F6C-942F-683F0CAC42E3}"/>
              </a:ext>
            </a:extLst>
          </p:cNvPr>
          <p:cNvSpPr/>
          <p:nvPr/>
        </p:nvSpPr>
        <p:spPr>
          <a:xfrm>
            <a:off x="380098" y="5973814"/>
            <a:ext cx="5040095"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熊本市内居住者 </a:t>
            </a:r>
            <a:r>
              <a:rPr lang="en-US" altLang="ja-JP" sz="1400" b="1" dirty="0">
                <a:latin typeface="Meiryo UI" panose="020B0604030504040204" pitchFamily="50" charset="-128"/>
                <a:ea typeface="Meiryo UI" panose="020B0604030504040204" pitchFamily="50" charset="-128"/>
              </a:rPr>
              <a:t>(2,560</a:t>
            </a:r>
            <a:r>
              <a:rPr lang="ja-JP" altLang="en-US" sz="1400" b="1" dirty="0">
                <a:latin typeface="Meiryo UI" panose="020B0604030504040204" pitchFamily="50" charset="-128"/>
                <a:ea typeface="Meiryo UI" panose="020B0604030504040204" pitchFamily="50" charset="-128"/>
              </a:rPr>
              <a:t>人</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792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BDF5151F-FD0C-4D81-8BCF-59B635EB5328}"/>
              </a:ext>
            </a:extLst>
          </p:cNvPr>
          <p:cNvSpPr/>
          <p:nvPr/>
        </p:nvSpPr>
        <p:spPr>
          <a:xfrm>
            <a:off x="1629916" y="4437112"/>
            <a:ext cx="7776864" cy="100206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04FDA1A5-69CE-460D-8440-85F2FC589711}"/>
              </a:ext>
            </a:extLst>
          </p:cNvPr>
          <p:cNvSpPr>
            <a:spLocks noGrp="1"/>
          </p:cNvSpPr>
          <p:nvPr>
            <p:ph type="title"/>
          </p:nvPr>
        </p:nvSpPr>
        <p:spPr/>
        <p:txBody>
          <a:bodyPr/>
          <a:lstStyle/>
          <a:p>
            <a:r>
              <a:rPr kumimoji="1" lang="ja-JP" altLang="en-US" dirty="0"/>
              <a:t>結果①：</a:t>
            </a:r>
            <a:r>
              <a:rPr kumimoji="1" lang="en-US" altLang="ja-JP" dirty="0"/>
              <a:t>WAIC</a:t>
            </a:r>
            <a:r>
              <a:rPr kumimoji="1" lang="ja-JP" altLang="en-US" dirty="0" err="1"/>
              <a:t>と最終対数尤</a:t>
            </a:r>
            <a:r>
              <a:rPr kumimoji="1" lang="ja-JP" altLang="en-US" dirty="0"/>
              <a:t>度</a:t>
            </a:r>
          </a:p>
        </p:txBody>
      </p:sp>
      <p:sp>
        <p:nvSpPr>
          <p:cNvPr id="4" name="スライド番号プレースホルダー 3">
            <a:extLst>
              <a:ext uri="{FF2B5EF4-FFF2-40B4-BE49-F238E27FC236}">
                <a16:creationId xmlns:a16="http://schemas.microsoft.com/office/drawing/2014/main" id="{33C81D83-E6B1-4152-BFC8-ED05FA8D588E}"/>
              </a:ext>
            </a:extLst>
          </p:cNvPr>
          <p:cNvSpPr>
            <a:spLocks noGrp="1"/>
          </p:cNvSpPr>
          <p:nvPr>
            <p:ph type="sldNum" sz="quarter" idx="12"/>
          </p:nvPr>
        </p:nvSpPr>
        <p:spPr/>
        <p:txBody>
          <a:bodyPr/>
          <a:lstStyle/>
          <a:p>
            <a:fld id="{DF28FB93-0A08-4E7D-8E63-9EFA29F1E093}" type="slidenum">
              <a:rPr lang="en-US" altLang="ja-JP" smtClean="0"/>
              <a:pPr/>
              <a:t>33</a:t>
            </a:fld>
            <a:endParaRPr lang="ja-JP" altLang="en-US"/>
          </a:p>
        </p:txBody>
      </p:sp>
      <mc:AlternateContent xmlns:mc="http://schemas.openxmlformats.org/markup-compatibility/2006" xmlns:a14="http://schemas.microsoft.com/office/drawing/2010/main">
        <mc:Choice Requires="a14">
          <p:graphicFrame>
            <p:nvGraphicFramePr>
              <p:cNvPr id="5" name="表 5">
                <a:extLst>
                  <a:ext uri="{FF2B5EF4-FFF2-40B4-BE49-F238E27FC236}">
                    <a16:creationId xmlns:a16="http://schemas.microsoft.com/office/drawing/2014/main" id="{FE513286-0815-4F43-A703-C234E4E954A5}"/>
                  </a:ext>
                </a:extLst>
              </p:cNvPr>
              <p:cNvGraphicFramePr>
                <a:graphicFrameLocks noGrp="1"/>
              </p:cNvGraphicFramePr>
              <p:nvPr>
                <p:extLst>
                  <p:ext uri="{D42A27DB-BD31-4B8C-83A1-F6EECF244321}">
                    <p14:modId xmlns:p14="http://schemas.microsoft.com/office/powerpoint/2010/main" val="4225557332"/>
                  </p:ext>
                </p:extLst>
              </p:nvPr>
            </p:nvGraphicFramePr>
            <p:xfrm>
              <a:off x="261766" y="2669956"/>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ea typeface="Meiryo UI" panose="020B0604030504040204" pitchFamily="50" charset="-128"/>
                                  </a:rPr>
                                  <m:t>𝝈</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𝟎</m:t>
                                </m:r>
                              </m:oMath>
                            </m:oMathPara>
                          </a14:m>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𝒇</m:t>
                              </m:r>
                              <m:d>
                                <m:dPr>
                                  <m:ctrlPr>
                                    <a:rPr kumimoji="1" lang="en-US" altLang="ja-JP" sz="1400" b="1" i="1" smtClean="0">
                                      <a:latin typeface="Cambria Math" panose="02040503050406030204" pitchFamily="18" charset="0"/>
                                      <a:ea typeface="Meiryo UI" panose="020B0604030504040204" pitchFamily="50" charset="-128"/>
                                    </a:rPr>
                                  </m:ctrlPr>
                                </m:dPr>
                                <m:e>
                                  <m:r>
                                    <a:rPr kumimoji="1" lang="ja-JP" altLang="en-US" sz="1400" b="1" i="1" smtClean="0">
                                      <a:latin typeface="Cambria Math" panose="02040503050406030204" pitchFamily="18" charset="0"/>
                                      <a:ea typeface="Meiryo UI" panose="020B0604030504040204" pitchFamily="50" charset="-128"/>
                                    </a:rPr>
                                    <m:t>𝝈</m:t>
                                  </m:r>
                                </m:e>
                              </m:d>
                            </m:oMath>
                          </a14:m>
                          <a:r>
                            <a:rPr kumimoji="1" lang="ja-JP" altLang="en-US" sz="1400" b="1" dirty="0">
                              <a:latin typeface="Meiryo UI" panose="020B0604030504040204" pitchFamily="50" charset="-128"/>
                              <a:ea typeface="Meiryo UI" panose="020B0604030504040204" pitchFamily="50" charset="-128"/>
                            </a:rPr>
                            <a:t> の分散</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WAIC</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8436.99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8436.77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8436.81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Choice>
        <mc:Fallback xmlns="">
          <p:graphicFrame>
            <p:nvGraphicFramePr>
              <p:cNvPr id="5" name="表 5">
                <a:extLst>
                  <a:ext uri="{FF2B5EF4-FFF2-40B4-BE49-F238E27FC236}">
                    <a16:creationId xmlns:a16="http://schemas.microsoft.com/office/drawing/2014/main" id="{FE513286-0815-4F43-A703-C234E4E954A5}"/>
                  </a:ext>
                </a:extLst>
              </p:cNvPr>
              <p:cNvGraphicFramePr>
                <a:graphicFrameLocks noGrp="1"/>
              </p:cNvGraphicFramePr>
              <p:nvPr>
                <p:extLst>
                  <p:ext uri="{D42A27DB-BD31-4B8C-83A1-F6EECF244321}">
                    <p14:modId xmlns:p14="http://schemas.microsoft.com/office/powerpoint/2010/main" val="4225557332"/>
                  </p:ext>
                </p:extLst>
              </p:nvPr>
            </p:nvGraphicFramePr>
            <p:xfrm>
              <a:off x="261766" y="2669956"/>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38967" t="-813" r="-200469" b="-53659"/>
                          </a:stretch>
                        </a:blipFill>
                      </a:tcPr>
                    </a:tc>
                    <a:tc gridSpan="2">
                      <a:txBody>
                        <a:bodyPr/>
                        <a:lstStyle/>
                        <a:p>
                          <a:endParaRPr lang="ja-JP"/>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9484" t="-1639" r="-235" b="-209836"/>
                          </a:stretch>
                        </a:blip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WAIC</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8436.99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8436.77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8436.81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 5">
                <a:extLst>
                  <a:ext uri="{FF2B5EF4-FFF2-40B4-BE49-F238E27FC236}">
                    <a16:creationId xmlns:a16="http://schemas.microsoft.com/office/drawing/2014/main" id="{57E31CAF-1F7F-49F2-BF4E-E71F7B29A7EF}"/>
                  </a:ext>
                </a:extLst>
              </p:cNvPr>
              <p:cNvGraphicFramePr>
                <a:graphicFrameLocks noGrp="1"/>
              </p:cNvGraphicFramePr>
              <p:nvPr>
                <p:extLst>
                  <p:ext uri="{D42A27DB-BD31-4B8C-83A1-F6EECF244321}">
                    <p14:modId xmlns:p14="http://schemas.microsoft.com/office/powerpoint/2010/main" val="1913427089"/>
                  </p:ext>
                </p:extLst>
              </p:nvPr>
            </p:nvGraphicFramePr>
            <p:xfrm>
              <a:off x="6094413" y="2672856"/>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ea typeface="Meiryo UI" panose="020B0604030504040204" pitchFamily="50" charset="-128"/>
                                  </a:rPr>
                                  <m:t>𝝈</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𝟎</m:t>
                                </m:r>
                              </m:oMath>
                            </m:oMathPara>
                          </a14:m>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𝒇</m:t>
                              </m:r>
                              <m:d>
                                <m:dPr>
                                  <m:ctrlPr>
                                    <a:rPr kumimoji="1" lang="en-US" altLang="ja-JP" sz="1400" b="1" i="1" smtClean="0">
                                      <a:latin typeface="Cambria Math" panose="02040503050406030204" pitchFamily="18" charset="0"/>
                                      <a:ea typeface="Meiryo UI" panose="020B0604030504040204" pitchFamily="50" charset="-128"/>
                                    </a:rPr>
                                  </m:ctrlPr>
                                </m:dPr>
                                <m:e>
                                  <m:r>
                                    <a:rPr kumimoji="1" lang="ja-JP" altLang="en-US" sz="1400" b="1" i="1" smtClean="0">
                                      <a:latin typeface="Cambria Math" panose="02040503050406030204" pitchFamily="18" charset="0"/>
                                      <a:ea typeface="Meiryo UI" panose="020B0604030504040204" pitchFamily="50" charset="-128"/>
                                    </a:rPr>
                                    <m:t>𝝈</m:t>
                                  </m:r>
                                </m:e>
                              </m:d>
                            </m:oMath>
                          </a14:m>
                          <a:r>
                            <a:rPr kumimoji="1" lang="ja-JP" altLang="en-US" sz="1400" b="1" dirty="0">
                              <a:latin typeface="Meiryo UI" panose="020B0604030504040204" pitchFamily="50" charset="-128"/>
                              <a:ea typeface="Meiryo UI" panose="020B0604030504040204" pitchFamily="50" charset="-128"/>
                            </a:rPr>
                            <a:t> の分散</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ja-JP" altLang="en-US" sz="1400" b="1" dirty="0">
                              <a:latin typeface="Meiryo UI" panose="020B0604030504040204" pitchFamily="50" charset="-128"/>
                              <a:ea typeface="Meiryo UI" panose="020B0604030504040204" pitchFamily="50" charset="-128"/>
                            </a:rPr>
                            <a:t>最終対数尤度</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-4151.39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-4151.20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-4150.80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Choice>
        <mc:Fallback xmlns="">
          <p:graphicFrame>
            <p:nvGraphicFramePr>
              <p:cNvPr id="7" name="表 5">
                <a:extLst>
                  <a:ext uri="{FF2B5EF4-FFF2-40B4-BE49-F238E27FC236}">
                    <a16:creationId xmlns:a16="http://schemas.microsoft.com/office/drawing/2014/main" id="{57E31CAF-1F7F-49F2-BF4E-E71F7B29A7EF}"/>
                  </a:ext>
                </a:extLst>
              </p:cNvPr>
              <p:cNvGraphicFramePr>
                <a:graphicFrameLocks noGrp="1"/>
              </p:cNvGraphicFramePr>
              <p:nvPr>
                <p:extLst>
                  <p:ext uri="{D42A27DB-BD31-4B8C-83A1-F6EECF244321}">
                    <p14:modId xmlns:p14="http://schemas.microsoft.com/office/powerpoint/2010/main" val="1913427089"/>
                  </p:ext>
                </p:extLst>
              </p:nvPr>
            </p:nvGraphicFramePr>
            <p:xfrm>
              <a:off x="6094413" y="2672856"/>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9623" t="-820" r="-201415" b="-54098"/>
                          </a:stretch>
                        </a:blipFill>
                      </a:tcPr>
                    </a:tc>
                    <a:tc gridSpan="2">
                      <a:txBody>
                        <a:bodyPr/>
                        <a:lstStyle/>
                        <a:p>
                          <a:endParaRPr lang="ja-JP"/>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9249" t="-1639" r="-235" b="-208197"/>
                          </a:stretch>
                        </a:blip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ja-JP" altLang="en-US" sz="1400" b="1" dirty="0">
                              <a:latin typeface="Meiryo UI" panose="020B0604030504040204" pitchFamily="50" charset="-128"/>
                              <a:ea typeface="Meiryo UI" panose="020B0604030504040204" pitchFamily="50" charset="-128"/>
                            </a:rPr>
                            <a:t>最終対数尤度</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-4151.39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-4151.20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-4150.80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Fallback>
      </mc:AlternateContent>
      <p:sp>
        <p:nvSpPr>
          <p:cNvPr id="6" name="テキスト ボックス 5">
            <a:extLst>
              <a:ext uri="{FF2B5EF4-FFF2-40B4-BE49-F238E27FC236}">
                <a16:creationId xmlns:a16="http://schemas.microsoft.com/office/drawing/2014/main" id="{8BC6B490-38F6-408D-A962-8842340EB69C}"/>
              </a:ext>
            </a:extLst>
          </p:cNvPr>
          <p:cNvSpPr txBox="1"/>
          <p:nvPr/>
        </p:nvSpPr>
        <p:spPr>
          <a:xfrm>
            <a:off x="6094412" y="2361453"/>
            <a:ext cx="568863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最終対数尤度</a:t>
            </a:r>
          </a:p>
        </p:txBody>
      </p:sp>
      <p:sp>
        <p:nvSpPr>
          <p:cNvPr id="8" name="テキスト ボックス 7">
            <a:extLst>
              <a:ext uri="{FF2B5EF4-FFF2-40B4-BE49-F238E27FC236}">
                <a16:creationId xmlns:a16="http://schemas.microsoft.com/office/drawing/2014/main" id="{B0924D73-998B-4C3E-B21B-64AA025E5998}"/>
              </a:ext>
            </a:extLst>
          </p:cNvPr>
          <p:cNvSpPr txBox="1"/>
          <p:nvPr/>
        </p:nvSpPr>
        <p:spPr>
          <a:xfrm>
            <a:off x="261766" y="2348131"/>
            <a:ext cx="568863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WAIC</a:t>
            </a:r>
            <a:endParaRPr kumimoji="1" lang="ja-JP" altLang="en-US" sz="140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03192FA-2D0F-4E6D-BF4C-DB5E68D90ED1}"/>
                  </a:ext>
                </a:extLst>
              </p:cNvPr>
              <p:cNvSpPr txBox="1"/>
              <p:nvPr/>
            </p:nvSpPr>
            <p:spPr>
              <a:xfrm>
                <a:off x="7678588" y="1846527"/>
                <a:ext cx="4552336"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200" b="1" i="1">
                        <a:latin typeface="Cambria Math" panose="02040503050406030204" pitchFamily="18" charset="0"/>
                        <a:ea typeface="Meiryo UI" panose="020B0604030504040204" pitchFamily="50" charset="-128"/>
                      </a:rPr>
                      <m:t>𝒇</m:t>
                    </m:r>
                    <m:d>
                      <m:dPr>
                        <m:ctrlPr>
                          <a:rPr kumimoji="1" lang="en-US" altLang="ja-JP" sz="1200" b="1" i="1">
                            <a:latin typeface="Cambria Math" panose="02040503050406030204" pitchFamily="18" charset="0"/>
                            <a:ea typeface="Meiryo UI" panose="020B0604030504040204" pitchFamily="50" charset="-128"/>
                          </a:rPr>
                        </m:ctrlPr>
                      </m:dPr>
                      <m:e>
                        <m:r>
                          <a:rPr kumimoji="1" lang="ja-JP" altLang="en-US" sz="1200" b="1" i="1">
                            <a:latin typeface="Cambria Math" panose="02040503050406030204" pitchFamily="18" charset="0"/>
                            <a:ea typeface="Meiryo UI" panose="020B0604030504040204" pitchFamily="50" charset="-128"/>
                          </a:rPr>
                          <m:t>𝝈</m:t>
                        </m:r>
                      </m:e>
                    </m:d>
                  </m:oMath>
                </a14:m>
                <a:r>
                  <a:rPr kumimoji="1" lang="ja-JP" altLang="en-US" sz="1200" b="1" dirty="0">
                    <a:latin typeface="Meiryo UI" panose="020B0604030504040204" pitchFamily="50" charset="-128"/>
                    <a:ea typeface="Meiryo UI" panose="020B0604030504040204" pitchFamily="50" charset="-128"/>
                  </a:rPr>
                  <a:t> の分散が</a:t>
                </a:r>
                <a:r>
                  <a:rPr kumimoji="1" lang="en-US" altLang="ja-JP" sz="1200" b="1" dirty="0">
                    <a:latin typeface="Meiryo UI" panose="020B0604030504040204" pitchFamily="50" charset="-128"/>
                    <a:ea typeface="Meiryo UI" panose="020B0604030504040204" pitchFamily="50" charset="-128"/>
                  </a:rPr>
                  <a:t>0.30</a:t>
                </a:r>
                <a:r>
                  <a:rPr kumimoji="1" lang="ja-JP" altLang="en-US" sz="1200" b="1" dirty="0">
                    <a:latin typeface="Meiryo UI" panose="020B0604030504040204" pitchFamily="50" charset="-128"/>
                    <a:ea typeface="Meiryo UI" panose="020B0604030504040204" pitchFamily="50" charset="-128"/>
                  </a:rPr>
                  <a:t>以上の場合，パラメータが収束せず</a:t>
                </a:r>
              </a:p>
            </p:txBody>
          </p:sp>
        </mc:Choice>
        <mc:Fallback xmlns="">
          <p:sp>
            <p:nvSpPr>
              <p:cNvPr id="3" name="テキスト ボックス 2">
                <a:extLst>
                  <a:ext uri="{FF2B5EF4-FFF2-40B4-BE49-F238E27FC236}">
                    <a16:creationId xmlns:a16="http://schemas.microsoft.com/office/drawing/2014/main" id="{503192FA-2D0F-4E6D-BF4C-DB5E68D90ED1}"/>
                  </a:ext>
                </a:extLst>
              </p:cNvPr>
              <p:cNvSpPr txBox="1">
                <a:spLocks noRot="1" noChangeAspect="1" noMove="1" noResize="1" noEditPoints="1" noAdjustHandles="1" noChangeArrowheads="1" noChangeShapeType="1" noTextEdit="1"/>
              </p:cNvSpPr>
              <p:nvPr/>
            </p:nvSpPr>
            <p:spPr>
              <a:xfrm>
                <a:off x="7678588" y="1846527"/>
                <a:ext cx="4552336" cy="258532"/>
              </a:xfrm>
              <a:prstGeom prst="rect">
                <a:avLst/>
              </a:prstGeom>
              <a:blipFill>
                <a:blip r:embed="rId4"/>
                <a:stretch>
                  <a:fillRect t="-9524" b="-190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351E2542-8399-4C24-B723-17E792E42A43}"/>
                  </a:ext>
                </a:extLst>
              </p:cNvPr>
              <p:cNvSpPr/>
              <p:nvPr/>
            </p:nvSpPr>
            <p:spPr>
              <a:xfrm>
                <a:off x="7713981" y="1553845"/>
                <a:ext cx="4431021" cy="276999"/>
              </a:xfrm>
              <a:prstGeom prst="rect">
                <a:avLst/>
              </a:prstGeom>
            </p:spPr>
            <p:txBody>
              <a:bodyPr wrap="none">
                <a:spAutoFit/>
              </a:bodyPr>
              <a:lstStyle/>
              <a:p>
                <a:pPr algn="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全ての共分散パラメータ </a:t>
                </a:r>
                <a:r>
                  <a:rPr kumimoji="1" lang="en-US" altLang="ja-JP" sz="1200" b="1" dirty="0">
                    <a:latin typeface="Meiryo UI" panose="020B0604030504040204" pitchFamily="50" charset="-128"/>
                    <a:ea typeface="Meiryo UI" panose="020B0604030504040204" pitchFamily="50" charset="-128"/>
                  </a:rPr>
                  <a:t>(</a:t>
                </a:r>
                <a14:m>
                  <m:oMath xmlns:m="http://schemas.openxmlformats.org/officeDocument/2006/math">
                    <m:sSub>
                      <m:sSubPr>
                        <m:ctrlPr>
                          <a:rPr kumimoji="1" lang="en-US" altLang="ja-JP" sz="1200" b="1" i="1" smtClean="0">
                            <a:latin typeface="Cambria Math" panose="02040503050406030204" pitchFamily="18" charset="0"/>
                            <a:ea typeface="Meiryo UI" panose="020B0604030504040204" pitchFamily="50" charset="-128"/>
                          </a:rPr>
                        </m:ctrlPr>
                      </m:sSubPr>
                      <m:e>
                        <m:r>
                          <a:rPr kumimoji="1" lang="ja-JP" altLang="en-US" sz="1200" b="1" i="1" smtClean="0">
                            <a:latin typeface="Cambria Math" panose="02040503050406030204" pitchFamily="18" charset="0"/>
                            <a:ea typeface="Meiryo UI" panose="020B0604030504040204" pitchFamily="50" charset="-128"/>
                          </a:rPr>
                          <m:t>𝝈</m:t>
                        </m:r>
                      </m:e>
                      <m:sub>
                        <m:r>
                          <a:rPr kumimoji="1" lang="en-US" altLang="ja-JP" sz="1200" b="1" i="1" smtClean="0">
                            <a:latin typeface="Cambria Math" panose="02040503050406030204" pitchFamily="18" charset="0"/>
                            <a:ea typeface="Meiryo UI" panose="020B0604030504040204" pitchFamily="50" charset="-128"/>
                          </a:rPr>
                          <m:t>𝟏</m:t>
                        </m:r>
                      </m:sub>
                    </m:sSub>
                    <m:r>
                      <a:rPr kumimoji="1" lang="en-US" altLang="ja-JP" sz="1200" b="1" i="1" smtClean="0">
                        <a:latin typeface="Cambria Math" panose="02040503050406030204" pitchFamily="18" charset="0"/>
                        <a:ea typeface="Meiryo UI" panose="020B0604030504040204" pitchFamily="50" charset="-128"/>
                      </a:rPr>
                      <m:t>,</m:t>
                    </m:r>
                    <m:sSub>
                      <m:sSubPr>
                        <m:ctrlPr>
                          <a:rPr kumimoji="1" lang="en-US" altLang="ja-JP" sz="1200" b="1" i="1">
                            <a:latin typeface="Cambria Math" panose="02040503050406030204" pitchFamily="18" charset="0"/>
                            <a:ea typeface="Meiryo UI" panose="020B0604030504040204" pitchFamily="50" charset="-128"/>
                          </a:rPr>
                        </m:ctrlPr>
                      </m:sSubPr>
                      <m:e>
                        <m:r>
                          <a:rPr kumimoji="1" lang="ja-JP" altLang="en-US" sz="1200" b="1" i="1">
                            <a:latin typeface="Cambria Math" panose="02040503050406030204" pitchFamily="18" charset="0"/>
                            <a:ea typeface="Meiryo UI" panose="020B0604030504040204" pitchFamily="50" charset="-128"/>
                          </a:rPr>
                          <m:t>𝝈</m:t>
                        </m:r>
                      </m:e>
                      <m:sub>
                        <m:r>
                          <a:rPr kumimoji="1" lang="en-US" altLang="ja-JP" sz="1200" b="1" i="1" smtClean="0">
                            <a:latin typeface="Cambria Math" panose="02040503050406030204" pitchFamily="18" charset="0"/>
                            <a:ea typeface="Meiryo UI" panose="020B0604030504040204" pitchFamily="50" charset="-128"/>
                          </a:rPr>
                          <m:t>𝟐</m:t>
                        </m:r>
                      </m:sub>
                    </m:sSub>
                    <m:r>
                      <a:rPr kumimoji="1" lang="en-US" altLang="ja-JP" sz="1200" b="1" i="1" smtClean="0">
                        <a:latin typeface="Cambria Math" panose="02040503050406030204" pitchFamily="18" charset="0"/>
                        <a:ea typeface="Meiryo UI" panose="020B0604030504040204" pitchFamily="50" charset="-128"/>
                      </a:rPr>
                      <m:t>,</m:t>
                    </m:r>
                    <m:sSub>
                      <m:sSubPr>
                        <m:ctrlPr>
                          <a:rPr kumimoji="1" lang="en-US" altLang="ja-JP" sz="1200" b="1" i="1">
                            <a:latin typeface="Cambria Math" panose="02040503050406030204" pitchFamily="18" charset="0"/>
                            <a:ea typeface="Meiryo UI" panose="020B0604030504040204" pitchFamily="50" charset="-128"/>
                          </a:rPr>
                        </m:ctrlPr>
                      </m:sSubPr>
                      <m:e>
                        <m:r>
                          <a:rPr kumimoji="1" lang="ja-JP" altLang="en-US" sz="1200" b="1" i="1">
                            <a:latin typeface="Cambria Math" panose="02040503050406030204" pitchFamily="18" charset="0"/>
                            <a:ea typeface="Meiryo UI" panose="020B0604030504040204" pitchFamily="50" charset="-128"/>
                          </a:rPr>
                          <m:t>𝝈</m:t>
                        </m:r>
                      </m:e>
                      <m:sub>
                        <m:r>
                          <a:rPr kumimoji="1" lang="en-US" altLang="ja-JP" sz="1200" b="1" i="1" smtClean="0">
                            <a:latin typeface="Cambria Math" panose="02040503050406030204" pitchFamily="18" charset="0"/>
                            <a:ea typeface="Meiryo UI" panose="020B0604030504040204" pitchFamily="50" charset="-128"/>
                          </a:rPr>
                          <m:t>𝟑</m:t>
                        </m:r>
                      </m:sub>
                    </m:sSub>
                  </m:oMath>
                </a14:m>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に対し，同一の分散を設定</a:t>
                </a:r>
                <a:endParaRPr lang="ja-JP" altLang="en-US" sz="1200" dirty="0"/>
              </a:p>
            </p:txBody>
          </p:sp>
        </mc:Choice>
        <mc:Fallback xmlns="">
          <p:sp>
            <p:nvSpPr>
              <p:cNvPr id="11" name="正方形/長方形 10">
                <a:extLst>
                  <a:ext uri="{FF2B5EF4-FFF2-40B4-BE49-F238E27FC236}">
                    <a16:creationId xmlns:a16="http://schemas.microsoft.com/office/drawing/2014/main" id="{351E2542-8399-4C24-B723-17E792E42A43}"/>
                  </a:ext>
                </a:extLst>
              </p:cNvPr>
              <p:cNvSpPr>
                <a:spLocks noRot="1" noChangeAspect="1" noMove="1" noResize="1" noEditPoints="1" noAdjustHandles="1" noChangeArrowheads="1" noChangeShapeType="1" noTextEdit="1"/>
              </p:cNvSpPr>
              <p:nvPr/>
            </p:nvSpPr>
            <p:spPr>
              <a:xfrm>
                <a:off x="7713981" y="1553845"/>
                <a:ext cx="4431021" cy="276999"/>
              </a:xfrm>
              <a:prstGeom prst="rect">
                <a:avLst/>
              </a:prstGeom>
              <a:blipFill>
                <a:blip r:embed="rId5"/>
                <a:stretch>
                  <a:fillRect t="-2222" r="-138" b="-17778"/>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2BBC24D4-053D-46FB-B8C4-AABBA71B0373}"/>
              </a:ext>
            </a:extLst>
          </p:cNvPr>
          <p:cNvSpPr txBox="1"/>
          <p:nvPr/>
        </p:nvSpPr>
        <p:spPr>
          <a:xfrm>
            <a:off x="1711734" y="4524774"/>
            <a:ext cx="8765355" cy="779381"/>
          </a:xfrm>
          <a:prstGeom prst="rect">
            <a:avLst/>
          </a:prstGeom>
          <a:noFill/>
          <a:ln>
            <a:noFill/>
          </a:ln>
        </p:spPr>
        <p:txBody>
          <a:bodyPr wrap="square" rtlCol="0" anchor="ctr">
            <a:spAutoFit/>
          </a:bodyPr>
          <a:lstStyle/>
          <a:p>
            <a:pPr marL="285664" indent="-285664">
              <a:lnSpc>
                <a:spcPct val="15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事前分布の分散が大きくなるにつれ，最終対数尤度が上昇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サンプル内適合度　↑</a:t>
            </a:r>
            <a:r>
              <a:rPr kumimoji="1" lang="en-US" altLang="ja-JP" sz="1600" b="1" dirty="0">
                <a:latin typeface="Meiryo UI" panose="020B0604030504040204" pitchFamily="50" charset="-128"/>
                <a:ea typeface="Meiryo UI" panose="020B0604030504040204" pitchFamily="50" charset="-128"/>
              </a:rPr>
              <a:t>)</a:t>
            </a:r>
          </a:p>
          <a:p>
            <a:pPr marL="285664" indent="-285664">
              <a:lnSpc>
                <a:spcPct val="15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事前分布の分散が</a:t>
            </a:r>
            <a:r>
              <a:rPr kumimoji="1" lang="en-US" altLang="ja-JP" sz="1600" b="1" dirty="0">
                <a:latin typeface="Meiryo UI" panose="020B0604030504040204" pitchFamily="50" charset="-128"/>
                <a:ea typeface="Meiryo UI" panose="020B0604030504040204" pitchFamily="50" charset="-128"/>
              </a:rPr>
              <a:t>0.1</a:t>
            </a:r>
            <a:r>
              <a:rPr kumimoji="1" lang="ja-JP" altLang="en-US" sz="1600" b="1" dirty="0">
                <a:latin typeface="Meiryo UI" panose="020B0604030504040204" pitchFamily="50" charset="-128"/>
                <a:ea typeface="Meiryo UI" panose="020B0604030504040204" pitchFamily="50" charset="-128"/>
              </a:rPr>
              <a:t>のとき，</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が最小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サンプル外予測精度が最大</a:t>
            </a:r>
            <a:r>
              <a:rPr kumimoji="1" lang="en-US" altLang="ja-JP" sz="1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722901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BEE256B5-A9D7-4E01-B8BB-12BA61A2476E}"/>
              </a:ext>
            </a:extLst>
          </p:cNvPr>
          <p:cNvSpPr/>
          <p:nvPr/>
        </p:nvSpPr>
        <p:spPr>
          <a:xfrm>
            <a:off x="6076087" y="5123562"/>
            <a:ext cx="5552300" cy="61591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4" name="四角形: 角を丸くする 33">
            <a:extLst>
              <a:ext uri="{FF2B5EF4-FFF2-40B4-BE49-F238E27FC236}">
                <a16:creationId xmlns:a16="http://schemas.microsoft.com/office/drawing/2014/main" id="{7E65F702-F5B0-40D6-AB75-9F33C40D3D99}"/>
              </a:ext>
            </a:extLst>
          </p:cNvPr>
          <p:cNvSpPr/>
          <p:nvPr/>
        </p:nvSpPr>
        <p:spPr>
          <a:xfrm>
            <a:off x="7169733" y="3927518"/>
            <a:ext cx="4835170" cy="5546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04FDA1A5-69CE-460D-8440-85F2FC589711}"/>
              </a:ext>
            </a:extLst>
          </p:cNvPr>
          <p:cNvSpPr>
            <a:spLocks noGrp="1"/>
          </p:cNvSpPr>
          <p:nvPr>
            <p:ph type="title"/>
          </p:nvPr>
        </p:nvSpPr>
        <p:spPr>
          <a:xfrm>
            <a:off x="1522644" y="522248"/>
            <a:ext cx="9143538" cy="888542"/>
          </a:xfrm>
        </p:spPr>
        <p:txBody>
          <a:bodyPr/>
          <a:lstStyle/>
          <a:p>
            <a:r>
              <a:rPr kumimoji="1" lang="ja-JP" altLang="en-US" dirty="0"/>
              <a:t>結果②：内生性バイアスの補正による</a:t>
            </a:r>
            <a:r>
              <a:rPr kumimoji="1" lang="en-US" altLang="ja-JP" dirty="0"/>
              <a:t>ATE</a:t>
            </a:r>
            <a:r>
              <a:rPr kumimoji="1" lang="ja-JP" altLang="en-US" dirty="0"/>
              <a:t>の変化</a:t>
            </a:r>
          </a:p>
        </p:txBody>
      </p:sp>
      <p:sp>
        <p:nvSpPr>
          <p:cNvPr id="4" name="スライド番号プレースホルダー 3">
            <a:extLst>
              <a:ext uri="{FF2B5EF4-FFF2-40B4-BE49-F238E27FC236}">
                <a16:creationId xmlns:a16="http://schemas.microsoft.com/office/drawing/2014/main" id="{33C81D83-E6B1-4152-BFC8-ED05FA8D588E}"/>
              </a:ext>
            </a:extLst>
          </p:cNvPr>
          <p:cNvSpPr>
            <a:spLocks noGrp="1"/>
          </p:cNvSpPr>
          <p:nvPr>
            <p:ph type="sldNum" sz="quarter" idx="12"/>
          </p:nvPr>
        </p:nvSpPr>
        <p:spPr/>
        <p:txBody>
          <a:bodyPr/>
          <a:lstStyle/>
          <a:p>
            <a:fld id="{DF28FB93-0A08-4E7D-8E63-9EFA29F1E093}" type="slidenum">
              <a:rPr lang="en-US" altLang="ja-JP" smtClean="0"/>
              <a:pPr/>
              <a:t>34</a:t>
            </a:fld>
            <a:endParaRPr lang="ja-JP" altLang="en-US"/>
          </a:p>
        </p:txBody>
      </p:sp>
      <p:graphicFrame>
        <p:nvGraphicFramePr>
          <p:cNvPr id="7" name="グラフ 6">
            <a:extLst>
              <a:ext uri="{FF2B5EF4-FFF2-40B4-BE49-F238E27FC236}">
                <a16:creationId xmlns:a16="http://schemas.microsoft.com/office/drawing/2014/main" id="{EB90903A-F513-4D6D-BCB5-F5C0262FD3D3}"/>
              </a:ext>
            </a:extLst>
          </p:cNvPr>
          <p:cNvGraphicFramePr>
            <a:graphicFrameLocks/>
          </p:cNvGraphicFramePr>
          <p:nvPr>
            <p:extLst>
              <p:ext uri="{D42A27DB-BD31-4B8C-83A1-F6EECF244321}">
                <p14:modId xmlns:p14="http://schemas.microsoft.com/office/powerpoint/2010/main" val="2447364496"/>
              </p:ext>
            </p:extLst>
          </p:nvPr>
        </p:nvGraphicFramePr>
        <p:xfrm>
          <a:off x="1522643" y="1628800"/>
          <a:ext cx="4572000" cy="323951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コネクタ 7">
            <a:extLst>
              <a:ext uri="{FF2B5EF4-FFF2-40B4-BE49-F238E27FC236}">
                <a16:creationId xmlns:a16="http://schemas.microsoft.com/office/drawing/2014/main" id="{FDCED7CF-133E-4500-A614-20248B7622D1}"/>
              </a:ext>
            </a:extLst>
          </p:cNvPr>
          <p:cNvCxnSpPr>
            <a:cxnSpLocks/>
          </p:cNvCxnSpPr>
          <p:nvPr/>
        </p:nvCxnSpPr>
        <p:spPr>
          <a:xfrm flipH="1">
            <a:off x="288262" y="2694939"/>
            <a:ext cx="54726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2076ABD-8EB7-417B-B564-910D0E06D02B}"/>
              </a:ext>
            </a:extLst>
          </p:cNvPr>
          <p:cNvCxnSpPr>
            <a:cxnSpLocks/>
          </p:cNvCxnSpPr>
          <p:nvPr/>
        </p:nvCxnSpPr>
        <p:spPr>
          <a:xfrm flipH="1">
            <a:off x="288262" y="3608597"/>
            <a:ext cx="54726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4D79B41-23D9-4C90-82C0-D5DBF37C4CB1}"/>
              </a:ext>
            </a:extLst>
          </p:cNvPr>
          <p:cNvSpPr txBox="1"/>
          <p:nvPr/>
        </p:nvSpPr>
        <p:spPr>
          <a:xfrm>
            <a:off x="392284" y="2122555"/>
            <a:ext cx="81464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~1,500m</a:t>
            </a:r>
            <a:endParaRPr kumimoji="1" lang="ja-JP" altLang="en-US" sz="10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C6AA2D8-4F24-48AF-876A-3BB9DF9708EB}"/>
              </a:ext>
            </a:extLst>
          </p:cNvPr>
          <p:cNvSpPr txBox="1"/>
          <p:nvPr/>
        </p:nvSpPr>
        <p:spPr>
          <a:xfrm>
            <a:off x="758327" y="5033234"/>
            <a:ext cx="4693053"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図</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最寄駅までの距離別の自動車保有確率の期待値</a:t>
            </a:r>
          </a:p>
        </p:txBody>
      </p:sp>
      <p:sp>
        <p:nvSpPr>
          <p:cNvPr id="13" name="テキスト ボックス 12">
            <a:extLst>
              <a:ext uri="{FF2B5EF4-FFF2-40B4-BE49-F238E27FC236}">
                <a16:creationId xmlns:a16="http://schemas.microsoft.com/office/drawing/2014/main" id="{90170E74-CCF3-416E-90E2-76F111FB51C8}"/>
              </a:ext>
            </a:extLst>
          </p:cNvPr>
          <p:cNvSpPr txBox="1"/>
          <p:nvPr/>
        </p:nvSpPr>
        <p:spPr>
          <a:xfrm>
            <a:off x="130995" y="3064112"/>
            <a:ext cx="133722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1,501m~3,000m</a:t>
            </a:r>
            <a:endParaRPr kumimoji="1" lang="ja-JP" altLang="en-US" sz="10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C3A26FF-F137-4554-8007-E98D9D1DC59D}"/>
              </a:ext>
            </a:extLst>
          </p:cNvPr>
          <p:cNvSpPr txBox="1"/>
          <p:nvPr/>
        </p:nvSpPr>
        <p:spPr>
          <a:xfrm>
            <a:off x="392284" y="4077696"/>
            <a:ext cx="81464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3,001m~</a:t>
            </a:r>
            <a:endParaRPr kumimoji="1" lang="ja-JP" altLang="en-US" sz="100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59FEA4C-A303-4AD5-A949-119A7673CA4D}"/>
                  </a:ext>
                </a:extLst>
              </p:cNvPr>
              <p:cNvSpPr txBox="1"/>
              <p:nvPr/>
            </p:nvSpPr>
            <p:spPr>
              <a:xfrm>
                <a:off x="2070659" y="5463754"/>
                <a:ext cx="2902846" cy="258532"/>
              </a:xfrm>
              <a:prstGeom prst="rect">
                <a:avLst/>
              </a:prstGeom>
              <a:noFill/>
            </p:spPr>
            <p:txBody>
              <a:bodyPr wrap="none" rtlCol="0">
                <a:spAutoFit/>
              </a:bodyPr>
              <a:lstStyle/>
              <a:p>
                <a:pPr>
                  <a:lnSpc>
                    <a:spcPct val="90000"/>
                  </a:lnSpc>
                </a:pPr>
                <a:r>
                  <a:rPr kumimoji="1" lang="ja-JP" altLang="en-US" sz="1200" b="1" dirty="0">
                    <a:latin typeface="Meiryo UI" panose="020B0604030504040204" pitchFamily="50" charset="-128"/>
                    <a:ea typeface="Meiryo UI" panose="020B0604030504040204" pitchFamily="50" charset="-128"/>
                  </a:rPr>
                  <a:t>＊補正有り</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200" b="1" i="1">
                        <a:latin typeface="Cambria Math" panose="02040503050406030204" pitchFamily="18" charset="0"/>
                        <a:ea typeface="Meiryo UI" panose="020B0604030504040204" pitchFamily="50" charset="-128"/>
                      </a:rPr>
                      <m:t>𝒇</m:t>
                    </m:r>
                    <m:d>
                      <m:dPr>
                        <m:ctrlPr>
                          <a:rPr kumimoji="1" lang="en-US" altLang="ja-JP" sz="1200" b="1" i="1">
                            <a:latin typeface="Cambria Math" panose="02040503050406030204" pitchFamily="18" charset="0"/>
                            <a:ea typeface="Meiryo UI" panose="020B0604030504040204" pitchFamily="50" charset="-128"/>
                          </a:rPr>
                        </m:ctrlPr>
                      </m:dPr>
                      <m:e>
                        <m:r>
                          <a:rPr kumimoji="1" lang="ja-JP" altLang="en-US" sz="1200" b="1" i="1">
                            <a:latin typeface="Cambria Math" panose="02040503050406030204" pitchFamily="18" charset="0"/>
                            <a:ea typeface="Meiryo UI" panose="020B0604030504040204" pitchFamily="50" charset="-128"/>
                          </a:rPr>
                          <m:t>𝝈</m:t>
                        </m:r>
                      </m:e>
                    </m:d>
                  </m:oMath>
                </a14:m>
                <a:r>
                  <a:rPr kumimoji="1" lang="ja-JP" altLang="en-US" sz="1200" b="1" dirty="0">
                    <a:latin typeface="Meiryo UI" panose="020B0604030504040204" pitchFamily="50" charset="-128"/>
                    <a:ea typeface="Meiryo UI" panose="020B0604030504040204" pitchFamily="50" charset="-128"/>
                  </a:rPr>
                  <a:t> の分散が</a:t>
                </a:r>
                <a:r>
                  <a:rPr kumimoji="1" lang="en-US" altLang="ja-JP" sz="1200" b="1" dirty="0">
                    <a:latin typeface="Meiryo UI" panose="020B0604030504040204" pitchFamily="50" charset="-128"/>
                    <a:ea typeface="Meiryo UI" panose="020B0604030504040204" pitchFamily="50" charset="-128"/>
                  </a:rPr>
                  <a:t>0.1</a:t>
                </a:r>
              </a:p>
            </p:txBody>
          </p:sp>
        </mc:Choice>
        <mc:Fallback xmlns="">
          <p:sp>
            <p:nvSpPr>
              <p:cNvPr id="16" name="テキスト ボックス 15">
                <a:extLst>
                  <a:ext uri="{FF2B5EF4-FFF2-40B4-BE49-F238E27FC236}">
                    <a16:creationId xmlns:a16="http://schemas.microsoft.com/office/drawing/2014/main" id="{E59FEA4C-A303-4AD5-A949-119A7673CA4D}"/>
                  </a:ext>
                </a:extLst>
              </p:cNvPr>
              <p:cNvSpPr txBox="1">
                <a:spLocks noRot="1" noChangeAspect="1" noMove="1" noResize="1" noEditPoints="1" noAdjustHandles="1" noChangeArrowheads="1" noChangeShapeType="1" noTextEdit="1"/>
              </p:cNvSpPr>
              <p:nvPr/>
            </p:nvSpPr>
            <p:spPr>
              <a:xfrm>
                <a:off x="2070659" y="5463754"/>
                <a:ext cx="2902846" cy="258532"/>
              </a:xfrm>
              <a:prstGeom prst="rect">
                <a:avLst/>
              </a:prstGeom>
              <a:blipFill>
                <a:blip r:embed="rId3"/>
                <a:stretch>
                  <a:fillRect l="-210" t="-6977" b="-16279"/>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EAFD5DCF-72C9-4EA0-A4F5-35092BD7656E}"/>
              </a:ext>
            </a:extLst>
          </p:cNvPr>
          <p:cNvSpPr/>
          <p:nvPr/>
        </p:nvSpPr>
        <p:spPr>
          <a:xfrm>
            <a:off x="2193790" y="5739473"/>
            <a:ext cx="2702984"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補正無し</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共分散パラメータを</a:t>
            </a:r>
            <a:r>
              <a:rPr kumimoji="1" lang="en-US" altLang="ja-JP" sz="1200" b="1" dirty="0">
                <a:latin typeface="Meiryo UI" panose="020B0604030504040204" pitchFamily="50" charset="-128"/>
                <a:ea typeface="Meiryo UI" panose="020B0604030504040204" pitchFamily="50" charset="-128"/>
              </a:rPr>
              <a:t>0</a:t>
            </a:r>
            <a:r>
              <a:rPr kumimoji="1" lang="ja-JP" altLang="en-US" sz="1200" b="1" dirty="0">
                <a:latin typeface="Meiryo UI" panose="020B0604030504040204" pitchFamily="50" charset="-128"/>
                <a:ea typeface="Meiryo UI" panose="020B0604030504040204" pitchFamily="50" charset="-128"/>
              </a:rPr>
              <a:t>に固定</a:t>
            </a:r>
            <a:endParaRPr lang="ja-JP" altLang="en-US" sz="1200" dirty="0"/>
          </a:p>
        </p:txBody>
      </p:sp>
      <mc:AlternateContent xmlns:mc="http://schemas.openxmlformats.org/markup-compatibility/2006" xmlns:a14="http://schemas.microsoft.com/office/drawing/2010/main">
        <mc:Choice Requires="a14">
          <p:graphicFrame>
            <p:nvGraphicFramePr>
              <p:cNvPr id="20" name="表 19">
                <a:extLst>
                  <a:ext uri="{FF2B5EF4-FFF2-40B4-BE49-F238E27FC236}">
                    <a16:creationId xmlns:a16="http://schemas.microsoft.com/office/drawing/2014/main" id="{6C03A7BE-04B5-4A3B-AC24-35D3B1BDD74D}"/>
                  </a:ext>
                </a:extLst>
              </p:cNvPr>
              <p:cNvGraphicFramePr>
                <a:graphicFrameLocks noGrp="1"/>
              </p:cNvGraphicFramePr>
              <p:nvPr>
                <p:extLst>
                  <p:ext uri="{D42A27DB-BD31-4B8C-83A1-F6EECF244321}">
                    <p14:modId xmlns:p14="http://schemas.microsoft.com/office/powerpoint/2010/main" val="4249038221"/>
                  </p:ext>
                </p:extLst>
              </p:nvPr>
            </p:nvGraphicFramePr>
            <p:xfrm>
              <a:off x="6149065" y="1902438"/>
              <a:ext cx="5688632" cy="148336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ea typeface="Meiryo UI" panose="020B0604030504040204" pitchFamily="50" charset="-128"/>
                                  </a:rPr>
                                  <m:t>𝝈</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𝟎</m:t>
                                </m:r>
                              </m:oMath>
                            </m:oMathPara>
                          </a14:m>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𝒇</m:t>
                              </m:r>
                              <m:d>
                                <m:dPr>
                                  <m:ctrlPr>
                                    <a:rPr kumimoji="1" lang="en-US" altLang="ja-JP" sz="1400" b="1" i="1" smtClean="0">
                                      <a:latin typeface="Cambria Math" panose="02040503050406030204" pitchFamily="18" charset="0"/>
                                      <a:ea typeface="Meiryo UI" panose="020B0604030504040204" pitchFamily="50" charset="-128"/>
                                    </a:rPr>
                                  </m:ctrlPr>
                                </m:dPr>
                                <m:e>
                                  <m:r>
                                    <a:rPr kumimoji="1" lang="ja-JP" altLang="en-US" sz="1400" b="1" i="1" smtClean="0">
                                      <a:latin typeface="Cambria Math" panose="02040503050406030204" pitchFamily="18" charset="0"/>
                                      <a:ea typeface="Meiryo UI" panose="020B0604030504040204" pitchFamily="50" charset="-128"/>
                                    </a:rPr>
                                    <m:t>𝝈</m:t>
                                  </m:r>
                                </m:e>
                              </m:d>
                            </m:oMath>
                          </a14:m>
                          <a:r>
                            <a:rPr kumimoji="1" lang="ja-JP" altLang="en-US" sz="1400" b="1" dirty="0">
                              <a:latin typeface="Meiryo UI" panose="020B0604030504040204" pitchFamily="50" charset="-128"/>
                              <a:ea typeface="Meiryo UI" panose="020B0604030504040204" pitchFamily="50" charset="-128"/>
                            </a:rPr>
                            <a:t> の分散</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𝟐</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-0.03</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𝟑</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0.06</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806415"/>
                      </a:ext>
                    </a:extLst>
                  </a:tr>
                </a:tbl>
              </a:graphicData>
            </a:graphic>
          </p:graphicFrame>
        </mc:Choice>
        <mc:Fallback xmlns="">
          <p:graphicFrame>
            <p:nvGraphicFramePr>
              <p:cNvPr id="20" name="表 19">
                <a:extLst>
                  <a:ext uri="{FF2B5EF4-FFF2-40B4-BE49-F238E27FC236}">
                    <a16:creationId xmlns:a16="http://schemas.microsoft.com/office/drawing/2014/main" id="{6C03A7BE-04B5-4A3B-AC24-35D3B1BDD74D}"/>
                  </a:ext>
                </a:extLst>
              </p:cNvPr>
              <p:cNvGraphicFramePr>
                <a:graphicFrameLocks noGrp="1"/>
              </p:cNvGraphicFramePr>
              <p:nvPr>
                <p:extLst>
                  <p:ext uri="{D42A27DB-BD31-4B8C-83A1-F6EECF244321}">
                    <p14:modId xmlns:p14="http://schemas.microsoft.com/office/powerpoint/2010/main" val="4249038221"/>
                  </p:ext>
                </p:extLst>
              </p:nvPr>
            </p:nvGraphicFramePr>
            <p:xfrm>
              <a:off x="6149065" y="1902438"/>
              <a:ext cx="5688632" cy="148336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39623" t="-820" r="-201415" b="-103279"/>
                          </a:stretch>
                        </a:blipFill>
                      </a:tcPr>
                    </a:tc>
                    <a:tc gridSpan="2">
                      <a:txBody>
                        <a:bodyPr/>
                        <a:lstStyle/>
                        <a:p>
                          <a:endParaRPr lang="ja-JP"/>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19249" t="-1639" r="-235" b="-306557"/>
                          </a:stretch>
                        </a:blip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endParaRPr lang="ja-JP"/>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201639" r="-215878" b="-106557"/>
                          </a:stretch>
                        </a:blip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-0.03</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r h="370840">
                    <a:tc>
                      <a:txBody>
                        <a:bodyPr/>
                        <a:lstStyle/>
                        <a:p>
                          <a:endParaRPr lang="ja-JP"/>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301639" r="-215878" b="-6557"/>
                          </a:stretch>
                        </a:blipFill>
                      </a:tcPr>
                    </a:tc>
                    <a:tc>
                      <a:txBody>
                        <a:bodyPr/>
                        <a:lstStyle/>
                        <a:p>
                          <a:pPr algn="ctr"/>
                          <a:r>
                            <a:rPr kumimoji="1" lang="en-US" altLang="ja-JP" sz="1400" b="1" dirty="0">
                              <a:latin typeface="Meiryo UI" panose="020B0604030504040204" pitchFamily="50" charset="-128"/>
                              <a:ea typeface="Meiryo UI" panose="020B0604030504040204" pitchFamily="50" charset="-128"/>
                            </a:rPr>
                            <a:t>-0.07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0.06</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806415"/>
                      </a:ext>
                    </a:extLst>
                  </a:tr>
                </a:tbl>
              </a:graphicData>
            </a:graphic>
          </p:graphicFrame>
        </mc:Fallback>
      </mc:AlternateContent>
      <p:sp>
        <p:nvSpPr>
          <p:cNvPr id="21" name="テキスト ボックス 20">
            <a:extLst>
              <a:ext uri="{FF2B5EF4-FFF2-40B4-BE49-F238E27FC236}">
                <a16:creationId xmlns:a16="http://schemas.microsoft.com/office/drawing/2014/main" id="{A9120C83-5313-4182-AD00-7495D45FE082}"/>
              </a:ext>
            </a:extLst>
          </p:cNvPr>
          <p:cNvSpPr txBox="1"/>
          <p:nvPr/>
        </p:nvSpPr>
        <p:spPr>
          <a:xfrm>
            <a:off x="6149065" y="1542398"/>
            <a:ext cx="568863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ATE</a:t>
            </a:r>
            <a:endParaRPr kumimoji="1" lang="ja-JP" altLang="en-US" sz="1400" b="1" dirty="0">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AEB119F1-1030-4A56-8F01-EB4B4F7C7F5C}"/>
              </a:ext>
            </a:extLst>
          </p:cNvPr>
          <p:cNvSpPr/>
          <p:nvPr/>
        </p:nvSpPr>
        <p:spPr>
          <a:xfrm>
            <a:off x="8165289" y="2644117"/>
            <a:ext cx="914400" cy="741681"/>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3" name="四角形: 角を丸くする 22">
            <a:extLst>
              <a:ext uri="{FF2B5EF4-FFF2-40B4-BE49-F238E27FC236}">
                <a16:creationId xmlns:a16="http://schemas.microsoft.com/office/drawing/2014/main" id="{5028E0BF-1819-4871-8F17-8778C7723DF4}"/>
              </a:ext>
            </a:extLst>
          </p:cNvPr>
          <p:cNvSpPr/>
          <p:nvPr/>
        </p:nvSpPr>
        <p:spPr>
          <a:xfrm>
            <a:off x="9455703" y="2642450"/>
            <a:ext cx="914400" cy="74168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9" name="テキスト ボックス 8">
            <a:extLst>
              <a:ext uri="{FF2B5EF4-FFF2-40B4-BE49-F238E27FC236}">
                <a16:creationId xmlns:a16="http://schemas.microsoft.com/office/drawing/2014/main" id="{F1C01183-C34F-45E3-8EC7-1DBAFA19C045}"/>
              </a:ext>
            </a:extLst>
          </p:cNvPr>
          <p:cNvSpPr txBox="1"/>
          <p:nvPr/>
        </p:nvSpPr>
        <p:spPr>
          <a:xfrm>
            <a:off x="5169191" y="1879887"/>
            <a:ext cx="635109"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68.7%</a:t>
            </a:r>
            <a:endParaRPr kumimoji="1" lang="ja-JP" altLang="en-US" sz="10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4BD6FEF7-B93B-4691-976C-C6C25BA2734B}"/>
              </a:ext>
            </a:extLst>
          </p:cNvPr>
          <p:cNvSpPr txBox="1"/>
          <p:nvPr/>
        </p:nvSpPr>
        <p:spPr>
          <a:xfrm>
            <a:off x="5169190" y="2359916"/>
            <a:ext cx="635109"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64.5%</a:t>
            </a:r>
            <a:endParaRPr kumimoji="1" lang="ja-JP" altLang="en-US" sz="10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6D50371-D43C-45DE-A208-F188227798C4}"/>
              </a:ext>
            </a:extLst>
          </p:cNvPr>
          <p:cNvSpPr txBox="1"/>
          <p:nvPr/>
        </p:nvSpPr>
        <p:spPr>
          <a:xfrm>
            <a:off x="5166822" y="2816744"/>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70.6%</a:t>
            </a:r>
            <a:endParaRPr kumimoji="1" lang="ja-JP" altLang="en-US" sz="10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93EB521-EF8D-4C09-92AE-4E68FB5FBFFC}"/>
              </a:ext>
            </a:extLst>
          </p:cNvPr>
          <p:cNvSpPr txBox="1"/>
          <p:nvPr/>
        </p:nvSpPr>
        <p:spPr>
          <a:xfrm>
            <a:off x="5160741" y="3313584"/>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66.3%</a:t>
            </a:r>
            <a:endParaRPr kumimoji="1" lang="ja-JP" altLang="en-US" sz="10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A34ABB1-BAA4-4D39-B1D3-8AD328D6FE1A}"/>
              </a:ext>
            </a:extLst>
          </p:cNvPr>
          <p:cNvSpPr txBox="1"/>
          <p:nvPr/>
        </p:nvSpPr>
        <p:spPr>
          <a:xfrm>
            <a:off x="5160741" y="3761079"/>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69.7%</a:t>
            </a:r>
            <a:endParaRPr kumimoji="1" lang="ja-JP" altLang="en-US" sz="10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2FCEB9C5-98C3-41C5-BB8E-56DF715874A3}"/>
              </a:ext>
            </a:extLst>
          </p:cNvPr>
          <p:cNvSpPr txBox="1"/>
          <p:nvPr/>
        </p:nvSpPr>
        <p:spPr>
          <a:xfrm>
            <a:off x="5160741" y="4248512"/>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71.8%</a:t>
            </a:r>
            <a:endParaRPr kumimoji="1" lang="ja-JP" altLang="en-US" sz="10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24527B3-C551-4EA6-95D1-84CF6CB8AAD2}"/>
              </a:ext>
            </a:extLst>
          </p:cNvPr>
          <p:cNvSpPr txBox="1"/>
          <p:nvPr/>
        </p:nvSpPr>
        <p:spPr>
          <a:xfrm>
            <a:off x="8952626" y="5757762"/>
            <a:ext cx="3010761"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という居住地の自己選択が生じている可能性</a:t>
            </a:r>
          </a:p>
        </p:txBody>
      </p:sp>
      <p:sp>
        <p:nvSpPr>
          <p:cNvPr id="31" name="テキスト ボックス 30">
            <a:extLst>
              <a:ext uri="{FF2B5EF4-FFF2-40B4-BE49-F238E27FC236}">
                <a16:creationId xmlns:a16="http://schemas.microsoft.com/office/drawing/2014/main" id="{B58B23D3-B31B-4830-A9C7-34B39D2C7564}"/>
              </a:ext>
            </a:extLst>
          </p:cNvPr>
          <p:cNvSpPr txBox="1"/>
          <p:nvPr/>
        </p:nvSpPr>
        <p:spPr>
          <a:xfrm>
            <a:off x="6220103" y="5166108"/>
            <a:ext cx="5346918" cy="523220"/>
          </a:xfrm>
          <a:prstGeom prst="rect">
            <a:avLst/>
          </a:prstGeom>
          <a:noFill/>
        </p:spPr>
        <p:txBody>
          <a:bodyPr wrap="square" rtlCol="0">
            <a:spAutoFit/>
          </a:bodyPr>
          <a:lstStyle/>
          <a:p>
            <a:pPr algn="just"/>
            <a:r>
              <a:rPr kumimoji="1" lang="ja-JP" altLang="en-US" sz="1400" b="1" dirty="0">
                <a:latin typeface="Meiryo UI" panose="020B0604030504040204" pitchFamily="50" charset="-128"/>
                <a:ea typeface="Meiryo UI" panose="020B0604030504040204" pitchFamily="50" charset="-128"/>
              </a:rPr>
              <a:t>公共交通利用志向の高い人々が駅から距離が近い居住地を選択し，</a:t>
            </a:r>
            <a:endParaRPr kumimoji="1" lang="en-US" altLang="ja-JP" sz="1400" b="1" dirty="0">
              <a:latin typeface="Meiryo UI" panose="020B0604030504040204" pitchFamily="50" charset="-128"/>
              <a:ea typeface="Meiryo UI" panose="020B0604030504040204" pitchFamily="50" charset="-128"/>
            </a:endParaRPr>
          </a:p>
          <a:p>
            <a:pPr algn="just"/>
            <a:r>
              <a:rPr kumimoji="1" lang="ja-JP" altLang="en-US" sz="1400" b="1" dirty="0">
                <a:latin typeface="Meiryo UI" panose="020B0604030504040204" pitchFamily="50" charset="-128"/>
                <a:ea typeface="Meiryo UI" panose="020B0604030504040204" pitchFamily="50" charset="-128"/>
              </a:rPr>
              <a:t>自動車利用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保有</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志向のある人々が駅から遠い居住地を選択する</a:t>
            </a:r>
            <a:endParaRPr kumimoji="1" lang="en-US" altLang="ja-JP" sz="14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53E665F-0E20-46EE-AEC7-A0BF0FA158CE}"/>
              </a:ext>
            </a:extLst>
          </p:cNvPr>
          <p:cNvSpPr txBox="1"/>
          <p:nvPr/>
        </p:nvSpPr>
        <p:spPr>
          <a:xfrm>
            <a:off x="7301319" y="3955881"/>
            <a:ext cx="4571999" cy="523220"/>
          </a:xfrm>
          <a:prstGeom prst="rect">
            <a:avLst/>
          </a:prstGeom>
          <a:noFill/>
        </p:spPr>
        <p:txBody>
          <a:bodyPr wrap="square" rtlCol="0">
            <a:spAutoFit/>
          </a:bodyPr>
          <a:lstStyle/>
          <a:p>
            <a:pPr algn="just"/>
            <a:r>
              <a:rPr kumimoji="1" lang="ja-JP" altLang="en-US" sz="1400" b="1" dirty="0">
                <a:latin typeface="Meiryo UI" panose="020B0604030504040204" pitchFamily="50" charset="-128"/>
                <a:ea typeface="Meiryo UI" panose="020B0604030504040204" pitchFamily="50" charset="-128"/>
              </a:rPr>
              <a:t>最寄り駅から</a:t>
            </a:r>
            <a:r>
              <a:rPr kumimoji="1" lang="en-US" altLang="ja-JP" sz="1400" b="1" dirty="0">
                <a:latin typeface="Meiryo UI" panose="020B0604030504040204" pitchFamily="50" charset="-128"/>
                <a:ea typeface="Meiryo UI" panose="020B0604030504040204" pitchFamily="50" charset="-128"/>
              </a:rPr>
              <a:t>1,500m</a:t>
            </a:r>
            <a:r>
              <a:rPr kumimoji="1" lang="ja-JP" altLang="en-US" sz="1400" b="1" dirty="0">
                <a:latin typeface="Meiryo UI" panose="020B0604030504040204" pitchFamily="50" charset="-128"/>
                <a:ea typeface="Meiryo UI" panose="020B0604030504040204" pitchFamily="50" charset="-128"/>
              </a:rPr>
              <a:t>以内の居住地への移転を促進しても，自動車保有確率の減少には寄与しない可能性</a:t>
            </a:r>
          </a:p>
        </p:txBody>
      </p:sp>
      <p:sp>
        <p:nvSpPr>
          <p:cNvPr id="33" name="矢印: 下 32">
            <a:extLst>
              <a:ext uri="{FF2B5EF4-FFF2-40B4-BE49-F238E27FC236}">
                <a16:creationId xmlns:a16="http://schemas.microsoft.com/office/drawing/2014/main" id="{944B57C1-58CC-4CA7-9938-B3CED4ACA50A}"/>
              </a:ext>
            </a:extLst>
          </p:cNvPr>
          <p:cNvSpPr/>
          <p:nvPr/>
        </p:nvSpPr>
        <p:spPr>
          <a:xfrm>
            <a:off x="9721340" y="3568140"/>
            <a:ext cx="383125" cy="290944"/>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5" name="テキスト ボックス 34">
            <a:extLst>
              <a:ext uri="{FF2B5EF4-FFF2-40B4-BE49-F238E27FC236}">
                <a16:creationId xmlns:a16="http://schemas.microsoft.com/office/drawing/2014/main" id="{8C99AED9-981C-4277-831C-D8A72339DD88}"/>
              </a:ext>
            </a:extLst>
          </p:cNvPr>
          <p:cNvSpPr txBox="1"/>
          <p:nvPr/>
        </p:nvSpPr>
        <p:spPr>
          <a:xfrm>
            <a:off x="6148094" y="4865030"/>
            <a:ext cx="4997930" cy="258532"/>
          </a:xfrm>
          <a:prstGeom prst="rect">
            <a:avLst/>
          </a:prstGeom>
          <a:noFill/>
        </p:spPr>
        <p:txBody>
          <a:bodyPr wrap="square" rtlCol="0">
            <a:spAutoFit/>
          </a:bodyPr>
          <a:lstStyle/>
          <a:p>
            <a:pPr>
              <a:lnSpc>
                <a:spcPct val="90000"/>
              </a:lnSpc>
            </a:pPr>
            <a:r>
              <a:rPr kumimoji="1" lang="ja-JP" altLang="en-US" sz="1200" b="1" dirty="0">
                <a:latin typeface="Meiryo UI" panose="020B0604030504040204" pitchFamily="50" charset="-128"/>
                <a:ea typeface="Meiryo UI" panose="020B0604030504040204" pitchFamily="50" charset="-128"/>
              </a:rPr>
              <a:t>交通行動と居住地への選好により内生性バイアスが生じていると仮定すると，</a:t>
            </a:r>
          </a:p>
        </p:txBody>
      </p:sp>
    </p:spTree>
    <p:extLst>
      <p:ext uri="{BB962C8B-B14F-4D97-AF65-F5344CB8AC3E}">
        <p14:creationId xmlns:p14="http://schemas.microsoft.com/office/powerpoint/2010/main" val="4238758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C527BA4-91EB-43A3-A358-AC5FBD9E536F}"/>
              </a:ext>
            </a:extLst>
          </p:cNvPr>
          <p:cNvSpPr/>
          <p:nvPr/>
        </p:nvSpPr>
        <p:spPr>
          <a:xfrm>
            <a:off x="1064842" y="4787750"/>
            <a:ext cx="10657184" cy="130176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8" name="四角形: 角を丸くする 7">
            <a:extLst>
              <a:ext uri="{FF2B5EF4-FFF2-40B4-BE49-F238E27FC236}">
                <a16:creationId xmlns:a16="http://schemas.microsoft.com/office/drawing/2014/main" id="{039A36F1-4AF3-4F82-B526-7B916ABFE98A}"/>
              </a:ext>
            </a:extLst>
          </p:cNvPr>
          <p:cNvSpPr/>
          <p:nvPr/>
        </p:nvSpPr>
        <p:spPr>
          <a:xfrm>
            <a:off x="1064842" y="3059108"/>
            <a:ext cx="10657184" cy="144016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 name="四角形: 角を丸くする 6">
            <a:extLst>
              <a:ext uri="{FF2B5EF4-FFF2-40B4-BE49-F238E27FC236}">
                <a16:creationId xmlns:a16="http://schemas.microsoft.com/office/drawing/2014/main" id="{40BF4AA4-25F6-4376-B5E7-572B67E2C34F}"/>
              </a:ext>
            </a:extLst>
          </p:cNvPr>
          <p:cNvSpPr/>
          <p:nvPr/>
        </p:nvSpPr>
        <p:spPr>
          <a:xfrm>
            <a:off x="1064842" y="1556792"/>
            <a:ext cx="10657184" cy="107716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0041CD93-F4C3-44AE-8ED1-B6308E7B25D7}"/>
              </a:ext>
            </a:extLst>
          </p:cNvPr>
          <p:cNvSpPr>
            <a:spLocks noGrp="1"/>
          </p:cNvSpPr>
          <p:nvPr>
            <p:ph type="title"/>
          </p:nvPr>
        </p:nvSpPr>
        <p:spPr>
          <a:xfrm>
            <a:off x="837828" y="332656"/>
            <a:ext cx="10513168" cy="1224136"/>
          </a:xfrm>
        </p:spPr>
        <p:txBody>
          <a:bodyPr>
            <a:normAutofit/>
          </a:bodyPr>
          <a:lstStyle/>
          <a:p>
            <a:r>
              <a:rPr kumimoji="1" lang="ja-JP" altLang="en-US" sz="2800" dirty="0"/>
              <a:t>まとめ</a:t>
            </a:r>
            <a:r>
              <a:rPr kumimoji="1" lang="en-US" altLang="ja-JP" sz="2800" dirty="0"/>
              <a:t>: </a:t>
            </a:r>
            <a:r>
              <a:rPr kumimoji="1" lang="ja-JP" altLang="en-US" sz="2800" dirty="0"/>
              <a:t>サンプルセレクションモデルの拡張</a:t>
            </a:r>
          </a:p>
        </p:txBody>
      </p:sp>
      <p:sp>
        <p:nvSpPr>
          <p:cNvPr id="3" name="コンテンツ プレースホルダー 2">
            <a:extLst>
              <a:ext uri="{FF2B5EF4-FFF2-40B4-BE49-F238E27FC236}">
                <a16:creationId xmlns:a16="http://schemas.microsoft.com/office/drawing/2014/main" id="{BB45711F-4BA0-4318-90DE-CC4CC72A88FB}"/>
              </a:ext>
            </a:extLst>
          </p:cNvPr>
          <p:cNvSpPr>
            <a:spLocks noGrp="1"/>
          </p:cNvSpPr>
          <p:nvPr>
            <p:ph idx="1"/>
          </p:nvPr>
        </p:nvSpPr>
        <p:spPr>
          <a:xfrm>
            <a:off x="1255852" y="1682918"/>
            <a:ext cx="6217702" cy="844743"/>
          </a:xfrm>
          <a:ln>
            <a:noFill/>
          </a:ln>
        </p:spPr>
        <p:txBody>
          <a:bodyPr>
            <a:normAutofit/>
          </a:bodyPr>
          <a:lstStyle/>
          <a:p>
            <a:pPr>
              <a:lnSpc>
                <a:spcPct val="100000"/>
              </a:lnSpc>
              <a:buFont typeface="Arial" panose="020B0604020202020204" pitchFamily="34" charset="0"/>
              <a:buChar char="•"/>
            </a:pPr>
            <a:r>
              <a:rPr lang="ja-JP" altLang="en-US" sz="1600" dirty="0"/>
              <a:t>２値の交通行動を扱うサンプルセレクションモデル</a:t>
            </a:r>
            <a:br>
              <a:rPr lang="ja-JP" altLang="en-US" sz="1600" dirty="0"/>
            </a:br>
            <a:br>
              <a:rPr lang="ja-JP" altLang="en-US" sz="1600" dirty="0"/>
            </a:br>
            <a:r>
              <a:rPr lang="ja-JP" altLang="en-US" sz="1600" dirty="0"/>
              <a:t>多項型の居住地自己選択を扱うサンプルセレクションモデル　を提案</a:t>
            </a:r>
            <a:endParaRPr lang="en-US" altLang="ja-JP" sz="1600" dirty="0"/>
          </a:p>
        </p:txBody>
      </p:sp>
      <p:sp>
        <p:nvSpPr>
          <p:cNvPr id="4" name="スライド番号プレースホルダー 3">
            <a:extLst>
              <a:ext uri="{FF2B5EF4-FFF2-40B4-BE49-F238E27FC236}">
                <a16:creationId xmlns:a16="http://schemas.microsoft.com/office/drawing/2014/main" id="{5D30677A-8D34-4C19-A518-5034B016C8FE}"/>
              </a:ext>
            </a:extLst>
          </p:cNvPr>
          <p:cNvSpPr>
            <a:spLocks noGrp="1"/>
          </p:cNvSpPr>
          <p:nvPr>
            <p:ph type="sldNum" sz="quarter" idx="12"/>
          </p:nvPr>
        </p:nvSpPr>
        <p:spPr/>
        <p:txBody>
          <a:bodyPr/>
          <a:lstStyle/>
          <a:p>
            <a:fld id="{DF28FB93-0A08-4E7D-8E63-9EFA29F1E093}" type="slidenum">
              <a:rPr lang="en-US" altLang="ja-JP" smtClean="0"/>
              <a:pPr/>
              <a:t>35</a:t>
            </a:fld>
            <a:endParaRPr lang="ja-JP" altLang="en-US"/>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8F86CCB2-7D77-4D03-B36B-6B82005EB313}"/>
                  </a:ext>
                </a:extLst>
              </p:cNvPr>
              <p:cNvSpPr/>
              <p:nvPr/>
            </p:nvSpPr>
            <p:spPr>
              <a:xfrm>
                <a:off x="1255851" y="3276873"/>
                <a:ext cx="9436215" cy="584775"/>
              </a:xfrm>
              <a:prstGeom prst="rect">
                <a:avLst/>
              </a:prstGeom>
              <a:ln>
                <a:noFill/>
              </a:ln>
            </p:spPr>
            <p:txBody>
              <a:bodyPr wrap="square">
                <a:spAutoFit/>
              </a:bodyPr>
              <a:lstStyle/>
              <a:p>
                <a:pPr marL="285750" indent="-285750">
                  <a:lnSpc>
                    <a:spcPct val="10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共分散パラメータ </a:t>
                </a:r>
                <a14:m>
                  <m:oMath xmlns:m="http://schemas.openxmlformats.org/officeDocument/2006/math">
                    <m:r>
                      <a:rPr kumimoji="1" lang="ja-JP" altLang="en-US" sz="1600" b="1" i="1">
                        <a:latin typeface="Cambria Math" panose="02040503050406030204" pitchFamily="18" charset="0"/>
                      </a:rPr>
                      <m:t>𝝈</m:t>
                    </m:r>
                  </m:oMath>
                </a14:m>
                <a:r>
                  <a:rPr kumimoji="1" lang="ja-JP" altLang="en-US" sz="1600" b="1" dirty="0">
                    <a:latin typeface="Meiryo UI" panose="020B0604030504040204" pitchFamily="50" charset="-128"/>
                    <a:ea typeface="Meiryo UI" panose="020B0604030504040204" pitchFamily="50" charset="-128"/>
                  </a:rPr>
                  <a:t> の推定は事前分布 </a:t>
                </a:r>
                <a14:m>
                  <m:oMath xmlns:m="http://schemas.openxmlformats.org/officeDocument/2006/math">
                    <m:r>
                      <a:rPr kumimoji="1" lang="en-US" altLang="ja-JP" sz="1600" b="1" i="1">
                        <a:latin typeface="Cambria Math" panose="02040503050406030204" pitchFamily="18" charset="0"/>
                      </a:rPr>
                      <m:t>𝒇</m:t>
                    </m:r>
                    <m:d>
                      <m:dPr>
                        <m:ctrlPr>
                          <a:rPr kumimoji="1" lang="en-US" altLang="ja-JP" sz="1600" b="1" i="1">
                            <a:latin typeface="Cambria Math" panose="02040503050406030204" pitchFamily="18" charset="0"/>
                          </a:rPr>
                        </m:ctrlPr>
                      </m:dPr>
                      <m:e>
                        <m:r>
                          <a:rPr kumimoji="1" lang="ja-JP" altLang="en-US" sz="1600" b="1" i="1">
                            <a:latin typeface="Cambria Math" panose="02040503050406030204" pitchFamily="18" charset="0"/>
                          </a:rPr>
                          <m:t>𝝈</m:t>
                        </m:r>
                      </m:e>
                    </m:d>
                  </m:oMath>
                </a14:m>
                <a:r>
                  <a:rPr kumimoji="1" lang="ja-JP" altLang="en-US" sz="1600" b="1" dirty="0">
                    <a:latin typeface="Meiryo UI" panose="020B0604030504040204" pitchFamily="50" charset="-128"/>
                    <a:ea typeface="Meiryo UI" panose="020B0604030504040204" pitchFamily="50" charset="-128"/>
                  </a:rPr>
                  <a:t> の分散の仮定に対し頑健でないが，</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により推定されたサンプル外予測精度の点から</a:t>
                </a:r>
                <a:r>
                  <a:rPr lang="ja-JP" altLang="en-US" sz="1600" b="1" dirty="0">
                    <a:latin typeface="Meiryo UI" panose="020B0604030504040204" pitchFamily="50" charset="-128"/>
                    <a:ea typeface="Meiryo UI" panose="020B0604030504040204" pitchFamily="50" charset="-128"/>
                  </a:rPr>
                  <a:t>事前分布 </a:t>
                </a:r>
                <a14:m>
                  <m:oMath xmlns:m="http://schemas.openxmlformats.org/officeDocument/2006/math">
                    <m:r>
                      <a:rPr lang="en-US" altLang="ja-JP" sz="1600" b="1" i="1">
                        <a:latin typeface="Cambria Math" panose="02040503050406030204" pitchFamily="18" charset="0"/>
                      </a:rPr>
                      <m:t>𝒇</m:t>
                    </m:r>
                    <m:d>
                      <m:dPr>
                        <m:ctrlPr>
                          <a:rPr lang="en-US" altLang="ja-JP" sz="1600" b="1" i="1">
                            <a:latin typeface="Cambria Math" panose="02040503050406030204" pitchFamily="18" charset="0"/>
                          </a:rPr>
                        </m:ctrlPr>
                      </m:dPr>
                      <m:e>
                        <m:r>
                          <a:rPr lang="ja-JP" altLang="en-US" sz="1600" b="1" i="1">
                            <a:latin typeface="Cambria Math" panose="02040503050406030204" pitchFamily="18" charset="0"/>
                          </a:rPr>
                          <m:t>𝝈</m:t>
                        </m:r>
                      </m:e>
                    </m:d>
                  </m:oMath>
                </a14:m>
                <a:r>
                  <a:rPr kumimoji="1" lang="ja-JP" altLang="en-US" sz="1600" b="1" dirty="0">
                    <a:latin typeface="Meiryo UI" panose="020B0604030504040204" pitchFamily="50" charset="-128"/>
                    <a:ea typeface="Meiryo UI" panose="020B0604030504040204" pitchFamily="50" charset="-128"/>
                  </a:rPr>
                  <a:t> を評価可能</a:t>
                </a:r>
              </a:p>
            </p:txBody>
          </p:sp>
        </mc:Choice>
        <mc:Fallback xmlns="">
          <p:sp>
            <p:nvSpPr>
              <p:cNvPr id="5" name="正方形/長方形 4">
                <a:extLst>
                  <a:ext uri="{FF2B5EF4-FFF2-40B4-BE49-F238E27FC236}">
                    <a16:creationId xmlns:a16="http://schemas.microsoft.com/office/drawing/2014/main" id="{8F86CCB2-7D77-4D03-B36B-6B82005EB313}"/>
                  </a:ext>
                </a:extLst>
              </p:cNvPr>
              <p:cNvSpPr>
                <a:spLocks noRot="1" noChangeAspect="1" noMove="1" noResize="1" noEditPoints="1" noAdjustHandles="1" noChangeArrowheads="1" noChangeShapeType="1" noTextEdit="1"/>
              </p:cNvSpPr>
              <p:nvPr/>
            </p:nvSpPr>
            <p:spPr>
              <a:xfrm>
                <a:off x="1255851" y="3276873"/>
                <a:ext cx="9436215" cy="584775"/>
              </a:xfrm>
              <a:prstGeom prst="rect">
                <a:avLst/>
              </a:prstGeom>
              <a:blipFill>
                <a:blip r:embed="rId2"/>
                <a:stretch>
                  <a:fillRect l="-258" t="-3158" b="-1368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3992E87-9403-4FF1-A8EE-735C62F28B02}"/>
                  </a:ext>
                </a:extLst>
              </p:cNvPr>
              <p:cNvSpPr txBox="1"/>
              <p:nvPr/>
            </p:nvSpPr>
            <p:spPr>
              <a:xfrm>
                <a:off x="1520232" y="3979302"/>
                <a:ext cx="6260047" cy="313932"/>
              </a:xfrm>
              <a:prstGeom prst="rect">
                <a:avLst/>
              </a:prstGeom>
              <a:noFill/>
            </p:spPr>
            <p:txBody>
              <a:bodyPr wrap="non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 モデルの過剰適合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過学習</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を避けつつ共分散パラメータ </a:t>
                </a:r>
                <a14:m>
                  <m:oMath xmlns:m="http://schemas.openxmlformats.org/officeDocument/2006/math">
                    <m:r>
                      <a:rPr kumimoji="1" lang="ja-JP" altLang="en-US" sz="1600" b="1" i="1">
                        <a:latin typeface="Cambria Math" panose="02040503050406030204" pitchFamily="18" charset="0"/>
                      </a:rPr>
                      <m:t>𝝈</m:t>
                    </m:r>
                    <m:r>
                      <a:rPr kumimoji="1" lang="en-US" altLang="ja-JP" sz="1600" b="1" i="0" smtClean="0">
                        <a:latin typeface="Cambria Math" panose="02040503050406030204" pitchFamily="18" charset="0"/>
                      </a:rPr>
                      <m:t> </m:t>
                    </m:r>
                  </m:oMath>
                </a14:m>
                <a:r>
                  <a:rPr kumimoji="1" lang="ja-JP" altLang="en-US" sz="1600" b="1" dirty="0">
                    <a:latin typeface="Meiryo UI" panose="020B0604030504040204" pitchFamily="50" charset="-128"/>
                    <a:ea typeface="Meiryo UI" panose="020B0604030504040204" pitchFamily="50" charset="-128"/>
                  </a:rPr>
                  <a:t>を識別</a:t>
                </a:r>
              </a:p>
            </p:txBody>
          </p:sp>
        </mc:Choice>
        <mc:Fallback xmlns="">
          <p:sp>
            <p:nvSpPr>
              <p:cNvPr id="6" name="テキスト ボックス 5">
                <a:extLst>
                  <a:ext uri="{FF2B5EF4-FFF2-40B4-BE49-F238E27FC236}">
                    <a16:creationId xmlns:a16="http://schemas.microsoft.com/office/drawing/2014/main" id="{73992E87-9403-4FF1-A8EE-735C62F28B02}"/>
                  </a:ext>
                </a:extLst>
              </p:cNvPr>
              <p:cNvSpPr txBox="1">
                <a:spLocks noRot="1" noChangeAspect="1" noMove="1" noResize="1" noEditPoints="1" noAdjustHandles="1" noChangeArrowheads="1" noChangeShapeType="1" noTextEdit="1"/>
              </p:cNvSpPr>
              <p:nvPr/>
            </p:nvSpPr>
            <p:spPr>
              <a:xfrm>
                <a:off x="1520232" y="3979302"/>
                <a:ext cx="6260047" cy="313932"/>
              </a:xfrm>
              <a:prstGeom prst="rect">
                <a:avLst/>
              </a:prstGeom>
              <a:blipFill>
                <a:blip r:embed="rId3"/>
                <a:stretch>
                  <a:fillRect l="-487" t="-13725" b="-2549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C8D178B6-A596-4223-9D53-73C6B7EF2A36}"/>
              </a:ext>
            </a:extLst>
          </p:cNvPr>
          <p:cNvSpPr txBox="1"/>
          <p:nvPr/>
        </p:nvSpPr>
        <p:spPr>
          <a:xfrm>
            <a:off x="1316870" y="4875473"/>
            <a:ext cx="7585854" cy="31393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提案モデルを熊本都市圏</a:t>
            </a:r>
            <a:r>
              <a:rPr kumimoji="1" lang="en-US" altLang="ja-JP" sz="1600" b="1" dirty="0">
                <a:latin typeface="Meiryo UI" panose="020B0604030504040204" pitchFamily="50" charset="-128"/>
                <a:ea typeface="Meiryo UI" panose="020B0604030504040204" pitchFamily="50" charset="-128"/>
              </a:rPr>
              <a:t>PT</a:t>
            </a:r>
            <a:r>
              <a:rPr kumimoji="1" lang="ja-JP" altLang="en-US" sz="1600" b="1" dirty="0">
                <a:latin typeface="Meiryo UI" panose="020B0604030504040204" pitchFamily="50" charset="-128"/>
                <a:ea typeface="Meiryo UI" panose="020B0604030504040204" pitchFamily="50" charset="-128"/>
              </a:rPr>
              <a:t>付帯調査データへ適用</a:t>
            </a:r>
            <a:endParaRPr kumimoji="1"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344814F-A210-433B-89B8-56B3EBEE2F4C}"/>
              </a:ext>
            </a:extLst>
          </p:cNvPr>
          <p:cNvSpPr txBox="1"/>
          <p:nvPr/>
        </p:nvSpPr>
        <p:spPr>
          <a:xfrm>
            <a:off x="1520231" y="5362471"/>
            <a:ext cx="10201795"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b="1" dirty="0">
                <a:latin typeface="Meiryo UI" panose="020B0604030504040204" pitchFamily="50" charset="-128"/>
                <a:ea typeface="Meiryo UI" panose="020B0604030504040204" pitchFamily="50" charset="-128"/>
              </a:rPr>
              <a:t>居住地から最寄り駅までの距離が自動車保有確率に与える影響は見られない</a:t>
            </a:r>
            <a:endParaRPr kumimoji="1"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1" dirty="0">
                <a:latin typeface="Meiryo UI" panose="020B0604030504040204" pitchFamily="50" charset="-128"/>
                <a:ea typeface="Meiryo UI" panose="020B0604030504040204" pitchFamily="50" charset="-128"/>
              </a:rPr>
              <a:t>内生性バイアスを補正しない場合，最寄り駅までの距離が自動車保有に与える影響を過大に評価する可能性を示唆</a:t>
            </a:r>
          </a:p>
        </p:txBody>
      </p:sp>
    </p:spTree>
    <p:extLst>
      <p:ext uri="{BB962C8B-B14F-4D97-AF65-F5344CB8AC3E}">
        <p14:creationId xmlns:p14="http://schemas.microsoft.com/office/powerpoint/2010/main" val="155504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74ECF08D-5A8F-4646-A6FD-7A31C48A82CF}"/>
              </a:ext>
            </a:extLst>
          </p:cNvPr>
          <p:cNvSpPr/>
          <p:nvPr/>
        </p:nvSpPr>
        <p:spPr>
          <a:xfrm>
            <a:off x="1054167" y="3968542"/>
            <a:ext cx="10080488" cy="129614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 name="四角形: 角を丸くする 5">
            <a:extLst>
              <a:ext uri="{FF2B5EF4-FFF2-40B4-BE49-F238E27FC236}">
                <a16:creationId xmlns:a16="http://schemas.microsoft.com/office/drawing/2014/main" id="{BFBB9F1B-358F-4A32-B724-09A500314824}"/>
              </a:ext>
            </a:extLst>
          </p:cNvPr>
          <p:cNvSpPr/>
          <p:nvPr/>
        </p:nvSpPr>
        <p:spPr>
          <a:xfrm>
            <a:off x="1053536" y="1940598"/>
            <a:ext cx="10080488" cy="129614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25C67060-23EE-4C33-88B1-8941E69D4079}"/>
              </a:ext>
            </a:extLst>
          </p:cNvPr>
          <p:cNvSpPr>
            <a:spLocks noGrp="1"/>
          </p:cNvSpPr>
          <p:nvPr>
            <p:ph type="title"/>
          </p:nvPr>
        </p:nvSpPr>
        <p:spPr>
          <a:xfrm>
            <a:off x="1548529" y="846702"/>
            <a:ext cx="9143538" cy="648072"/>
          </a:xfrm>
        </p:spPr>
        <p:txBody>
          <a:bodyPr/>
          <a:lstStyle/>
          <a:p>
            <a:r>
              <a:rPr kumimoji="1" lang="ja-JP" altLang="en-US" dirty="0"/>
              <a:t>本研究の課題</a:t>
            </a:r>
          </a:p>
        </p:txBody>
      </p:sp>
      <p:sp>
        <p:nvSpPr>
          <p:cNvPr id="3" name="コンテンツ プレースホルダー 2">
            <a:extLst>
              <a:ext uri="{FF2B5EF4-FFF2-40B4-BE49-F238E27FC236}">
                <a16:creationId xmlns:a16="http://schemas.microsoft.com/office/drawing/2014/main" id="{65BF27C9-5DCF-4679-9458-E194C55F4A3D}"/>
              </a:ext>
            </a:extLst>
          </p:cNvPr>
          <p:cNvSpPr>
            <a:spLocks noGrp="1"/>
          </p:cNvSpPr>
          <p:nvPr>
            <p:ph idx="1"/>
          </p:nvPr>
        </p:nvSpPr>
        <p:spPr>
          <a:xfrm>
            <a:off x="1053536" y="1940598"/>
            <a:ext cx="8640960" cy="648072"/>
          </a:xfrm>
        </p:spPr>
        <p:txBody>
          <a:bodyPr>
            <a:normAutofit/>
          </a:bodyPr>
          <a:lstStyle/>
          <a:p>
            <a:pPr>
              <a:buFont typeface="Wingdings" panose="05000000000000000000" pitchFamily="2" charset="2"/>
              <a:buChar char="n"/>
            </a:pPr>
            <a:r>
              <a:rPr kumimoji="1" lang="ja-JP" altLang="en-US" sz="2000" dirty="0"/>
              <a:t>事前分布の効率的な設定方法に関する検討</a:t>
            </a:r>
          </a:p>
        </p:txBody>
      </p:sp>
      <p:sp>
        <p:nvSpPr>
          <p:cNvPr id="4" name="スライド番号プレースホルダー 3">
            <a:extLst>
              <a:ext uri="{FF2B5EF4-FFF2-40B4-BE49-F238E27FC236}">
                <a16:creationId xmlns:a16="http://schemas.microsoft.com/office/drawing/2014/main" id="{83DC57EB-A849-4352-BEE5-DA227721B09A}"/>
              </a:ext>
            </a:extLst>
          </p:cNvPr>
          <p:cNvSpPr>
            <a:spLocks noGrp="1"/>
          </p:cNvSpPr>
          <p:nvPr>
            <p:ph type="sldNum" sz="quarter" idx="12"/>
          </p:nvPr>
        </p:nvSpPr>
        <p:spPr/>
        <p:txBody>
          <a:bodyPr/>
          <a:lstStyle/>
          <a:p>
            <a:fld id="{DF28FB93-0A08-4E7D-8E63-9EFA29F1E093}" type="slidenum">
              <a:rPr lang="en-US" altLang="ja-JP" smtClean="0"/>
              <a:pPr/>
              <a:t>36</a:t>
            </a:fld>
            <a:endParaRPr lang="ja-JP" altLang="en-US"/>
          </a:p>
        </p:txBody>
      </p:sp>
      <p:sp>
        <p:nvSpPr>
          <p:cNvPr id="5" name="テキスト ボックス 4">
            <a:extLst>
              <a:ext uri="{FF2B5EF4-FFF2-40B4-BE49-F238E27FC236}">
                <a16:creationId xmlns:a16="http://schemas.microsoft.com/office/drawing/2014/main" id="{32A5A612-9291-4135-B5C3-55DABCB5888F}"/>
              </a:ext>
            </a:extLst>
          </p:cNvPr>
          <p:cNvSpPr txBox="1"/>
          <p:nvPr/>
        </p:nvSpPr>
        <p:spPr>
          <a:xfrm>
            <a:off x="1413575" y="2480948"/>
            <a:ext cx="9719817" cy="738664"/>
          </a:xfrm>
          <a:prstGeom prst="rect">
            <a:avLst/>
          </a:prstGeom>
          <a:noFill/>
        </p:spPr>
        <p:txBody>
          <a:bodyPr wrap="square" rtlCol="0" anchor="ctr">
            <a:spAutoFit/>
          </a:bodyPr>
          <a:lstStyle/>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事前分布の分散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や平均</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を細かいスケールで区切って厳密な設定を試みると，計算負荷　</a:t>
            </a:r>
            <a:r>
              <a:rPr kumimoji="1" lang="ja-JP" altLang="en-US" sz="1400" b="1" dirty="0">
                <a:solidFill>
                  <a:schemeClr val="accent4">
                    <a:lumMod val="50000"/>
                  </a:schemeClr>
                </a:solidFill>
                <a:latin typeface="Meiryo UI" panose="020B0604030504040204" pitchFamily="50" charset="-128"/>
                <a:ea typeface="Meiryo UI" panose="020B0604030504040204" pitchFamily="50" charset="-128"/>
              </a:rPr>
              <a:t>大</a:t>
            </a:r>
            <a:endParaRPr kumimoji="1" lang="en-US" altLang="ja-JP" sz="1400" b="1" dirty="0">
              <a:solidFill>
                <a:schemeClr val="accent4">
                  <a:lumMod val="50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組み合わせ爆発を回避する方法論の開発，機械学習におけるハイパーパラメータの探索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チューニング</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方法を応用</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事前分布の分散とサンプル外予測精度の関係性における線形性・非線形性</a:t>
            </a:r>
          </a:p>
        </p:txBody>
      </p:sp>
      <p:sp>
        <p:nvSpPr>
          <p:cNvPr id="7" name="コンテンツ プレースホルダー 2">
            <a:extLst>
              <a:ext uri="{FF2B5EF4-FFF2-40B4-BE49-F238E27FC236}">
                <a16:creationId xmlns:a16="http://schemas.microsoft.com/office/drawing/2014/main" id="{645889A5-3E62-4B71-B1EC-0B82973AADFB}"/>
              </a:ext>
            </a:extLst>
          </p:cNvPr>
          <p:cNvSpPr txBox="1">
            <a:spLocks/>
          </p:cNvSpPr>
          <p:nvPr/>
        </p:nvSpPr>
        <p:spPr>
          <a:xfrm>
            <a:off x="1054165" y="3979685"/>
            <a:ext cx="9936157" cy="557860"/>
          </a:xfrm>
          <a:prstGeom prst="rect">
            <a:avLst/>
          </a:prstGeom>
        </p:spPr>
        <p:txBody>
          <a:bodyPr vert="horz" lIns="91440" tIns="45720" rIns="91440" bIns="45720" rtlCol="0" anchor="ctr">
            <a:normAutofit fontScale="85000" lnSpcReduction="10000"/>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a:buFont typeface="Wingdings" panose="05000000000000000000" pitchFamily="2" charset="2"/>
              <a:buChar char="n"/>
            </a:pPr>
            <a:r>
              <a:rPr lang="ja-JP" altLang="en-US" dirty="0"/>
              <a:t>提案したサンプルセレクションモデルが適切に内生性バイアスを補正するための条件を精査</a:t>
            </a:r>
          </a:p>
        </p:txBody>
      </p:sp>
      <p:sp>
        <p:nvSpPr>
          <p:cNvPr id="8" name="テキスト ボックス 7">
            <a:extLst>
              <a:ext uri="{FF2B5EF4-FFF2-40B4-BE49-F238E27FC236}">
                <a16:creationId xmlns:a16="http://schemas.microsoft.com/office/drawing/2014/main" id="{D5B8013D-2C89-4D53-84F6-4FF8C3369C98}"/>
              </a:ext>
            </a:extLst>
          </p:cNvPr>
          <p:cNvSpPr txBox="1"/>
          <p:nvPr/>
        </p:nvSpPr>
        <p:spPr>
          <a:xfrm>
            <a:off x="1414205" y="4499742"/>
            <a:ext cx="9719187" cy="738664"/>
          </a:xfrm>
          <a:prstGeom prst="rect">
            <a:avLst/>
          </a:prstGeom>
          <a:noFill/>
        </p:spPr>
        <p:txBody>
          <a:bodyPr wrap="square" rtlCol="0" anchor="ctr">
            <a:spAutoFit/>
          </a:bodyPr>
          <a:lstStyle/>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バイアスの補正に必要な共分散パラメータを推定するだけでは，内生性バイアスの原因は分からない</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　実際は様々な選好による影響と社会経済属性による影響が重なり合っている可能性</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説明変数によりコントロールすべき影響と，共分散パラメータにより捉える影響を事前に検討 → 調査計画に反映</a:t>
            </a:r>
          </a:p>
        </p:txBody>
      </p:sp>
    </p:spTree>
    <p:extLst>
      <p:ext uri="{BB962C8B-B14F-4D97-AF65-F5344CB8AC3E}">
        <p14:creationId xmlns:p14="http://schemas.microsoft.com/office/powerpoint/2010/main" val="121503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AF1AEBB-E4C9-447C-BEAF-F7EA43E5E806}"/>
              </a:ext>
            </a:extLst>
          </p:cNvPr>
          <p:cNvSpPr/>
          <p:nvPr/>
        </p:nvSpPr>
        <p:spPr>
          <a:xfrm>
            <a:off x="517433" y="1988840"/>
            <a:ext cx="11153957" cy="154817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57697FB6-61F1-4D58-AB86-664CADD98B52}"/>
              </a:ext>
            </a:extLst>
          </p:cNvPr>
          <p:cNvSpPr>
            <a:spLocks noGrp="1"/>
          </p:cNvSpPr>
          <p:nvPr>
            <p:ph type="title"/>
          </p:nvPr>
        </p:nvSpPr>
        <p:spPr>
          <a:xfrm>
            <a:off x="1522643" y="656692"/>
            <a:ext cx="9143538" cy="1224136"/>
          </a:xfrm>
        </p:spPr>
        <p:txBody>
          <a:bodyPr/>
          <a:lstStyle/>
          <a:p>
            <a:r>
              <a:rPr kumimoji="1" lang="ja-JP" altLang="en-US" dirty="0"/>
              <a:t>結語</a:t>
            </a:r>
          </a:p>
        </p:txBody>
      </p:sp>
      <p:sp>
        <p:nvSpPr>
          <p:cNvPr id="3" name="コンテンツ プレースホルダー 2">
            <a:extLst>
              <a:ext uri="{FF2B5EF4-FFF2-40B4-BE49-F238E27FC236}">
                <a16:creationId xmlns:a16="http://schemas.microsoft.com/office/drawing/2014/main" id="{09FD4C40-1448-4DC7-A29D-AECE10D98FD1}"/>
              </a:ext>
            </a:extLst>
          </p:cNvPr>
          <p:cNvSpPr>
            <a:spLocks noGrp="1"/>
          </p:cNvSpPr>
          <p:nvPr>
            <p:ph idx="1"/>
          </p:nvPr>
        </p:nvSpPr>
        <p:spPr>
          <a:xfrm>
            <a:off x="589441" y="2033845"/>
            <a:ext cx="11002660" cy="1458162"/>
          </a:xfrm>
        </p:spPr>
        <p:txBody>
          <a:bodyPr>
            <a:normAutofit/>
          </a:bodyPr>
          <a:lstStyle/>
          <a:p>
            <a:pPr>
              <a:lnSpc>
                <a:spcPct val="100000"/>
              </a:lnSpc>
            </a:pPr>
            <a:r>
              <a:rPr kumimoji="1" lang="ja-JP" altLang="en-US" sz="2000" dirty="0"/>
              <a:t>熊本市において</a:t>
            </a:r>
            <a:r>
              <a:rPr lang="ja-JP" altLang="en-US" sz="2000" dirty="0"/>
              <a:t>，駅周辺への居住移転を促進しても自動車依存の解消にはつながらない可能性</a:t>
            </a:r>
            <a:endParaRPr lang="en-US" altLang="ja-JP" sz="2000" dirty="0"/>
          </a:p>
          <a:p>
            <a:pPr>
              <a:lnSpc>
                <a:spcPct val="100000"/>
              </a:lnSpc>
            </a:pPr>
            <a:r>
              <a:rPr lang="ja-JP" altLang="en-US" sz="2000" dirty="0"/>
              <a:t>提案モデルはコンパクトシティや公共交通指向型開発 </a:t>
            </a:r>
            <a:r>
              <a:rPr lang="en-US" altLang="ja-JP" sz="2000" dirty="0"/>
              <a:t>(TOD)</a:t>
            </a:r>
            <a:r>
              <a:rPr lang="ja-JP" altLang="en-US" sz="2000" dirty="0"/>
              <a:t> 等における居住移転促進の評価に有効</a:t>
            </a:r>
            <a:endParaRPr lang="en-US" altLang="ja-JP" sz="2000" dirty="0"/>
          </a:p>
        </p:txBody>
      </p:sp>
      <p:sp>
        <p:nvSpPr>
          <p:cNvPr id="4" name="スライド番号プレースホルダー 3">
            <a:extLst>
              <a:ext uri="{FF2B5EF4-FFF2-40B4-BE49-F238E27FC236}">
                <a16:creationId xmlns:a16="http://schemas.microsoft.com/office/drawing/2014/main" id="{C52192C1-27BD-409A-AA91-B74091A4FCEF}"/>
              </a:ext>
            </a:extLst>
          </p:cNvPr>
          <p:cNvSpPr>
            <a:spLocks noGrp="1"/>
          </p:cNvSpPr>
          <p:nvPr>
            <p:ph type="sldNum" sz="quarter" idx="12"/>
          </p:nvPr>
        </p:nvSpPr>
        <p:spPr/>
        <p:txBody>
          <a:bodyPr/>
          <a:lstStyle/>
          <a:p>
            <a:fld id="{DF28FB93-0A08-4E7D-8E63-9EFA29F1E093}" type="slidenum">
              <a:rPr lang="en-US" altLang="ja-JP" smtClean="0"/>
              <a:pPr/>
              <a:t>37</a:t>
            </a:fld>
            <a:endParaRPr lang="ja-JP" altLang="en-US"/>
          </a:p>
        </p:txBody>
      </p:sp>
      <p:sp>
        <p:nvSpPr>
          <p:cNvPr id="5" name="タイトル 1">
            <a:extLst>
              <a:ext uri="{FF2B5EF4-FFF2-40B4-BE49-F238E27FC236}">
                <a16:creationId xmlns:a16="http://schemas.microsoft.com/office/drawing/2014/main" id="{FCD30EE7-C056-4408-8094-1487546AD271}"/>
              </a:ext>
            </a:extLst>
          </p:cNvPr>
          <p:cNvSpPr txBox="1">
            <a:spLocks/>
          </p:cNvSpPr>
          <p:nvPr/>
        </p:nvSpPr>
        <p:spPr>
          <a:xfrm>
            <a:off x="1522643" y="4437112"/>
            <a:ext cx="9143538" cy="7920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200" b="1" kern="1200">
                <a:solidFill>
                  <a:schemeClr val="accent1">
                    <a:lumMod val="50000"/>
                  </a:schemeClr>
                </a:solidFill>
                <a:latin typeface="Meiryo UI" panose="020B0604030504040204" pitchFamily="50" charset="-128"/>
                <a:ea typeface="Meiryo UI" panose="020B0604030504040204" pitchFamily="50" charset="-128"/>
                <a:cs typeface="+mj-cs"/>
              </a:defRPr>
            </a:lvl1pPr>
          </a:lstStyle>
          <a:p>
            <a:r>
              <a:rPr lang="ja-JP" altLang="en-US" sz="2400" dirty="0"/>
              <a:t>ご清聴ありがとうございました</a:t>
            </a:r>
          </a:p>
        </p:txBody>
      </p:sp>
    </p:spTree>
    <p:extLst>
      <p:ext uri="{BB962C8B-B14F-4D97-AF65-F5344CB8AC3E}">
        <p14:creationId xmlns:p14="http://schemas.microsoft.com/office/powerpoint/2010/main" val="1401658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40784-9F30-4DCD-8B63-7A544C6D8212}"/>
              </a:ext>
            </a:extLst>
          </p:cNvPr>
          <p:cNvSpPr>
            <a:spLocks noGrp="1"/>
          </p:cNvSpPr>
          <p:nvPr>
            <p:ph type="title"/>
          </p:nvPr>
        </p:nvSpPr>
        <p:spPr>
          <a:xfrm>
            <a:off x="1522643" y="2816932"/>
            <a:ext cx="9143538" cy="1224136"/>
          </a:xfrm>
        </p:spPr>
        <p:txBody>
          <a:bodyPr>
            <a:normAutofit/>
          </a:bodyPr>
          <a:lstStyle/>
          <a:p>
            <a:r>
              <a:rPr kumimoji="1" lang="ja-JP" altLang="en-US" sz="3600" dirty="0"/>
              <a:t>シミュレーションデータを用いた検証</a:t>
            </a:r>
          </a:p>
        </p:txBody>
      </p:sp>
      <p:sp>
        <p:nvSpPr>
          <p:cNvPr id="4" name="スライド番号プレースホルダー 3">
            <a:extLst>
              <a:ext uri="{FF2B5EF4-FFF2-40B4-BE49-F238E27FC236}">
                <a16:creationId xmlns:a16="http://schemas.microsoft.com/office/drawing/2014/main" id="{8EA6FB0A-6128-4CB6-9519-C1A230B8F16B}"/>
              </a:ext>
            </a:extLst>
          </p:cNvPr>
          <p:cNvSpPr>
            <a:spLocks noGrp="1"/>
          </p:cNvSpPr>
          <p:nvPr>
            <p:ph type="sldNum" sz="quarter" idx="12"/>
          </p:nvPr>
        </p:nvSpPr>
        <p:spPr/>
        <p:txBody>
          <a:bodyPr/>
          <a:lstStyle/>
          <a:p>
            <a:fld id="{DF28FB93-0A08-4E7D-8E63-9EFA29F1E093}" type="slidenum">
              <a:rPr lang="en-US" altLang="ja-JP" smtClean="0"/>
              <a:pPr/>
              <a:t>38</a:t>
            </a:fld>
            <a:endParaRPr lang="ja-JP" altLang="en-US"/>
          </a:p>
        </p:txBody>
      </p:sp>
    </p:spTree>
    <p:extLst>
      <p:ext uri="{BB962C8B-B14F-4D97-AF65-F5344CB8AC3E}">
        <p14:creationId xmlns:p14="http://schemas.microsoft.com/office/powerpoint/2010/main" val="1565340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0324A955-68D5-435A-B025-2F62372D009C}"/>
              </a:ext>
            </a:extLst>
          </p:cNvPr>
          <p:cNvSpPr/>
          <p:nvPr/>
        </p:nvSpPr>
        <p:spPr>
          <a:xfrm>
            <a:off x="1407501" y="3821875"/>
            <a:ext cx="4994927" cy="5744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11" name="四角形: 角を丸くする 10">
            <a:extLst>
              <a:ext uri="{FF2B5EF4-FFF2-40B4-BE49-F238E27FC236}">
                <a16:creationId xmlns:a16="http://schemas.microsoft.com/office/drawing/2014/main" id="{66188DEE-88C5-4EB0-A1CB-89635D52BC6B}"/>
              </a:ext>
            </a:extLst>
          </p:cNvPr>
          <p:cNvSpPr/>
          <p:nvPr/>
        </p:nvSpPr>
        <p:spPr>
          <a:xfrm>
            <a:off x="1395752" y="1596251"/>
            <a:ext cx="9406822" cy="13576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2" name="タイトル 1">
            <a:extLst>
              <a:ext uri="{FF2B5EF4-FFF2-40B4-BE49-F238E27FC236}">
                <a16:creationId xmlns:a16="http://schemas.microsoft.com/office/drawing/2014/main" id="{FB1D5F0E-E9E2-4EB9-BD55-99BD06F3BE4A}"/>
              </a:ext>
            </a:extLst>
          </p:cNvPr>
          <p:cNvSpPr>
            <a:spLocks noGrp="1"/>
          </p:cNvSpPr>
          <p:nvPr>
            <p:ph type="title"/>
          </p:nvPr>
        </p:nvSpPr>
        <p:spPr>
          <a:xfrm>
            <a:off x="2475827" y="520602"/>
            <a:ext cx="7285449" cy="894936"/>
          </a:xfrm>
        </p:spPr>
        <p:txBody>
          <a:bodyPr anchor="t">
            <a:normAutofit/>
          </a:bodyPr>
          <a:lstStyle/>
          <a:p>
            <a:pPr>
              <a:lnSpc>
                <a:spcPct val="150000"/>
              </a:lnSpc>
            </a:pPr>
            <a:r>
              <a:rPr lang="ja-JP" altLang="en-US" sz="2800" dirty="0"/>
              <a:t>シミュレーションデータの生成手順</a:t>
            </a:r>
            <a:endParaRPr kumimoji="1" lang="ja-JP" altLang="en-US" sz="2800" dirty="0"/>
          </a:p>
        </p:txBody>
      </p:sp>
      <p:sp>
        <p:nvSpPr>
          <p:cNvPr id="4" name="スライド番号プレースホルダー 3">
            <a:extLst>
              <a:ext uri="{FF2B5EF4-FFF2-40B4-BE49-F238E27FC236}">
                <a16:creationId xmlns:a16="http://schemas.microsoft.com/office/drawing/2014/main" id="{CBF0B09D-A8A8-4B85-8DE8-2E5BEC0115A9}"/>
              </a:ext>
            </a:extLst>
          </p:cNvPr>
          <p:cNvSpPr>
            <a:spLocks noGrp="1"/>
          </p:cNvSpPr>
          <p:nvPr>
            <p:ph type="sldNum" sz="quarter" idx="12"/>
          </p:nvPr>
        </p:nvSpPr>
        <p:spPr>
          <a:xfrm>
            <a:off x="10691367" y="387923"/>
            <a:ext cx="946018" cy="365030"/>
          </a:xfrm>
        </p:spPr>
        <p:txBody>
          <a:bodyPr/>
          <a:lstStyle/>
          <a:p>
            <a:fld id="{4FAB73BC-B049-4115-A692-8D63A059BFB8}" type="slidenum">
              <a:rPr lang="en-US" altLang="ja-JP" smtClean="0"/>
              <a:pPr/>
              <a:t>39</a:t>
            </a:fld>
            <a:endParaRPr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9C70709-E23D-452A-BC3D-2BF3BD467490}"/>
                  </a:ext>
                </a:extLst>
              </p:cNvPr>
              <p:cNvSpPr txBox="1"/>
              <p:nvPr/>
            </p:nvSpPr>
            <p:spPr>
              <a:xfrm>
                <a:off x="1529272" y="1849523"/>
                <a:ext cx="4913213" cy="891719"/>
              </a:xfrm>
              <a:prstGeom prst="rect">
                <a:avLst/>
              </a:prstGeom>
              <a:noFill/>
            </p:spPr>
            <p:txBody>
              <a:bodyPr wrap="square" lIns="0" tIns="0" rIns="0" bIns="0" rtlCol="0">
                <a:spAutoFit/>
              </a:bodyPr>
              <a:lstStyle/>
              <a:p>
                <a14:m>
                  <m:oMath xmlns:m="http://schemas.openxmlformats.org/officeDocument/2006/math">
                    <m:d>
                      <m:dPr>
                        <m:ctrlPr>
                          <a:rPr kumimoji="1" lang="en-US" altLang="ja-JP" b="1" i="1" smtClean="0">
                            <a:latin typeface="Cambria Math" panose="02040503050406030204" pitchFamily="18" charset="0"/>
                          </a:rPr>
                        </m:ctrlPr>
                      </m:dPr>
                      <m:e>
                        <m:eqArr>
                          <m:eqArrPr>
                            <m:ctrlPr>
                              <a:rPr kumimoji="1" lang="en-US" altLang="ja-JP" b="1" i="1">
                                <a:latin typeface="Cambria Math" panose="02040503050406030204" pitchFamily="18" charset="0"/>
                              </a:rPr>
                            </m:ctrlPr>
                          </m:eqArrPr>
                          <m:e>
                            <m:sSubSup>
                              <m:sSubSupPr>
                                <m:ctrlPr>
                                  <a:rPr kumimoji="1" lang="en-US" altLang="ja-JP" b="1" i="1">
                                    <a:latin typeface="Cambria Math" panose="02040503050406030204" pitchFamily="18" charset="0"/>
                                  </a:rPr>
                                </m:ctrlPr>
                              </m:sSubSupPr>
                              <m:e>
                                <m:r>
                                  <a:rPr kumimoji="1" lang="en-US" altLang="ja-JP" b="1" i="1" smtClean="0">
                                    <a:latin typeface="Cambria Math" panose="02040503050406030204" pitchFamily="18" charset="0"/>
                                  </a:rPr>
                                  <m:t>𝒛</m:t>
                                </m:r>
                              </m:e>
                              <m:sub>
                                <m:r>
                                  <a:rPr kumimoji="1" lang="en-US" altLang="ja-JP" b="1" i="1">
                                    <a:latin typeface="Cambria Math" panose="02040503050406030204" pitchFamily="18" charset="0"/>
                                  </a:rPr>
                                  <m:t>𝒊</m:t>
                                </m:r>
                              </m:sub>
                              <m:sup>
                                <m:r>
                                  <a:rPr kumimoji="1" lang="en-US" altLang="ja-JP" b="1" i="1">
                                    <a:latin typeface="Cambria Math" panose="02040503050406030204" pitchFamily="18" charset="0"/>
                                  </a:rPr>
                                  <m:t>∗</m:t>
                                </m:r>
                              </m:sup>
                            </m:sSubSup>
                          </m:e>
                          <m:e>
                            <m:sSubSup>
                              <m:sSubSupPr>
                                <m:ctrlPr>
                                  <a:rPr lang="en-US" altLang="ja-JP" b="1" i="1">
                                    <a:latin typeface="Cambria Math" panose="02040503050406030204" pitchFamily="18" charset="0"/>
                                  </a:rPr>
                                </m:ctrlPr>
                              </m:sSubSupPr>
                              <m:e>
                                <m:r>
                                  <a:rPr lang="en-US" altLang="ja-JP" b="1" i="1" smtClean="0">
                                    <a:latin typeface="Cambria Math" panose="02040503050406030204" pitchFamily="18" charset="0"/>
                                  </a:rPr>
                                  <m:t>𝒚</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up>
                                <m:r>
                                  <a:rPr lang="en-US" altLang="ja-JP" b="1" i="1">
                                    <a:latin typeface="Cambria Math" panose="02040503050406030204" pitchFamily="18" charset="0"/>
                                  </a:rPr>
                                  <m:t>∗</m:t>
                                </m:r>
                              </m:sup>
                            </m:sSubSup>
                          </m:e>
                          <m:e>
                            <m:sSubSup>
                              <m:sSubSupPr>
                                <m:ctrlPr>
                                  <a:rPr lang="en-US" altLang="ja-JP" b="1" i="1">
                                    <a:latin typeface="Cambria Math" panose="02040503050406030204" pitchFamily="18" charset="0"/>
                                  </a:rPr>
                                </m:ctrlPr>
                              </m:sSubSupPr>
                              <m:e>
                                <m:r>
                                  <a:rPr lang="en-US" altLang="ja-JP" b="1" i="1" smtClean="0">
                                    <a:latin typeface="Cambria Math" panose="02040503050406030204" pitchFamily="18" charset="0"/>
                                  </a:rPr>
                                  <m:t>𝒚</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up>
                                <m:r>
                                  <a:rPr lang="en-US" altLang="ja-JP" b="1" i="1">
                                    <a:latin typeface="Cambria Math" panose="02040503050406030204" pitchFamily="18" charset="0"/>
                                  </a:rPr>
                                  <m:t>∗</m:t>
                                </m:r>
                              </m:sup>
                            </m:sSubSup>
                          </m:e>
                        </m:eqArr>
                      </m:e>
                    </m:d>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𝑵</m:t>
                    </m:r>
                    <m:d>
                      <m:dPr>
                        <m:begChr m:val="["/>
                        <m:endChr m:val="]"/>
                        <m:ctrlPr>
                          <a:rPr kumimoji="1" lang="en-US" altLang="ja-JP" b="1" i="1">
                            <a:latin typeface="Cambria Math" panose="02040503050406030204" pitchFamily="18" charset="0"/>
                            <a:ea typeface="Cambria Math" panose="02040503050406030204" pitchFamily="18" charset="0"/>
                          </a:rPr>
                        </m:ctrlPr>
                      </m:dPr>
                      <m:e>
                        <m:d>
                          <m:dPr>
                            <m:ctrlPr>
                              <a:rPr kumimoji="1" lang="en-US" altLang="ja-JP" b="1" i="1">
                                <a:latin typeface="Cambria Math" panose="02040503050406030204" pitchFamily="18" charset="0"/>
                                <a:ea typeface="Cambria Math" panose="02040503050406030204" pitchFamily="18" charset="0"/>
                              </a:rPr>
                            </m:ctrlPr>
                          </m:dPr>
                          <m:e>
                            <m:eqArr>
                              <m:eqArrPr>
                                <m:ctrlPr>
                                  <a:rPr kumimoji="1" lang="en-US" altLang="ja-JP" b="1" i="1">
                                    <a:latin typeface="Cambria Math" panose="02040503050406030204" pitchFamily="18" charset="0"/>
                                    <a:ea typeface="Cambria Math" panose="02040503050406030204" pitchFamily="18" charset="0"/>
                                  </a:rPr>
                                </m:ctrlPr>
                              </m:eqArrPr>
                              <m:e>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m:t>
                                    </m:r>
                                  </m:sub>
                                  <m:sup>
                                    <m:r>
                                      <a:rPr kumimoji="1" lang="en-US" altLang="ja-JP" b="1" i="1">
                                        <a:latin typeface="Cambria Math" panose="02040503050406030204" pitchFamily="18" charset="0"/>
                                        <a:ea typeface="Cambria Math" panose="02040503050406030204" pitchFamily="18" charset="0"/>
                                      </a:rPr>
                                      <m:t>′</m:t>
                                    </m:r>
                                  </m:sup>
                                </m:sSubSup>
                                <m:r>
                                  <a:rPr kumimoji="1" lang="ja-JP" altLang="en-US" b="1" i="1" smtClean="0">
                                    <a:latin typeface="Cambria Math" panose="02040503050406030204" pitchFamily="18" charset="0"/>
                                    <a:ea typeface="Cambria Math" panose="02040503050406030204" pitchFamily="18" charset="0"/>
                                  </a:rPr>
                                  <m:t>𝜶</m:t>
                                </m:r>
                              </m:e>
                              <m:e>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a:latin typeface="Cambria Math" panose="02040503050406030204" pitchFamily="18" charset="0"/>
                                        <a:ea typeface="Cambria Math" panose="02040503050406030204" pitchFamily="18" charset="0"/>
                                      </a:rPr>
                                      <m:t>′</m:t>
                                    </m:r>
                                  </m:sup>
                                </m:sSubSup>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sub>
                                </m:sSub>
                              </m:e>
                              <m:e>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a:latin typeface="Cambria Math" panose="02040503050406030204" pitchFamily="18" charset="0"/>
                                        <a:ea typeface="Cambria Math" panose="02040503050406030204" pitchFamily="18" charset="0"/>
                                      </a:rPr>
                                      <m:t>′</m:t>
                                    </m:r>
                                  </m:sup>
                                </m:sSubSup>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sub>
                                </m:sSub>
                              </m:e>
                            </m:eqArr>
                          </m:e>
                        </m:d>
                        <m:r>
                          <a:rPr kumimoji="1" lang="en-US" altLang="ja-JP" b="1" i="1">
                            <a:latin typeface="Cambria Math" panose="02040503050406030204" pitchFamily="18" charset="0"/>
                            <a:ea typeface="Cambria Math" panose="02040503050406030204" pitchFamily="18" charset="0"/>
                          </a:rPr>
                          <m:t>, </m:t>
                        </m:r>
                        <m:d>
                          <m:dPr>
                            <m:ctrlPr>
                              <a:rPr kumimoji="1" lang="en-US" altLang="ja-JP" b="1" i="1">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latin typeface="Cambria Math" panose="02040503050406030204" pitchFamily="18" charset="0"/>
                                    <a:ea typeface="Cambria Math" panose="02040503050406030204" pitchFamily="18" charset="0"/>
                                  </a:rPr>
                                </m:ctrlPr>
                              </m:mPr>
                              <m:mr>
                                <m:e>
                                  <m:r>
                                    <m:rPr>
                                      <m:brk m:alnAt="7"/>
                                    </m:rPr>
                                    <a:rPr kumimoji="1" lang="en-US" altLang="ja-JP" b="1" i="1">
                                      <a:latin typeface="Cambria Math" panose="02040503050406030204" pitchFamily="18" charset="0"/>
                                      <a:ea typeface="Cambria Math" panose="02040503050406030204" pitchFamily="18" charset="0"/>
                                    </a:rPr>
                                    <m:t>𝟏</m:t>
                                  </m:r>
                                  <m:r>
                                    <a:rPr kumimoji="1" lang="en-US" altLang="ja-JP" b="1" i="1" smtClean="0">
                                      <a:latin typeface="Cambria Math" panose="02040503050406030204" pitchFamily="18" charset="0"/>
                                      <a:ea typeface="Cambria Math" panose="02040503050406030204" pitchFamily="18" charset="0"/>
                                    </a:rPr>
                                    <m:t>+</m:t>
                                  </m:r>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up>
                                      <m:r>
                                        <a:rPr kumimoji="1" lang="en-US" altLang="ja-JP" b="1" i="1">
                                          <a:latin typeface="Cambria Math" panose="02040503050406030204" pitchFamily="18" charset="0"/>
                                          <a:ea typeface="Cambria Math" panose="02040503050406030204" pitchFamily="18" charset="0"/>
                                        </a:rPr>
                                        <m:t>𝟐</m:t>
                                      </m:r>
                                    </m:sup>
                                  </m:sSubSup>
                                  <m:r>
                                    <m:rPr>
                                      <m:brk m:alnAt="7"/>
                                    </m:rPr>
                                    <a:rPr kumimoji="1" lang="en-US" altLang="ja-JP" b="1" i="1" smtClean="0">
                                      <a:latin typeface="Cambria Math" panose="02040503050406030204" pitchFamily="18" charset="0"/>
                                      <a:ea typeface="Cambria Math" panose="02040503050406030204" pitchFamily="18" charset="0"/>
                                    </a:rPr>
                                    <m:t>+</m:t>
                                  </m:r>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up>
                                      <m:r>
                                        <a:rPr kumimoji="1" lang="en-US" altLang="ja-JP" b="1" i="1">
                                          <a:latin typeface="Cambria Math" panose="02040503050406030204" pitchFamily="18" charset="0"/>
                                          <a:ea typeface="Cambria Math" panose="02040503050406030204" pitchFamily="18" charset="0"/>
                                        </a:rPr>
                                        <m:t>𝟐</m:t>
                                      </m:r>
                                    </m:sup>
                                  </m:sSubSup>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𝟏</m:t>
                                      </m:r>
                                    </m:sub>
                                  </m:sSub>
                                </m:e>
                                <m:e>
                                  <m:r>
                                    <a:rPr kumimoji="1" lang="en-US" altLang="ja-JP" b="1" i="1">
                                      <a:latin typeface="Cambria Math" panose="02040503050406030204" pitchFamily="18" charset="0"/>
                                      <a:ea typeface="Cambria Math" panose="02040503050406030204" pitchFamily="18" charset="0"/>
                                    </a:rPr>
                                    <m:t>𝟏</m:t>
                                  </m:r>
                                </m:e>
                                <m:e>
                                  <m:r>
                                    <a:rPr kumimoji="1" lang="en-US" altLang="ja-JP" b="1" i="1">
                                      <a:latin typeface="Cambria Math" panose="02040503050406030204" pitchFamily="18" charset="0"/>
                                      <a:ea typeface="Cambria Math" panose="02040503050406030204" pitchFamily="18" charset="0"/>
                                    </a:rPr>
                                    <m:t>𝟎</m:t>
                                  </m:r>
                                </m:e>
                              </m:mr>
                              <m:mr>
                                <m:e>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𝝈</m:t>
                                      </m:r>
                                    </m:e>
                                    <m:sub>
                                      <m:r>
                                        <a:rPr kumimoji="1" lang="en-US" altLang="ja-JP" b="1" i="1">
                                          <a:latin typeface="Cambria Math" panose="02040503050406030204" pitchFamily="18" charset="0"/>
                                          <a:ea typeface="Cambria Math" panose="02040503050406030204" pitchFamily="18" charset="0"/>
                                        </a:rPr>
                                        <m:t>𝟐</m:t>
                                      </m:r>
                                    </m:sub>
                                  </m:sSub>
                                </m:e>
                                <m:e>
                                  <m:r>
                                    <a:rPr kumimoji="1" lang="en-US" altLang="ja-JP" b="1" i="1">
                                      <a:latin typeface="Cambria Math" panose="02040503050406030204" pitchFamily="18" charset="0"/>
                                      <a:ea typeface="Cambria Math" panose="02040503050406030204" pitchFamily="18" charset="0"/>
                                    </a:rPr>
                                    <m:t>𝟎</m:t>
                                  </m:r>
                                </m:e>
                                <m:e>
                                  <m:r>
                                    <a:rPr kumimoji="1" lang="en-US" altLang="ja-JP" b="1" i="1">
                                      <a:latin typeface="Cambria Math" panose="02040503050406030204" pitchFamily="18" charset="0"/>
                                      <a:ea typeface="Cambria Math" panose="02040503050406030204" pitchFamily="18" charset="0"/>
                                    </a:rPr>
                                    <m:t>𝟏</m:t>
                                  </m:r>
                                </m:e>
                              </m:mr>
                            </m:m>
                          </m:e>
                        </m:d>
                      </m:e>
                    </m:d>
                  </m:oMath>
                </a14:m>
                <a:r>
                  <a:rPr kumimoji="1" lang="en-US" altLang="ja-JP" b="1" dirty="0">
                    <a:latin typeface="Times New Roman" panose="02020603050405020304" pitchFamily="18" charset="0"/>
                    <a:cs typeface="Times New Roman" panose="02020603050405020304" pitchFamily="18" charset="0"/>
                  </a:rPr>
                  <a:t>*</a:t>
                </a:r>
                <a:endParaRPr kumimoji="1" lang="ja-JP" altLang="en-US" b="1"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C70709-E23D-452A-BC3D-2BF3BD467490}"/>
                  </a:ext>
                </a:extLst>
              </p:cNvPr>
              <p:cNvSpPr txBox="1">
                <a:spLocks noRot="1" noChangeAspect="1" noMove="1" noResize="1" noEditPoints="1" noAdjustHandles="1" noChangeArrowheads="1" noChangeShapeType="1" noTextEdit="1"/>
              </p:cNvSpPr>
              <p:nvPr/>
            </p:nvSpPr>
            <p:spPr>
              <a:xfrm>
                <a:off x="1529272" y="1849523"/>
                <a:ext cx="4913213" cy="891719"/>
              </a:xfrm>
              <a:prstGeom prst="rect">
                <a:avLst/>
              </a:prstGeom>
              <a:blipFill>
                <a:blip r:embed="rId2"/>
                <a:stretch>
                  <a:fillRect r="-620"/>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274F2D3C-412E-4144-B8DD-C4C6C187A2BE}"/>
              </a:ext>
            </a:extLst>
          </p:cNvPr>
          <p:cNvSpPr txBox="1"/>
          <p:nvPr/>
        </p:nvSpPr>
        <p:spPr>
          <a:xfrm>
            <a:off x="1704091" y="1296767"/>
            <a:ext cx="922112" cy="369332"/>
          </a:xfrm>
          <a:prstGeom prst="rect">
            <a:avLst/>
          </a:prstGeom>
          <a:solidFill>
            <a:schemeClr val="bg1"/>
          </a:solidFill>
          <a:ln w="12700">
            <a:solidFill>
              <a:schemeClr val="tx1"/>
            </a:solidFill>
          </a:ln>
        </p:spPr>
        <p:txBody>
          <a:bodyPr wrap="none" rtlCol="0">
            <a:spAutoFit/>
          </a:bodyPr>
          <a:lstStyle/>
          <a:p>
            <a:pPr algn="ctr"/>
            <a:r>
              <a:rPr kumimoji="1" lang="en-US" altLang="ja-JP" b="1" dirty="0">
                <a:latin typeface="Times New Roman" panose="02020603050405020304" pitchFamily="18" charset="0"/>
                <a:cs typeface="Times New Roman" panose="02020603050405020304" pitchFamily="18" charset="0"/>
              </a:rPr>
              <a:t>STEP 1</a:t>
            </a:r>
            <a:endParaRPr kumimoji="1" lang="ja-JP"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D1B1CD9-973C-4962-B501-6A8D28C363A0}"/>
                  </a:ext>
                </a:extLst>
              </p:cNvPr>
              <p:cNvSpPr txBox="1"/>
              <p:nvPr/>
            </p:nvSpPr>
            <p:spPr>
              <a:xfrm>
                <a:off x="6329413" y="2140382"/>
                <a:ext cx="4450001" cy="369075"/>
              </a:xfrm>
              <a:prstGeom prst="rect">
                <a:avLst/>
              </a:prstGeom>
              <a:noFill/>
            </p:spPr>
            <p:txBody>
              <a:bodyPr wrap="none" rtlCol="0">
                <a:spAutoFit/>
              </a:bodyPr>
              <a:lstStyle/>
              <a:p>
                <a:pPr algn="ctr"/>
                <a:r>
                  <a:rPr kumimoji="1" lang="ja-JP" altLang="en-US" sz="1600" b="1" dirty="0">
                    <a:ln w="3175">
                      <a:noFill/>
                    </a:ln>
                    <a:latin typeface="Meiryo UI" panose="020B0604030504040204" pitchFamily="50" charset="-128"/>
                    <a:ea typeface="Meiryo UI" panose="020B0604030504040204" pitchFamily="50" charset="-128"/>
                  </a:rPr>
                  <a:t>から </a:t>
                </a:r>
                <a14:m>
                  <m:oMath xmlns:m="http://schemas.openxmlformats.org/officeDocument/2006/math">
                    <m:d>
                      <m:dPr>
                        <m:begChr m:val="{"/>
                        <m:endChr m:val="}"/>
                        <m:ctrlPr>
                          <a:rPr kumimoji="1" lang="en-US" altLang="ja-JP" sz="1600" b="1" i="1">
                            <a:latin typeface="Cambria Math" panose="02040503050406030204" pitchFamily="18" charset="0"/>
                            <a:ea typeface="Meiryo UI" panose="020B0604030504040204" pitchFamily="50" charset="-128"/>
                          </a:rPr>
                        </m:ctrlPr>
                      </m:dPr>
                      <m:e>
                        <m:sSubSup>
                          <m:sSubSupPr>
                            <m:ctrlPr>
                              <a:rPr kumimoji="1" lang="en-US" altLang="ja-JP" sz="1600" b="1" i="1">
                                <a:ln w="3175">
                                  <a:noFill/>
                                </a:ln>
                                <a:latin typeface="Cambria Math" panose="02040503050406030204" pitchFamily="18" charset="0"/>
                                <a:ea typeface="Meiryo UI" panose="020B0604030504040204" pitchFamily="50" charset="-128"/>
                              </a:rPr>
                            </m:ctrlPr>
                          </m:sSubSupPr>
                          <m:e>
                            <m:r>
                              <a:rPr kumimoji="1" lang="en-US" altLang="ja-JP" sz="1600" b="1" i="1">
                                <a:ln w="3175">
                                  <a:noFill/>
                                </a:ln>
                                <a:latin typeface="Cambria Math" panose="02040503050406030204" pitchFamily="18" charset="0"/>
                                <a:ea typeface="Meiryo UI" panose="020B0604030504040204" pitchFamily="50" charset="-128"/>
                              </a:rPr>
                              <m:t>𝒛</m:t>
                            </m:r>
                          </m:e>
                          <m:sub>
                            <m:r>
                              <a:rPr kumimoji="1" lang="en-US" altLang="ja-JP" sz="1600" b="1" i="1">
                                <a:ln w="3175">
                                  <a:noFill/>
                                </a:ln>
                                <a:latin typeface="Cambria Math" panose="02040503050406030204" pitchFamily="18" charset="0"/>
                                <a:ea typeface="Meiryo UI" panose="020B0604030504040204" pitchFamily="50" charset="-128"/>
                              </a:rPr>
                              <m:t>𝒊</m:t>
                            </m:r>
                          </m:sub>
                          <m:sup>
                            <m:r>
                              <a:rPr kumimoji="1" lang="en-US" altLang="ja-JP" sz="1600" b="1" i="1">
                                <a:ln w="3175">
                                  <a:noFill/>
                                </a:ln>
                                <a:latin typeface="Cambria Math" panose="02040503050406030204" pitchFamily="18" charset="0"/>
                                <a:ea typeface="Meiryo UI" panose="020B0604030504040204" pitchFamily="50" charset="-128"/>
                              </a:rPr>
                              <m:t>∗</m:t>
                            </m:r>
                          </m:sup>
                        </m:sSubSup>
                        <m:r>
                          <a:rPr kumimoji="1" lang="en-US" altLang="ja-JP" sz="1600" b="1" i="1">
                            <a:ln w="3175">
                              <a:noFill/>
                            </a:ln>
                            <a:latin typeface="Cambria Math" panose="02040503050406030204" pitchFamily="18" charset="0"/>
                            <a:ea typeface="Meiryo UI" panose="020B0604030504040204" pitchFamily="50" charset="-128"/>
                          </a:rPr>
                          <m:t>,</m:t>
                        </m:r>
                        <m:sSubSup>
                          <m:sSubSupPr>
                            <m:ctrlPr>
                              <a:rPr kumimoji="1" lang="en-US" altLang="ja-JP" sz="1600" b="1" i="1">
                                <a:ln w="3175">
                                  <a:noFill/>
                                </a:ln>
                                <a:latin typeface="Cambria Math" panose="02040503050406030204" pitchFamily="18" charset="0"/>
                                <a:ea typeface="Meiryo UI" panose="020B0604030504040204" pitchFamily="50" charset="-128"/>
                              </a:rPr>
                            </m:ctrlPr>
                          </m:sSubSupPr>
                          <m:e>
                            <m:r>
                              <a:rPr kumimoji="1" lang="en-US" altLang="ja-JP" sz="1600" b="1" i="1">
                                <a:ln w="3175">
                                  <a:noFill/>
                                </a:ln>
                                <a:latin typeface="Cambria Math" panose="02040503050406030204" pitchFamily="18" charset="0"/>
                                <a:ea typeface="Meiryo UI" panose="020B0604030504040204" pitchFamily="50" charset="-128"/>
                              </a:rPr>
                              <m:t>𝒚</m:t>
                            </m:r>
                          </m:e>
                          <m:sub>
                            <m:r>
                              <a:rPr kumimoji="1" lang="en-US" altLang="ja-JP" sz="1600" b="1" i="1">
                                <a:ln w="3175">
                                  <a:noFill/>
                                </a:ln>
                                <a:latin typeface="Cambria Math" panose="02040503050406030204" pitchFamily="18" charset="0"/>
                                <a:ea typeface="Meiryo UI" panose="020B0604030504040204" pitchFamily="50" charset="-128"/>
                              </a:rPr>
                              <m:t>𝒊</m:t>
                            </m:r>
                            <m:r>
                              <a:rPr kumimoji="1" lang="en-US" altLang="ja-JP" sz="1600" b="1" i="1">
                                <a:ln w="3175">
                                  <a:noFill/>
                                </a:ln>
                                <a:latin typeface="Cambria Math" panose="02040503050406030204" pitchFamily="18" charset="0"/>
                                <a:ea typeface="Meiryo UI" panose="020B0604030504040204" pitchFamily="50" charset="-128"/>
                              </a:rPr>
                              <m:t>𝟏</m:t>
                            </m:r>
                          </m:sub>
                          <m:sup>
                            <m:r>
                              <a:rPr kumimoji="1" lang="en-US" altLang="ja-JP" sz="1600" b="1" i="1">
                                <a:ln w="3175">
                                  <a:noFill/>
                                </a:ln>
                                <a:latin typeface="Cambria Math" panose="02040503050406030204" pitchFamily="18" charset="0"/>
                                <a:ea typeface="Meiryo UI" panose="020B0604030504040204" pitchFamily="50" charset="-128"/>
                              </a:rPr>
                              <m:t>∗</m:t>
                            </m:r>
                          </m:sup>
                        </m:sSubSup>
                        <m:r>
                          <a:rPr kumimoji="1" lang="en-US" altLang="ja-JP" sz="1600" b="1" i="1">
                            <a:ln w="3175">
                              <a:noFill/>
                            </a:ln>
                            <a:latin typeface="Cambria Math" panose="02040503050406030204" pitchFamily="18" charset="0"/>
                            <a:ea typeface="Meiryo UI" panose="020B0604030504040204" pitchFamily="50" charset="-128"/>
                          </a:rPr>
                          <m:t>,</m:t>
                        </m:r>
                        <m:sSubSup>
                          <m:sSubSupPr>
                            <m:ctrlPr>
                              <a:rPr kumimoji="1" lang="en-US" altLang="ja-JP" sz="1600" b="1" i="1">
                                <a:ln w="3175">
                                  <a:noFill/>
                                </a:ln>
                                <a:latin typeface="Cambria Math" panose="02040503050406030204" pitchFamily="18" charset="0"/>
                                <a:ea typeface="Meiryo UI" panose="020B0604030504040204" pitchFamily="50" charset="-128"/>
                              </a:rPr>
                            </m:ctrlPr>
                          </m:sSubSupPr>
                          <m:e>
                            <m:r>
                              <a:rPr kumimoji="1" lang="en-US" altLang="ja-JP" sz="1600" b="1" i="1">
                                <a:ln w="3175">
                                  <a:noFill/>
                                </a:ln>
                                <a:latin typeface="Cambria Math" panose="02040503050406030204" pitchFamily="18" charset="0"/>
                                <a:ea typeface="Meiryo UI" panose="020B0604030504040204" pitchFamily="50" charset="-128"/>
                              </a:rPr>
                              <m:t>𝒚</m:t>
                            </m:r>
                          </m:e>
                          <m:sub>
                            <m:r>
                              <a:rPr kumimoji="1" lang="en-US" altLang="ja-JP" sz="1600" b="1" i="1">
                                <a:ln w="3175">
                                  <a:noFill/>
                                </a:ln>
                                <a:latin typeface="Cambria Math" panose="02040503050406030204" pitchFamily="18" charset="0"/>
                                <a:ea typeface="Meiryo UI" panose="020B0604030504040204" pitchFamily="50" charset="-128"/>
                              </a:rPr>
                              <m:t>𝒊</m:t>
                            </m:r>
                            <m:r>
                              <a:rPr kumimoji="1" lang="en-US" altLang="ja-JP" sz="1600" b="1" i="1">
                                <a:ln w="3175">
                                  <a:noFill/>
                                </a:ln>
                                <a:latin typeface="Cambria Math" panose="02040503050406030204" pitchFamily="18" charset="0"/>
                                <a:ea typeface="Meiryo UI" panose="020B0604030504040204" pitchFamily="50" charset="-128"/>
                              </a:rPr>
                              <m:t>𝟎</m:t>
                            </m:r>
                          </m:sub>
                          <m:sup>
                            <m:r>
                              <a:rPr kumimoji="1" lang="en-US" altLang="ja-JP" sz="1600" b="1" i="1">
                                <a:ln w="3175">
                                  <a:noFill/>
                                </a:ln>
                                <a:latin typeface="Cambria Math" panose="02040503050406030204" pitchFamily="18" charset="0"/>
                                <a:ea typeface="Meiryo UI" panose="020B0604030504040204" pitchFamily="50" charset="-128"/>
                              </a:rPr>
                              <m:t>∗</m:t>
                            </m:r>
                          </m:sup>
                        </m:sSubSup>
                      </m:e>
                    </m:d>
                  </m:oMath>
                </a14:m>
                <a:r>
                  <a:rPr kumimoji="1" lang="ja-JP" altLang="en-US" sz="1600" b="1" dirty="0">
                    <a:ln w="3175">
                      <a:noFill/>
                    </a:ln>
                    <a:latin typeface="Meiryo UI" panose="020B0604030504040204" pitchFamily="50" charset="-128"/>
                    <a:ea typeface="Meiryo UI" panose="020B0604030504040204" pitchFamily="50" charset="-128"/>
                  </a:rPr>
                  <a:t> をサンプリング </a:t>
                </a:r>
                <a:r>
                  <a:rPr kumimoji="1" lang="en-US" altLang="ja-JP" sz="1600" b="1" dirty="0">
                    <a:ln w="3175">
                      <a:noFill/>
                    </a:ln>
                    <a:latin typeface="Meiryo UI" panose="020B0604030504040204" pitchFamily="50" charset="-128"/>
                    <a:ea typeface="Meiryo UI" panose="020B0604030504040204" pitchFamily="50" charset="-128"/>
                  </a:rPr>
                  <a:t>(</a:t>
                </a:r>
                <a14:m>
                  <m:oMath xmlns:m="http://schemas.openxmlformats.org/officeDocument/2006/math">
                    <m:r>
                      <a:rPr kumimoji="1" lang="en-US" altLang="ja-JP" sz="1600" b="1" i="1">
                        <a:ln w="3175">
                          <a:noFill/>
                        </a:ln>
                        <a:latin typeface="Cambria Math" panose="02040503050406030204" pitchFamily="18" charset="0"/>
                        <a:ea typeface="Meiryo UI" panose="020B0604030504040204" pitchFamily="50" charset="-128"/>
                      </a:rPr>
                      <m:t>𝒊</m:t>
                    </m:r>
                    <m:r>
                      <a:rPr kumimoji="1" lang="en-US" altLang="ja-JP" sz="1600" b="1" i="1">
                        <a:ln w="3175">
                          <a:noFill/>
                        </a:ln>
                        <a:latin typeface="Cambria Math" panose="02040503050406030204" pitchFamily="18" charset="0"/>
                        <a:ea typeface="Cambria Math" panose="02040503050406030204" pitchFamily="18" charset="0"/>
                      </a:rPr>
                      <m:t>∈</m:t>
                    </m:r>
                    <m:r>
                      <a:rPr kumimoji="1" lang="en-US" altLang="ja-JP" sz="1600" b="1" i="1" smtClean="0">
                        <a:ln w="3175">
                          <a:noFill/>
                        </a:ln>
                        <a:latin typeface="Cambria Math" panose="02040503050406030204" pitchFamily="18" charset="0"/>
                        <a:ea typeface="Cambria Math" panose="02040503050406030204" pitchFamily="18" charset="0"/>
                      </a:rPr>
                      <m:t>𝒏</m:t>
                    </m:r>
                  </m:oMath>
                </a14:m>
                <a:r>
                  <a:rPr kumimoji="1" lang="en-US" altLang="ja-JP" sz="1600" b="1" dirty="0">
                    <a:ln w="3175">
                      <a:noFill/>
                    </a:ln>
                    <a:latin typeface="Meiryo UI" panose="020B0604030504040204" pitchFamily="50" charset="-128"/>
                    <a:ea typeface="Meiryo UI" panose="020B0604030504040204" pitchFamily="50" charset="-128"/>
                    <a:cs typeface="Times New Roman" panose="02020603050405020304" pitchFamily="18" charset="0"/>
                  </a:rPr>
                  <a:t>=2,000</a:t>
                </a:r>
                <a:r>
                  <a:rPr kumimoji="1" lang="en-US" altLang="ja-JP" sz="1600" b="1" dirty="0">
                    <a:ln w="3175">
                      <a:noFill/>
                    </a:ln>
                    <a:latin typeface="Meiryo UI" panose="020B0604030504040204" pitchFamily="50" charset="-128"/>
                    <a:ea typeface="Meiryo UI" panose="020B0604030504040204" pitchFamily="50" charset="-128"/>
                  </a:rPr>
                  <a:t>)</a:t>
                </a:r>
                <a:endParaRPr kumimoji="1" lang="ja-JP" altLang="en-US" sz="1600" b="1" dirty="0">
                  <a:ln w="3175">
                    <a:noFill/>
                  </a:ln>
                  <a:latin typeface="Meiryo UI" panose="020B0604030504040204" pitchFamily="50" charset="-128"/>
                  <a:ea typeface="Meiryo UI" panose="020B0604030504040204" pitchFamily="50" charset="-128"/>
                </a:endParaRPr>
              </a:p>
            </p:txBody>
          </p:sp>
        </mc:Choice>
        <mc:Fallback xmlns="">
          <p:sp>
            <p:nvSpPr>
              <p:cNvPr id="9" name="テキスト ボックス 8">
                <a:extLst>
                  <a:ext uri="{FF2B5EF4-FFF2-40B4-BE49-F238E27FC236}">
                    <a16:creationId xmlns:a16="http://schemas.microsoft.com/office/drawing/2014/main" id="{ED1B1CD9-973C-4962-B501-6A8D28C363A0}"/>
                  </a:ext>
                </a:extLst>
              </p:cNvPr>
              <p:cNvSpPr txBox="1">
                <a:spLocks noRot="1" noChangeAspect="1" noMove="1" noResize="1" noEditPoints="1" noAdjustHandles="1" noChangeArrowheads="1" noChangeShapeType="1" noTextEdit="1"/>
              </p:cNvSpPr>
              <p:nvPr/>
            </p:nvSpPr>
            <p:spPr>
              <a:xfrm>
                <a:off x="6329413" y="2140382"/>
                <a:ext cx="4450001" cy="369075"/>
              </a:xfrm>
              <a:prstGeom prst="rect">
                <a:avLst/>
              </a:prstGeom>
              <a:blipFill>
                <a:blip r:embed="rId40"/>
                <a:stretch>
                  <a:fillRect t="-3279" b="-13115"/>
                </a:stretch>
              </a:blipFill>
            </p:spPr>
            <p:txBody>
              <a:bodyPr/>
              <a:lstStyle/>
              <a:p>
                <a:r>
                  <a:rPr lang="ja-JP" altLang="en-US">
                    <a:noFill/>
                  </a:rPr>
                  <a:t> </a:t>
                </a:r>
              </a:p>
            </p:txBody>
          </p:sp>
        </mc:Fallback>
      </mc:AlternateContent>
      <p:sp>
        <p:nvSpPr>
          <p:cNvPr id="25" name="テキスト ボックス 24">
            <a:extLst>
              <a:ext uri="{FF2B5EF4-FFF2-40B4-BE49-F238E27FC236}">
                <a16:creationId xmlns:a16="http://schemas.microsoft.com/office/drawing/2014/main" id="{B337E057-6533-4B5D-BEE6-E01DEA68B235}"/>
              </a:ext>
            </a:extLst>
          </p:cNvPr>
          <p:cNvSpPr txBox="1"/>
          <p:nvPr/>
        </p:nvSpPr>
        <p:spPr>
          <a:xfrm>
            <a:off x="1715841" y="3541303"/>
            <a:ext cx="922112" cy="369332"/>
          </a:xfrm>
          <a:prstGeom prst="rect">
            <a:avLst/>
          </a:prstGeom>
          <a:solidFill>
            <a:schemeClr val="bg1"/>
          </a:solidFill>
          <a:ln w="12700">
            <a:solidFill>
              <a:schemeClr val="tx1"/>
            </a:solidFill>
          </a:ln>
        </p:spPr>
        <p:txBody>
          <a:bodyPr wrap="none" rtlCol="0">
            <a:spAutoFit/>
          </a:bodyPr>
          <a:lstStyle/>
          <a:p>
            <a:pPr algn="ctr"/>
            <a:r>
              <a:rPr kumimoji="1" lang="en-US" altLang="ja-JP" b="1" dirty="0">
                <a:latin typeface="Times New Roman" panose="02020603050405020304" pitchFamily="18" charset="0"/>
                <a:cs typeface="Times New Roman" panose="02020603050405020304" pitchFamily="18" charset="0"/>
              </a:rPr>
              <a:t>STEP 2</a:t>
            </a:r>
            <a:endParaRPr kumimoji="1" lang="ja-JP" altLang="en-US" b="1" dirty="0">
              <a:latin typeface="Times New Roman" panose="02020603050405020304" pitchFamily="18" charset="0"/>
              <a:cs typeface="Times New Roman" panose="02020603050405020304" pitchFamily="18" charset="0"/>
            </a:endParaRPr>
          </a:p>
        </p:txBody>
      </p:sp>
      <p:sp>
        <p:nvSpPr>
          <p:cNvPr id="27" name="矢印: 下 26">
            <a:extLst>
              <a:ext uri="{FF2B5EF4-FFF2-40B4-BE49-F238E27FC236}">
                <a16:creationId xmlns:a16="http://schemas.microsoft.com/office/drawing/2014/main" id="{312523FC-3917-4713-A212-6143AB3E6DFE}"/>
              </a:ext>
            </a:extLst>
          </p:cNvPr>
          <p:cNvSpPr/>
          <p:nvPr/>
        </p:nvSpPr>
        <p:spPr>
          <a:xfrm>
            <a:off x="5852158" y="3207176"/>
            <a:ext cx="484506" cy="287524"/>
          </a:xfrm>
          <a:prstGeom prst="downArrow">
            <a:avLst/>
          </a:prstGeom>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799">
              <a:solidFill>
                <a:schemeClr val="tx1"/>
              </a:solidFill>
            </a:endParaRPr>
          </a:p>
        </p:txBody>
      </p:sp>
      <p:sp>
        <p:nvSpPr>
          <p:cNvPr id="34" name="テキスト ボックス 33">
            <a:extLst>
              <a:ext uri="{FF2B5EF4-FFF2-40B4-BE49-F238E27FC236}">
                <a16:creationId xmlns:a16="http://schemas.microsoft.com/office/drawing/2014/main" id="{3769EC38-A3F2-41CB-9BF5-4251D80A4527}"/>
              </a:ext>
            </a:extLst>
          </p:cNvPr>
          <p:cNvSpPr txBox="1"/>
          <p:nvPr/>
        </p:nvSpPr>
        <p:spPr>
          <a:xfrm>
            <a:off x="1429819" y="3969464"/>
            <a:ext cx="1761579" cy="307777"/>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値データに変換</a:t>
            </a:r>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C1C04096-E07D-4871-A98E-ACF4877BB670}"/>
                  </a:ext>
                </a:extLst>
              </p:cNvPr>
              <p:cNvSpPr/>
              <p:nvPr/>
            </p:nvSpPr>
            <p:spPr>
              <a:xfrm>
                <a:off x="3111148" y="3904178"/>
                <a:ext cx="1544793"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2000" b="1" i="1" smtClean="0">
                              <a:latin typeface="Cambria Math" panose="02040503050406030204" pitchFamily="18" charset="0"/>
                            </a:rPr>
                          </m:ctrlPr>
                        </m:dPr>
                        <m:e>
                          <m:sSub>
                            <m:sSubPr>
                              <m:ctrlPr>
                                <a:rPr lang="en-US" altLang="ja-JP" sz="2000" b="1" i="1">
                                  <a:latin typeface="Cambria Math" panose="02040503050406030204" pitchFamily="18" charset="0"/>
                                </a:rPr>
                              </m:ctrlPr>
                            </m:sSubPr>
                            <m:e>
                              <m:r>
                                <a:rPr lang="en-US" altLang="ja-JP" sz="2000" b="1" i="1" smtClean="0">
                                  <a:latin typeface="Cambria Math" panose="02040503050406030204" pitchFamily="18" charset="0"/>
                                </a:rPr>
                                <m:t>𝒁</m:t>
                              </m:r>
                            </m:e>
                            <m:sub>
                              <m:r>
                                <a:rPr lang="en-US" altLang="ja-JP" sz="2000" b="1" i="1">
                                  <a:latin typeface="Cambria Math" panose="02040503050406030204" pitchFamily="18" charset="0"/>
                                </a:rPr>
                                <m:t>𝒊</m:t>
                              </m:r>
                            </m:sub>
                          </m:sSub>
                          <m:r>
                            <a:rPr lang="en-US" altLang="ja-JP" sz="2000" b="1" i="1">
                              <a:latin typeface="Cambria Math" panose="02040503050406030204" pitchFamily="18" charset="0"/>
                            </a:rPr>
                            <m:t>, </m:t>
                          </m:r>
                          <m:sSub>
                            <m:sSubPr>
                              <m:ctrlPr>
                                <a:rPr lang="en-US" altLang="ja-JP" sz="2000" b="1" i="1">
                                  <a:latin typeface="Cambria Math" panose="02040503050406030204" pitchFamily="18" charset="0"/>
                                </a:rPr>
                              </m:ctrlPr>
                            </m:sSubPr>
                            <m:e>
                              <m:r>
                                <a:rPr lang="en-US" altLang="ja-JP" sz="2000" b="1" i="1" smtClean="0">
                                  <a:latin typeface="Cambria Math" panose="02040503050406030204" pitchFamily="18" charset="0"/>
                                </a:rPr>
                                <m:t>𝒀</m:t>
                              </m:r>
                            </m:e>
                            <m:sub>
                              <m:r>
                                <a:rPr lang="en-US" altLang="ja-JP" sz="2000" b="1" i="1">
                                  <a:latin typeface="Cambria Math" panose="02040503050406030204" pitchFamily="18" charset="0"/>
                                </a:rPr>
                                <m:t>𝒊</m:t>
                              </m:r>
                              <m:r>
                                <a:rPr lang="en-US" altLang="ja-JP" sz="2000" b="1" i="1" smtClean="0">
                                  <a:latin typeface="Cambria Math" panose="02040503050406030204" pitchFamily="18" charset="0"/>
                                </a:rPr>
                                <m:t>𝟏</m:t>
                              </m:r>
                            </m:sub>
                          </m:sSub>
                          <m:r>
                            <a:rPr lang="en-US" altLang="ja-JP" sz="2000" b="1" i="1">
                              <a:latin typeface="Cambria Math" panose="02040503050406030204" pitchFamily="18" charset="0"/>
                            </a:rPr>
                            <m:t>, </m:t>
                          </m:r>
                          <m:sSub>
                            <m:sSubPr>
                              <m:ctrlPr>
                                <a:rPr lang="en-US" altLang="ja-JP" sz="2000" b="1" i="1">
                                  <a:latin typeface="Cambria Math" panose="02040503050406030204" pitchFamily="18" charset="0"/>
                                </a:rPr>
                              </m:ctrlPr>
                            </m:sSubPr>
                            <m:e>
                              <m:r>
                                <a:rPr lang="en-US" altLang="ja-JP" sz="2000" b="1" i="1" smtClean="0">
                                  <a:latin typeface="Cambria Math" panose="02040503050406030204" pitchFamily="18" charset="0"/>
                                </a:rPr>
                                <m:t>𝒀</m:t>
                              </m:r>
                            </m:e>
                            <m:sub>
                              <m:r>
                                <a:rPr lang="en-US" altLang="ja-JP" sz="2000" b="1" i="1">
                                  <a:latin typeface="Cambria Math" panose="02040503050406030204" pitchFamily="18" charset="0"/>
                                </a:rPr>
                                <m:t>𝒊</m:t>
                              </m:r>
                              <m:r>
                                <a:rPr lang="en-US" altLang="ja-JP" sz="2000" b="1" i="1" smtClean="0">
                                  <a:latin typeface="Cambria Math" panose="02040503050406030204" pitchFamily="18" charset="0"/>
                                </a:rPr>
                                <m:t>𝟎</m:t>
                              </m:r>
                            </m:sub>
                          </m:sSub>
                        </m:e>
                      </m:d>
                    </m:oMath>
                  </m:oMathPara>
                </a14:m>
                <a:endParaRPr lang="ja-JP" altLang="en-US" sz="2000" b="1" dirty="0"/>
              </a:p>
            </p:txBody>
          </p:sp>
        </mc:Choice>
        <mc:Fallback xmlns="">
          <p:sp>
            <p:nvSpPr>
              <p:cNvPr id="36" name="正方形/長方形 35">
                <a:extLst>
                  <a:ext uri="{FF2B5EF4-FFF2-40B4-BE49-F238E27FC236}">
                    <a16:creationId xmlns:a16="http://schemas.microsoft.com/office/drawing/2014/main" id="{C1C04096-E07D-4871-A98E-ACF4877BB670}"/>
                  </a:ext>
                </a:extLst>
              </p:cNvPr>
              <p:cNvSpPr>
                <a:spLocks noRot="1" noChangeAspect="1" noMove="1" noResize="1" noEditPoints="1" noAdjustHandles="1" noChangeArrowheads="1" noChangeShapeType="1" noTextEdit="1"/>
              </p:cNvSpPr>
              <p:nvPr/>
            </p:nvSpPr>
            <p:spPr>
              <a:xfrm>
                <a:off x="3111148" y="3904178"/>
                <a:ext cx="1544793" cy="400110"/>
              </a:xfrm>
              <a:prstGeom prst="rect">
                <a:avLst/>
              </a:prstGeom>
              <a:blipFill>
                <a:blip r:embed="rId41"/>
                <a:stretch>
                  <a:fillRect b="-4545"/>
                </a:stretch>
              </a:blipFill>
            </p:spPr>
            <p:txBody>
              <a:bodyPr/>
              <a:lstStyle/>
              <a:p>
                <a:r>
                  <a:rPr lang="ja-JP" altLang="en-US">
                    <a:noFill/>
                  </a:rPr>
                  <a:t> </a:t>
                </a:r>
              </a:p>
            </p:txBody>
          </p:sp>
        </mc:Fallback>
      </mc:AlternateContent>
      <p:sp>
        <p:nvSpPr>
          <p:cNvPr id="39" name="テキスト ボックス 38">
            <a:extLst>
              <a:ext uri="{FF2B5EF4-FFF2-40B4-BE49-F238E27FC236}">
                <a16:creationId xmlns:a16="http://schemas.microsoft.com/office/drawing/2014/main" id="{E1BA215E-324C-47D9-AFB4-4BA897306268}"/>
              </a:ext>
            </a:extLst>
          </p:cNvPr>
          <p:cNvSpPr txBox="1"/>
          <p:nvPr/>
        </p:nvSpPr>
        <p:spPr>
          <a:xfrm>
            <a:off x="4528638" y="3991401"/>
            <a:ext cx="1830950" cy="307777"/>
          </a:xfrm>
          <a:prstGeom prst="rect">
            <a:avLst/>
          </a:prstGeom>
          <a:noFill/>
        </p:spPr>
        <p:txBody>
          <a:bodyPr wrap="none" rtlCol="0">
            <a:spAutoFit/>
          </a:bodyPr>
          <a:lstStyle/>
          <a:p>
            <a:pPr algn="r"/>
            <a:r>
              <a:rPr kumimoji="1" lang="ja-JP" altLang="en-US" sz="1400" b="1" dirty="0">
                <a:latin typeface="Meiryo UI" panose="020B0604030504040204" pitchFamily="50" charset="-128"/>
                <a:ea typeface="Meiryo UI" panose="020B0604030504040204" pitchFamily="50" charset="-128"/>
              </a:rPr>
              <a:t>を</a:t>
            </a:r>
            <a:r>
              <a:rPr kumimoji="1" lang="en-US" altLang="ja-JP" sz="1400" b="1" dirty="0">
                <a:latin typeface="Meiryo UI" panose="020B0604030504040204" pitchFamily="50" charset="-128"/>
                <a:ea typeface="Meiryo UI" panose="020B0604030504040204" pitchFamily="50" charset="-128"/>
              </a:rPr>
              <a:t>2,000</a:t>
            </a:r>
            <a:r>
              <a:rPr kumimoji="1" lang="ja-JP" altLang="en-US" sz="1400" b="1" dirty="0">
                <a:latin typeface="Meiryo UI" panose="020B0604030504040204" pitchFamily="50" charset="-128"/>
                <a:ea typeface="Meiryo UI" panose="020B0604030504040204" pitchFamily="50" charset="-128"/>
              </a:rPr>
              <a:t>サンプル生成</a:t>
            </a:r>
          </a:p>
        </p:txBody>
      </p:sp>
      <p:sp>
        <p:nvSpPr>
          <p:cNvPr id="37" name="四角形: 角を丸くする 36">
            <a:extLst>
              <a:ext uri="{FF2B5EF4-FFF2-40B4-BE49-F238E27FC236}">
                <a16:creationId xmlns:a16="http://schemas.microsoft.com/office/drawing/2014/main" id="{3AD9F231-B0B7-4F11-B004-E3B59697E35D}"/>
              </a:ext>
            </a:extLst>
          </p:cNvPr>
          <p:cNvSpPr/>
          <p:nvPr/>
        </p:nvSpPr>
        <p:spPr>
          <a:xfrm>
            <a:off x="1407501" y="5199342"/>
            <a:ext cx="4700806" cy="9509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3865195-7CE2-42CD-8C90-F95BABAC0A63}"/>
              </a:ext>
            </a:extLst>
          </p:cNvPr>
          <p:cNvSpPr txBox="1"/>
          <p:nvPr/>
        </p:nvSpPr>
        <p:spPr>
          <a:xfrm>
            <a:off x="1713830" y="4929537"/>
            <a:ext cx="922111" cy="369332"/>
          </a:xfrm>
          <a:prstGeom prst="rect">
            <a:avLst/>
          </a:prstGeom>
          <a:solidFill>
            <a:schemeClr val="bg1"/>
          </a:solidFill>
          <a:ln w="12700">
            <a:solidFill>
              <a:schemeClr val="tx1"/>
            </a:solidFill>
          </a:ln>
        </p:spPr>
        <p:txBody>
          <a:bodyPr wrap="none" rtlCol="0">
            <a:spAutoFit/>
          </a:bodyPr>
          <a:lstStyle/>
          <a:p>
            <a:pPr algn="ctr"/>
            <a:r>
              <a:rPr kumimoji="1" lang="en-US" altLang="ja-JP" b="1" dirty="0">
                <a:latin typeface="Times New Roman" panose="02020603050405020304" pitchFamily="18" charset="0"/>
                <a:cs typeface="Times New Roman" panose="02020603050405020304" pitchFamily="18" charset="0"/>
              </a:rPr>
              <a:t>STEP 3</a:t>
            </a:r>
            <a:endParaRPr kumimoji="1" lang="ja-JP"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8C20B70C-3826-4BD5-B342-070C778C9665}"/>
                  </a:ext>
                </a:extLst>
              </p:cNvPr>
              <p:cNvSpPr txBox="1"/>
              <p:nvPr/>
            </p:nvSpPr>
            <p:spPr>
              <a:xfrm>
                <a:off x="1713630" y="5342139"/>
                <a:ext cx="772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oMath>
                  </m:oMathPara>
                </a14:m>
                <a:endParaRPr kumimoji="1" lang="ja-JP" altLang="en-US" b="1" dirty="0"/>
              </a:p>
            </p:txBody>
          </p:sp>
        </mc:Choice>
        <mc:Fallback xmlns="">
          <p:sp>
            <p:nvSpPr>
              <p:cNvPr id="40" name="テキスト ボックス 39">
                <a:extLst>
                  <a:ext uri="{FF2B5EF4-FFF2-40B4-BE49-F238E27FC236}">
                    <a16:creationId xmlns:a16="http://schemas.microsoft.com/office/drawing/2014/main" id="{8C20B70C-3826-4BD5-B342-070C778C9665}"/>
                  </a:ext>
                </a:extLst>
              </p:cNvPr>
              <p:cNvSpPr txBox="1">
                <a:spLocks noRot="1" noChangeAspect="1" noMove="1" noResize="1" noEditPoints="1" noAdjustHandles="1" noChangeArrowheads="1" noChangeShapeType="1" noTextEdit="1"/>
              </p:cNvSpPr>
              <p:nvPr/>
            </p:nvSpPr>
            <p:spPr>
              <a:xfrm>
                <a:off x="1713630" y="5342139"/>
                <a:ext cx="772583" cy="276999"/>
              </a:xfrm>
              <a:prstGeom prst="rect">
                <a:avLst/>
              </a:prstGeom>
              <a:blipFill>
                <a:blip r:embed="rId42"/>
                <a:stretch>
                  <a:fillRect l="-2362" r="-3150" b="-19565"/>
                </a:stretch>
              </a:blipFill>
            </p:spPr>
            <p:txBody>
              <a:bodyPr/>
              <a:lstStyle/>
              <a:p>
                <a:r>
                  <a:rPr lang="ja-JP" altLang="en-US">
                    <a:noFill/>
                  </a:rPr>
                  <a:t> </a:t>
                </a:r>
              </a:p>
            </p:txBody>
          </p:sp>
        </mc:Fallback>
      </mc:AlternateContent>
      <p:sp>
        <p:nvSpPr>
          <p:cNvPr id="41" name="テキスト ボックス 40">
            <a:extLst>
              <a:ext uri="{FF2B5EF4-FFF2-40B4-BE49-F238E27FC236}">
                <a16:creationId xmlns:a16="http://schemas.microsoft.com/office/drawing/2014/main" id="{6A42250D-3ABA-4875-91CF-B8C609DF1C58}"/>
              </a:ext>
            </a:extLst>
          </p:cNvPr>
          <p:cNvSpPr txBox="1"/>
          <p:nvPr/>
        </p:nvSpPr>
        <p:spPr>
          <a:xfrm>
            <a:off x="2543427" y="5317959"/>
            <a:ext cx="675185"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のとき</a:t>
            </a: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E559ECA8-F415-4A59-B936-9036C21C9D3C}"/>
                  </a:ext>
                </a:extLst>
              </p:cNvPr>
              <p:cNvSpPr txBox="1"/>
              <p:nvPr/>
            </p:nvSpPr>
            <p:spPr>
              <a:xfrm>
                <a:off x="1713629" y="5773831"/>
                <a:ext cx="772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42" name="テキスト ボックス 41">
                <a:extLst>
                  <a:ext uri="{FF2B5EF4-FFF2-40B4-BE49-F238E27FC236}">
                    <a16:creationId xmlns:a16="http://schemas.microsoft.com/office/drawing/2014/main" id="{E559ECA8-F415-4A59-B936-9036C21C9D3C}"/>
                  </a:ext>
                </a:extLst>
              </p:cNvPr>
              <p:cNvSpPr txBox="1">
                <a:spLocks noRot="1" noChangeAspect="1" noMove="1" noResize="1" noEditPoints="1" noAdjustHandles="1" noChangeArrowheads="1" noChangeShapeType="1" noTextEdit="1"/>
              </p:cNvSpPr>
              <p:nvPr/>
            </p:nvSpPr>
            <p:spPr>
              <a:xfrm>
                <a:off x="1713629" y="5773831"/>
                <a:ext cx="772583" cy="276999"/>
              </a:xfrm>
              <a:prstGeom prst="rect">
                <a:avLst/>
              </a:prstGeom>
              <a:blipFill>
                <a:blip r:embed="rId43"/>
                <a:stretch>
                  <a:fillRect l="-2362" r="-3150" b="-19565"/>
                </a:stretch>
              </a:blipFill>
            </p:spPr>
            <p:txBody>
              <a:bodyPr/>
              <a:lstStyle/>
              <a:p>
                <a:r>
                  <a:rPr lang="ja-JP" altLang="en-US">
                    <a:noFill/>
                  </a:rPr>
                  <a:t> </a:t>
                </a:r>
              </a:p>
            </p:txBody>
          </p:sp>
        </mc:Fallback>
      </mc:AlternateContent>
      <p:sp>
        <p:nvSpPr>
          <p:cNvPr id="43" name="テキスト ボックス 42">
            <a:extLst>
              <a:ext uri="{FF2B5EF4-FFF2-40B4-BE49-F238E27FC236}">
                <a16:creationId xmlns:a16="http://schemas.microsoft.com/office/drawing/2014/main" id="{C7598421-3302-49A6-89ED-73A41DA4F414}"/>
              </a:ext>
            </a:extLst>
          </p:cNvPr>
          <p:cNvSpPr txBox="1"/>
          <p:nvPr/>
        </p:nvSpPr>
        <p:spPr>
          <a:xfrm>
            <a:off x="2543426" y="5743053"/>
            <a:ext cx="675185"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のとき</a:t>
            </a:r>
          </a:p>
        </p:txBody>
      </p:sp>
      <p:sp>
        <p:nvSpPr>
          <p:cNvPr id="44" name="テキスト ボックス 43">
            <a:extLst>
              <a:ext uri="{FF2B5EF4-FFF2-40B4-BE49-F238E27FC236}">
                <a16:creationId xmlns:a16="http://schemas.microsoft.com/office/drawing/2014/main" id="{342F8315-A731-45D8-9D18-5ABA311EEF08}"/>
              </a:ext>
            </a:extLst>
          </p:cNvPr>
          <p:cNvSpPr txBox="1"/>
          <p:nvPr/>
        </p:nvSpPr>
        <p:spPr>
          <a:xfrm>
            <a:off x="3705244" y="5300821"/>
            <a:ext cx="788999"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が観測</a:t>
            </a:r>
          </a:p>
        </p:txBody>
      </p:sp>
      <p:sp>
        <p:nvSpPr>
          <p:cNvPr id="45" name="テキスト ボックス 44">
            <a:extLst>
              <a:ext uri="{FF2B5EF4-FFF2-40B4-BE49-F238E27FC236}">
                <a16:creationId xmlns:a16="http://schemas.microsoft.com/office/drawing/2014/main" id="{A0E3EB11-4C88-4D69-A3B5-4A0A17CAA709}"/>
              </a:ext>
            </a:extLst>
          </p:cNvPr>
          <p:cNvSpPr txBox="1"/>
          <p:nvPr/>
        </p:nvSpPr>
        <p:spPr>
          <a:xfrm>
            <a:off x="5097067" y="5293513"/>
            <a:ext cx="788999"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が欠測</a:t>
            </a:r>
          </a:p>
        </p:txBody>
      </p:sp>
      <p:sp>
        <p:nvSpPr>
          <p:cNvPr id="46" name="テキスト ボックス 45">
            <a:extLst>
              <a:ext uri="{FF2B5EF4-FFF2-40B4-BE49-F238E27FC236}">
                <a16:creationId xmlns:a16="http://schemas.microsoft.com/office/drawing/2014/main" id="{F241CC18-0B2D-4536-BE47-62AEF7469874}"/>
              </a:ext>
            </a:extLst>
          </p:cNvPr>
          <p:cNvSpPr txBox="1"/>
          <p:nvPr/>
        </p:nvSpPr>
        <p:spPr>
          <a:xfrm>
            <a:off x="5097067" y="5766970"/>
            <a:ext cx="788999"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が欠測</a:t>
            </a:r>
          </a:p>
        </p:txBody>
      </p:sp>
      <p:sp>
        <p:nvSpPr>
          <p:cNvPr id="47" name="テキスト ボックス 46">
            <a:extLst>
              <a:ext uri="{FF2B5EF4-FFF2-40B4-BE49-F238E27FC236}">
                <a16:creationId xmlns:a16="http://schemas.microsoft.com/office/drawing/2014/main" id="{38838A61-AD14-4A23-8EB7-48DA7312CC1F}"/>
              </a:ext>
            </a:extLst>
          </p:cNvPr>
          <p:cNvSpPr txBox="1"/>
          <p:nvPr/>
        </p:nvSpPr>
        <p:spPr>
          <a:xfrm>
            <a:off x="3715861" y="5752331"/>
            <a:ext cx="788999" cy="338554"/>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が観測</a:t>
            </a:r>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F948310E-BA05-40B4-BD86-61ECCDEDA6F7}"/>
                  </a:ext>
                </a:extLst>
              </p:cNvPr>
              <p:cNvSpPr txBox="1"/>
              <p:nvPr/>
            </p:nvSpPr>
            <p:spPr>
              <a:xfrm>
                <a:off x="3275826" y="5312297"/>
                <a:ext cx="434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𝒀</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Sub>
                    </m:oMath>
                  </m:oMathPara>
                </a14:m>
                <a:endParaRPr kumimoji="1" lang="ja-JP" altLang="en-US" b="1" dirty="0"/>
              </a:p>
            </p:txBody>
          </p:sp>
        </mc:Choice>
        <mc:Fallback xmlns="">
          <p:sp>
            <p:nvSpPr>
              <p:cNvPr id="48" name="テキスト ボックス 47">
                <a:extLst>
                  <a:ext uri="{FF2B5EF4-FFF2-40B4-BE49-F238E27FC236}">
                    <a16:creationId xmlns:a16="http://schemas.microsoft.com/office/drawing/2014/main" id="{F948310E-BA05-40B4-BD86-61ECCDEDA6F7}"/>
                  </a:ext>
                </a:extLst>
              </p:cNvPr>
              <p:cNvSpPr txBox="1">
                <a:spLocks noRot="1" noChangeAspect="1" noMove="1" noResize="1" noEditPoints="1" noAdjustHandles="1" noChangeArrowheads="1" noChangeShapeType="1" noTextEdit="1"/>
              </p:cNvSpPr>
              <p:nvPr/>
            </p:nvSpPr>
            <p:spPr>
              <a:xfrm>
                <a:off x="3275826" y="5312297"/>
                <a:ext cx="434350" cy="276999"/>
              </a:xfrm>
              <a:prstGeom prst="rect">
                <a:avLst/>
              </a:prstGeom>
              <a:blipFill>
                <a:blip r:embed="rId44"/>
                <a:stretch>
                  <a:fillRect l="-4167" b="-195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54B66081-7B9A-4672-AFE7-1163601B6D5B}"/>
                  </a:ext>
                </a:extLst>
              </p:cNvPr>
              <p:cNvSpPr txBox="1"/>
              <p:nvPr/>
            </p:nvSpPr>
            <p:spPr>
              <a:xfrm>
                <a:off x="3275826" y="5772047"/>
                <a:ext cx="434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𝒀</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Sub>
                    </m:oMath>
                  </m:oMathPara>
                </a14:m>
                <a:endParaRPr kumimoji="1" lang="ja-JP" altLang="en-US" b="1" dirty="0"/>
              </a:p>
            </p:txBody>
          </p:sp>
        </mc:Choice>
        <mc:Fallback xmlns="">
          <p:sp>
            <p:nvSpPr>
              <p:cNvPr id="49" name="テキスト ボックス 48">
                <a:extLst>
                  <a:ext uri="{FF2B5EF4-FFF2-40B4-BE49-F238E27FC236}">
                    <a16:creationId xmlns:a16="http://schemas.microsoft.com/office/drawing/2014/main" id="{54B66081-7B9A-4672-AFE7-1163601B6D5B}"/>
                  </a:ext>
                </a:extLst>
              </p:cNvPr>
              <p:cNvSpPr txBox="1">
                <a:spLocks noRot="1" noChangeAspect="1" noMove="1" noResize="1" noEditPoints="1" noAdjustHandles="1" noChangeArrowheads="1" noChangeShapeType="1" noTextEdit="1"/>
              </p:cNvSpPr>
              <p:nvPr/>
            </p:nvSpPr>
            <p:spPr>
              <a:xfrm>
                <a:off x="3275826" y="5772047"/>
                <a:ext cx="434350" cy="276999"/>
              </a:xfrm>
              <a:prstGeom prst="rect">
                <a:avLst/>
              </a:prstGeom>
              <a:blipFill>
                <a:blip r:embed="rId45"/>
                <a:stretch>
                  <a:fillRect l="-4167"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7D474E1B-07DB-4B2E-99FD-4F2557ECE15B}"/>
                  </a:ext>
                </a:extLst>
              </p:cNvPr>
              <p:cNvSpPr txBox="1"/>
              <p:nvPr/>
            </p:nvSpPr>
            <p:spPr>
              <a:xfrm>
                <a:off x="4662717" y="5307220"/>
                <a:ext cx="434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𝒀</m:t>
                          </m:r>
                        </m:e>
                        <m:sub>
                          <m:r>
                            <a:rPr lang="en-US" altLang="ja-JP" b="1" i="1">
                              <a:latin typeface="Cambria Math" panose="02040503050406030204" pitchFamily="18" charset="0"/>
                            </a:rPr>
                            <m:t>𝒊</m:t>
                          </m:r>
                          <m:r>
                            <a:rPr lang="en-US" altLang="ja-JP" b="1" i="1" smtClean="0">
                              <a:latin typeface="Cambria Math" panose="02040503050406030204" pitchFamily="18" charset="0"/>
                            </a:rPr>
                            <m:t>𝟎</m:t>
                          </m:r>
                        </m:sub>
                      </m:sSub>
                    </m:oMath>
                  </m:oMathPara>
                </a14:m>
                <a:endParaRPr kumimoji="1" lang="ja-JP" altLang="en-US" b="1" dirty="0"/>
              </a:p>
            </p:txBody>
          </p:sp>
        </mc:Choice>
        <mc:Fallback xmlns="">
          <p:sp>
            <p:nvSpPr>
              <p:cNvPr id="50" name="テキスト ボックス 49">
                <a:extLst>
                  <a:ext uri="{FF2B5EF4-FFF2-40B4-BE49-F238E27FC236}">
                    <a16:creationId xmlns:a16="http://schemas.microsoft.com/office/drawing/2014/main" id="{7D474E1B-07DB-4B2E-99FD-4F2557ECE15B}"/>
                  </a:ext>
                </a:extLst>
              </p:cNvPr>
              <p:cNvSpPr txBox="1">
                <a:spLocks noRot="1" noChangeAspect="1" noMove="1" noResize="1" noEditPoints="1" noAdjustHandles="1" noChangeArrowheads="1" noChangeShapeType="1" noTextEdit="1"/>
              </p:cNvSpPr>
              <p:nvPr/>
            </p:nvSpPr>
            <p:spPr>
              <a:xfrm>
                <a:off x="4662717" y="5307220"/>
                <a:ext cx="434350" cy="276999"/>
              </a:xfrm>
              <a:prstGeom prst="rect">
                <a:avLst/>
              </a:prstGeom>
              <a:blipFill>
                <a:blip r:embed="rId46"/>
                <a:stretch>
                  <a:fillRect l="-5634"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E893272F-1DC5-4D23-AA76-E6AA8E251C33}"/>
                  </a:ext>
                </a:extLst>
              </p:cNvPr>
              <p:cNvSpPr txBox="1"/>
              <p:nvPr/>
            </p:nvSpPr>
            <p:spPr>
              <a:xfrm>
                <a:off x="4653334" y="5766970"/>
                <a:ext cx="434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𝒀</m:t>
                          </m:r>
                        </m:e>
                        <m:sub>
                          <m:r>
                            <a:rPr lang="en-US" altLang="ja-JP" b="1" i="1">
                              <a:latin typeface="Cambria Math" panose="02040503050406030204" pitchFamily="18" charset="0"/>
                            </a:rPr>
                            <m:t>𝒊</m:t>
                          </m:r>
                          <m:r>
                            <a:rPr lang="en-US" altLang="ja-JP" b="1" i="1" smtClean="0">
                              <a:latin typeface="Cambria Math" panose="02040503050406030204" pitchFamily="18" charset="0"/>
                            </a:rPr>
                            <m:t>𝟏</m:t>
                          </m:r>
                        </m:sub>
                      </m:sSub>
                    </m:oMath>
                  </m:oMathPara>
                </a14:m>
                <a:endParaRPr kumimoji="1" lang="ja-JP" altLang="en-US" b="1" dirty="0"/>
              </a:p>
            </p:txBody>
          </p:sp>
        </mc:Choice>
        <mc:Fallback xmlns="">
          <p:sp>
            <p:nvSpPr>
              <p:cNvPr id="51" name="テキスト ボックス 50">
                <a:extLst>
                  <a:ext uri="{FF2B5EF4-FFF2-40B4-BE49-F238E27FC236}">
                    <a16:creationId xmlns:a16="http://schemas.microsoft.com/office/drawing/2014/main" id="{E893272F-1DC5-4D23-AA76-E6AA8E251C33}"/>
                  </a:ext>
                </a:extLst>
              </p:cNvPr>
              <p:cNvSpPr txBox="1">
                <a:spLocks noRot="1" noChangeAspect="1" noMove="1" noResize="1" noEditPoints="1" noAdjustHandles="1" noChangeArrowheads="1" noChangeShapeType="1" noTextEdit="1"/>
              </p:cNvSpPr>
              <p:nvPr/>
            </p:nvSpPr>
            <p:spPr>
              <a:xfrm>
                <a:off x="4653334" y="5766970"/>
                <a:ext cx="434350" cy="276999"/>
              </a:xfrm>
              <a:prstGeom prst="rect">
                <a:avLst/>
              </a:prstGeom>
              <a:blipFill>
                <a:blip r:embed="rId47"/>
                <a:stretch>
                  <a:fillRect l="-4167" b="-22222"/>
                </a:stretch>
              </a:blipFill>
            </p:spPr>
            <p:txBody>
              <a:bodyPr/>
              <a:lstStyle/>
              <a:p>
                <a:r>
                  <a:rPr lang="ja-JP" altLang="en-US">
                    <a:noFill/>
                  </a:rPr>
                  <a:t> </a:t>
                </a:r>
              </a:p>
            </p:txBody>
          </p:sp>
        </mc:Fallback>
      </mc:AlternateContent>
      <p:sp>
        <p:nvSpPr>
          <p:cNvPr id="52" name="四角形: 角を丸くする 51">
            <a:extLst>
              <a:ext uri="{FF2B5EF4-FFF2-40B4-BE49-F238E27FC236}">
                <a16:creationId xmlns:a16="http://schemas.microsoft.com/office/drawing/2014/main" id="{4077552D-B945-4646-AFCD-6D1254408026}"/>
              </a:ext>
            </a:extLst>
          </p:cNvPr>
          <p:cNvSpPr/>
          <p:nvPr/>
        </p:nvSpPr>
        <p:spPr>
          <a:xfrm>
            <a:off x="6344278" y="5402637"/>
            <a:ext cx="3816424" cy="5443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tx1"/>
                </a:solidFill>
                <a:latin typeface="Meiryo UI" panose="020B0604030504040204" pitchFamily="50" charset="-128"/>
                <a:ea typeface="Meiryo UI" panose="020B0604030504040204" pitchFamily="50" charset="-128"/>
              </a:rPr>
              <a:t>欠測の場合、シミュレーションデータから削除</a:t>
            </a:r>
          </a:p>
        </p:txBody>
      </p:sp>
      <p:sp>
        <p:nvSpPr>
          <p:cNvPr id="31" name="四角形: 角を丸くする 30">
            <a:extLst>
              <a:ext uri="{FF2B5EF4-FFF2-40B4-BE49-F238E27FC236}">
                <a16:creationId xmlns:a16="http://schemas.microsoft.com/office/drawing/2014/main" id="{A39ED96C-9FC6-45E0-A9E4-5CE4E577BD62}"/>
              </a:ext>
            </a:extLst>
          </p:cNvPr>
          <p:cNvSpPr/>
          <p:nvPr/>
        </p:nvSpPr>
        <p:spPr>
          <a:xfrm>
            <a:off x="6702995" y="3784581"/>
            <a:ext cx="1596935" cy="6683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err="1">
              <a:solidFill>
                <a:schemeClr val="tx1"/>
              </a:solidFill>
            </a:endParaRP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19C4FF1F-86AF-4C94-BC3D-B246A9CD0CAB}"/>
                  </a:ext>
                </a:extLst>
              </p:cNvPr>
              <p:cNvSpPr txBox="1"/>
              <p:nvPr/>
            </p:nvSpPr>
            <p:spPr>
              <a:xfrm>
                <a:off x="6760292" y="3865547"/>
                <a:ext cx="6009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𝒁</m:t>
                          </m:r>
                        </m:e>
                        <m:sub>
                          <m:r>
                            <a:rPr kumimoji="1" lang="en-US" altLang="ja-JP" sz="1400" b="1" i="1">
                              <a:solidFill>
                                <a:schemeClr val="tx1"/>
                              </a:solidFill>
                              <a:latin typeface="Cambria Math" panose="02040503050406030204" pitchFamily="18" charset="0"/>
                            </a:rPr>
                            <m:t>𝒊</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400" b="1" dirty="0">
                  <a:solidFill>
                    <a:schemeClr val="tx1"/>
                  </a:solidFill>
                </a:endParaRPr>
              </a:p>
            </p:txBody>
          </p:sp>
        </mc:Choice>
        <mc:Fallback xmlns="">
          <p:sp>
            <p:nvSpPr>
              <p:cNvPr id="32" name="テキスト ボックス 31">
                <a:extLst>
                  <a:ext uri="{FF2B5EF4-FFF2-40B4-BE49-F238E27FC236}">
                    <a16:creationId xmlns:a16="http://schemas.microsoft.com/office/drawing/2014/main" id="{19C4FF1F-86AF-4C94-BC3D-B246A9CD0CAB}"/>
                  </a:ext>
                </a:extLst>
              </p:cNvPr>
              <p:cNvSpPr txBox="1">
                <a:spLocks noRot="1" noChangeAspect="1" noMove="1" noResize="1" noEditPoints="1" noAdjustHandles="1" noChangeArrowheads="1" noChangeShapeType="1" noTextEdit="1"/>
              </p:cNvSpPr>
              <p:nvPr/>
            </p:nvSpPr>
            <p:spPr>
              <a:xfrm>
                <a:off x="6760292" y="3865547"/>
                <a:ext cx="600934" cy="215444"/>
              </a:xfrm>
              <a:prstGeom prst="rect">
                <a:avLst/>
              </a:prstGeom>
              <a:blipFill>
                <a:blip r:embed="rId48"/>
                <a:stretch>
                  <a:fillRect l="-2020" r="-1010" b="-2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F8AA94ED-CC7E-4515-B1E2-92A865F5102A}"/>
                  </a:ext>
                </a:extLst>
              </p:cNvPr>
              <p:cNvSpPr txBox="1"/>
              <p:nvPr/>
            </p:nvSpPr>
            <p:spPr>
              <a:xfrm>
                <a:off x="6759047" y="4126117"/>
                <a:ext cx="6009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𝒁</m:t>
                          </m:r>
                        </m:e>
                        <m:sub>
                          <m:r>
                            <a:rPr kumimoji="1" lang="en-US" altLang="ja-JP" sz="1400" b="1" i="1">
                              <a:solidFill>
                                <a:schemeClr val="tx1"/>
                              </a:solidFill>
                              <a:latin typeface="Cambria Math" panose="02040503050406030204" pitchFamily="18" charset="0"/>
                            </a:rPr>
                            <m:t>𝒊</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400" b="1" dirty="0">
                  <a:solidFill>
                    <a:schemeClr val="tx1"/>
                  </a:solidFill>
                </a:endParaRPr>
              </a:p>
            </p:txBody>
          </p:sp>
        </mc:Choice>
        <mc:Fallback xmlns="">
          <p:sp>
            <p:nvSpPr>
              <p:cNvPr id="33" name="テキスト ボックス 32">
                <a:extLst>
                  <a:ext uri="{FF2B5EF4-FFF2-40B4-BE49-F238E27FC236}">
                    <a16:creationId xmlns:a16="http://schemas.microsoft.com/office/drawing/2014/main" id="{F8AA94ED-CC7E-4515-B1E2-92A865F5102A}"/>
                  </a:ext>
                </a:extLst>
              </p:cNvPr>
              <p:cNvSpPr txBox="1">
                <a:spLocks noRot="1" noChangeAspect="1" noMove="1" noResize="1" noEditPoints="1" noAdjustHandles="1" noChangeArrowheads="1" noChangeShapeType="1" noTextEdit="1"/>
              </p:cNvSpPr>
              <p:nvPr/>
            </p:nvSpPr>
            <p:spPr>
              <a:xfrm>
                <a:off x="6759047" y="4126117"/>
                <a:ext cx="600934" cy="215444"/>
              </a:xfrm>
              <a:prstGeom prst="rect">
                <a:avLst/>
              </a:prstGeom>
              <a:blipFill>
                <a:blip r:embed="rId49"/>
                <a:stretch>
                  <a:fillRect l="-2041" r="-2041"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8321A1F3-536D-4F6F-B3DF-F4B6D12F95CF}"/>
                  </a:ext>
                </a:extLst>
              </p:cNvPr>
              <p:cNvSpPr/>
              <p:nvPr/>
            </p:nvSpPr>
            <p:spPr>
              <a:xfrm>
                <a:off x="7346021" y="3822629"/>
                <a:ext cx="95391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400" b="1" smtClean="0">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sSubSup>
                        <m:sSubSupPr>
                          <m:ctrlPr>
                            <a:rPr kumimoji="1" lang="en-US" altLang="ja-JP" sz="1400" b="1" i="1">
                              <a:solidFill>
                                <a:schemeClr val="tx1"/>
                              </a:solidFill>
                              <a:latin typeface="Cambria Math" panose="02040503050406030204" pitchFamily="18" charset="0"/>
                            </a:rPr>
                          </m:ctrlPr>
                        </m:sSubSupPr>
                        <m:e>
                          <m:r>
                            <a:rPr kumimoji="1" lang="en-US" altLang="ja-JP" sz="1400" b="1" i="1" smtClean="0">
                              <a:solidFill>
                                <a:schemeClr val="tx1"/>
                              </a:solidFill>
                              <a:latin typeface="Cambria Math" panose="02040503050406030204" pitchFamily="18" charset="0"/>
                            </a:rPr>
                            <m:t>𝒛</m:t>
                          </m:r>
                        </m:e>
                        <m:sub>
                          <m:r>
                            <a:rPr kumimoji="1" lang="en-US" altLang="ja-JP" sz="1400" b="1" i="1">
                              <a:solidFill>
                                <a:schemeClr val="tx1"/>
                              </a:solidFill>
                              <a:latin typeface="Cambria Math" panose="02040503050406030204" pitchFamily="18" charset="0"/>
                            </a:rPr>
                            <m:t>𝒊</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&gt;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53" name="正方形/長方形 52">
                <a:extLst>
                  <a:ext uri="{FF2B5EF4-FFF2-40B4-BE49-F238E27FC236}">
                    <a16:creationId xmlns:a16="http://schemas.microsoft.com/office/drawing/2014/main" id="{8321A1F3-536D-4F6F-B3DF-F4B6D12F95CF}"/>
                  </a:ext>
                </a:extLst>
              </p:cNvPr>
              <p:cNvSpPr>
                <a:spLocks noRot="1" noChangeAspect="1" noMove="1" noResize="1" noEditPoints="1" noAdjustHandles="1" noChangeArrowheads="1" noChangeShapeType="1" noTextEdit="1"/>
              </p:cNvSpPr>
              <p:nvPr/>
            </p:nvSpPr>
            <p:spPr>
              <a:xfrm>
                <a:off x="7346021" y="3822629"/>
                <a:ext cx="953915" cy="307777"/>
              </a:xfrm>
              <a:prstGeom prst="rect">
                <a:avLst/>
              </a:prstGeom>
              <a:blipFill>
                <a:blip r:embed="rId5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FAD1DA83-7883-4B44-BD8B-26A00B1F1E37}"/>
                  </a:ext>
                </a:extLst>
              </p:cNvPr>
              <p:cNvSpPr/>
              <p:nvPr/>
            </p:nvSpPr>
            <p:spPr>
              <a:xfrm>
                <a:off x="7346015" y="4075070"/>
                <a:ext cx="95391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1" i="1" smtClean="0">
                              <a:solidFill>
                                <a:schemeClr val="tx1"/>
                              </a:solidFill>
                              <a:latin typeface="Cambria Math" panose="02040503050406030204" pitchFamily="18" charset="0"/>
                            </a:rPr>
                          </m:ctrlPr>
                        </m:sSubSupPr>
                        <m:e>
                          <m:r>
                            <a:rPr kumimoji="1" lang="en-US" altLang="ja-JP" sz="1400" b="1">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r>
                            <a:rPr kumimoji="1" lang="en-US" altLang="ja-JP" sz="1400" b="1" i="1" smtClean="0">
                              <a:solidFill>
                                <a:schemeClr val="tx1"/>
                              </a:solidFill>
                              <a:latin typeface="Cambria Math" panose="02040503050406030204" pitchFamily="18" charset="0"/>
                            </a:rPr>
                            <m:t>𝒛</m:t>
                          </m:r>
                        </m:e>
                        <m:sub>
                          <m:r>
                            <a:rPr kumimoji="1" lang="en-US" altLang="ja-JP" sz="1400" b="1" i="1">
                              <a:solidFill>
                                <a:schemeClr val="tx1"/>
                              </a:solidFill>
                              <a:latin typeface="Cambria Math" panose="02040503050406030204" pitchFamily="18" charset="0"/>
                            </a:rPr>
                            <m:t>𝒊</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54" name="正方形/長方形 53">
                <a:extLst>
                  <a:ext uri="{FF2B5EF4-FFF2-40B4-BE49-F238E27FC236}">
                    <a16:creationId xmlns:a16="http://schemas.microsoft.com/office/drawing/2014/main" id="{FAD1DA83-7883-4B44-BD8B-26A00B1F1E37}"/>
                  </a:ext>
                </a:extLst>
              </p:cNvPr>
              <p:cNvSpPr>
                <a:spLocks noRot="1" noChangeAspect="1" noMove="1" noResize="1" noEditPoints="1" noAdjustHandles="1" noChangeArrowheads="1" noChangeShapeType="1" noTextEdit="1"/>
              </p:cNvSpPr>
              <p:nvPr/>
            </p:nvSpPr>
            <p:spPr>
              <a:xfrm>
                <a:off x="7346015" y="4075070"/>
                <a:ext cx="953915" cy="307777"/>
              </a:xfrm>
              <a:prstGeom prst="rect">
                <a:avLst/>
              </a:prstGeom>
              <a:blipFill>
                <a:blip r:embed="rId51"/>
                <a:stretch>
                  <a:fillRect/>
                </a:stretch>
              </a:blipFill>
            </p:spPr>
            <p:txBody>
              <a:bodyPr/>
              <a:lstStyle/>
              <a:p>
                <a:r>
                  <a:rPr lang="ja-JP" altLang="en-US">
                    <a:noFill/>
                  </a:rPr>
                  <a:t> </a:t>
                </a:r>
              </a:p>
            </p:txBody>
          </p:sp>
        </mc:Fallback>
      </mc:AlternateContent>
      <p:sp>
        <p:nvSpPr>
          <p:cNvPr id="55" name="四角形: 角を丸くする 54">
            <a:extLst>
              <a:ext uri="{FF2B5EF4-FFF2-40B4-BE49-F238E27FC236}">
                <a16:creationId xmlns:a16="http://schemas.microsoft.com/office/drawing/2014/main" id="{E54858A4-69A9-4959-B3E9-9DDA2467F075}"/>
              </a:ext>
            </a:extLst>
          </p:cNvPr>
          <p:cNvSpPr/>
          <p:nvPr/>
        </p:nvSpPr>
        <p:spPr>
          <a:xfrm>
            <a:off x="8375975" y="3784581"/>
            <a:ext cx="1799981" cy="6683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err="1">
              <a:solidFill>
                <a:schemeClr val="tx1"/>
              </a:solidFill>
            </a:endParaRPr>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309F8D83-4687-4C8A-A115-C4906A010C17}"/>
                  </a:ext>
                </a:extLst>
              </p:cNvPr>
              <p:cNvSpPr txBox="1"/>
              <p:nvPr/>
            </p:nvSpPr>
            <p:spPr>
              <a:xfrm>
                <a:off x="8460572" y="3860067"/>
                <a:ext cx="6794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𝒀</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𝟏</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400" b="1" dirty="0">
                  <a:solidFill>
                    <a:schemeClr val="tx1"/>
                  </a:solidFill>
                </a:endParaRPr>
              </a:p>
            </p:txBody>
          </p:sp>
        </mc:Choice>
        <mc:Fallback xmlns="">
          <p:sp>
            <p:nvSpPr>
              <p:cNvPr id="56" name="テキスト ボックス 55">
                <a:extLst>
                  <a:ext uri="{FF2B5EF4-FFF2-40B4-BE49-F238E27FC236}">
                    <a16:creationId xmlns:a16="http://schemas.microsoft.com/office/drawing/2014/main" id="{309F8D83-4687-4C8A-A115-C4906A010C17}"/>
                  </a:ext>
                </a:extLst>
              </p:cNvPr>
              <p:cNvSpPr txBox="1">
                <a:spLocks noRot="1" noChangeAspect="1" noMove="1" noResize="1" noEditPoints="1" noAdjustHandles="1" noChangeArrowheads="1" noChangeShapeType="1" noTextEdit="1"/>
              </p:cNvSpPr>
              <p:nvPr/>
            </p:nvSpPr>
            <p:spPr>
              <a:xfrm>
                <a:off x="8460572" y="3860067"/>
                <a:ext cx="679481" cy="215444"/>
              </a:xfrm>
              <a:prstGeom prst="rect">
                <a:avLst/>
              </a:prstGeom>
              <a:blipFill>
                <a:blip r:embed="rId52"/>
                <a:stretch>
                  <a:fillRect l="-1802" r="-1802" b="-19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6FFC2B71-889C-4DA1-B02C-D35470EE18DF}"/>
                  </a:ext>
                </a:extLst>
              </p:cNvPr>
              <p:cNvSpPr txBox="1"/>
              <p:nvPr/>
            </p:nvSpPr>
            <p:spPr>
              <a:xfrm>
                <a:off x="8463295" y="4133369"/>
                <a:ext cx="6794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𝒀</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𝟏</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400" b="1" dirty="0">
                  <a:solidFill>
                    <a:schemeClr val="tx1"/>
                  </a:solidFill>
                </a:endParaRPr>
              </a:p>
            </p:txBody>
          </p:sp>
        </mc:Choice>
        <mc:Fallback xmlns="">
          <p:sp>
            <p:nvSpPr>
              <p:cNvPr id="57" name="テキスト ボックス 56">
                <a:extLst>
                  <a:ext uri="{FF2B5EF4-FFF2-40B4-BE49-F238E27FC236}">
                    <a16:creationId xmlns:a16="http://schemas.microsoft.com/office/drawing/2014/main" id="{6FFC2B71-889C-4DA1-B02C-D35470EE18DF}"/>
                  </a:ext>
                </a:extLst>
              </p:cNvPr>
              <p:cNvSpPr txBox="1">
                <a:spLocks noRot="1" noChangeAspect="1" noMove="1" noResize="1" noEditPoints="1" noAdjustHandles="1" noChangeArrowheads="1" noChangeShapeType="1" noTextEdit="1"/>
              </p:cNvSpPr>
              <p:nvPr/>
            </p:nvSpPr>
            <p:spPr>
              <a:xfrm>
                <a:off x="8463295" y="4133369"/>
                <a:ext cx="679481" cy="215444"/>
              </a:xfrm>
              <a:prstGeom prst="rect">
                <a:avLst/>
              </a:prstGeom>
              <a:blipFill>
                <a:blip r:embed="rId53"/>
                <a:stretch>
                  <a:fillRect l="-1786" r="-893" b="-2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2300B471-2F5C-4370-B865-0FD68BB5EE0E}"/>
                  </a:ext>
                </a:extLst>
              </p:cNvPr>
              <p:cNvSpPr/>
              <p:nvPr/>
            </p:nvSpPr>
            <p:spPr>
              <a:xfrm>
                <a:off x="9130847" y="3818340"/>
                <a:ext cx="10324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400" b="1" smtClean="0">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sSubSup>
                        <m:sSubSupPr>
                          <m:ctrlPr>
                            <a:rPr kumimoji="1" lang="en-US" altLang="ja-JP" sz="1400" b="1" i="1">
                              <a:solidFill>
                                <a:schemeClr val="tx1"/>
                              </a:solidFill>
                              <a:latin typeface="Cambria Math" panose="02040503050406030204" pitchFamily="18" charset="0"/>
                            </a:rPr>
                          </m:ctrlPr>
                        </m:sSubSupPr>
                        <m:e>
                          <m:r>
                            <a:rPr kumimoji="1" lang="en-US" altLang="ja-JP" sz="1400" b="1" i="1" smtClean="0">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𝟏</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&gt;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58" name="正方形/長方形 57">
                <a:extLst>
                  <a:ext uri="{FF2B5EF4-FFF2-40B4-BE49-F238E27FC236}">
                    <a16:creationId xmlns:a16="http://schemas.microsoft.com/office/drawing/2014/main" id="{2300B471-2F5C-4370-B865-0FD68BB5EE0E}"/>
                  </a:ext>
                </a:extLst>
              </p:cNvPr>
              <p:cNvSpPr>
                <a:spLocks noRot="1" noChangeAspect="1" noMove="1" noResize="1" noEditPoints="1" noAdjustHandles="1" noChangeArrowheads="1" noChangeShapeType="1" noTextEdit="1"/>
              </p:cNvSpPr>
              <p:nvPr/>
            </p:nvSpPr>
            <p:spPr>
              <a:xfrm>
                <a:off x="9130847" y="3818340"/>
                <a:ext cx="1032462" cy="307777"/>
              </a:xfrm>
              <a:prstGeom prst="rect">
                <a:avLst/>
              </a:prstGeom>
              <a:blipFill>
                <a:blip r:embed="rId54"/>
                <a:stretch>
                  <a:fillRect b="-19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44D4299B-1109-41F3-81DF-6CAE3FC1E92C}"/>
                  </a:ext>
                </a:extLst>
              </p:cNvPr>
              <p:cNvSpPr/>
              <p:nvPr/>
            </p:nvSpPr>
            <p:spPr>
              <a:xfrm>
                <a:off x="9130847" y="4094839"/>
                <a:ext cx="10324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1" i="1" smtClean="0">
                              <a:solidFill>
                                <a:schemeClr val="tx1"/>
                              </a:solidFill>
                              <a:latin typeface="Cambria Math" panose="02040503050406030204" pitchFamily="18" charset="0"/>
                            </a:rPr>
                          </m:ctrlPr>
                        </m:sSubSupPr>
                        <m:e>
                          <m:r>
                            <a:rPr kumimoji="1" lang="en-US" altLang="ja-JP" sz="1400" b="1">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r>
                            <a:rPr kumimoji="1" lang="en-US" altLang="ja-JP" sz="1400" b="1" i="1" smtClean="0">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𝟏</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59" name="正方形/長方形 58">
                <a:extLst>
                  <a:ext uri="{FF2B5EF4-FFF2-40B4-BE49-F238E27FC236}">
                    <a16:creationId xmlns:a16="http://schemas.microsoft.com/office/drawing/2014/main" id="{44D4299B-1109-41F3-81DF-6CAE3FC1E92C}"/>
                  </a:ext>
                </a:extLst>
              </p:cNvPr>
              <p:cNvSpPr>
                <a:spLocks noRot="1" noChangeAspect="1" noMove="1" noResize="1" noEditPoints="1" noAdjustHandles="1" noChangeArrowheads="1" noChangeShapeType="1" noTextEdit="1"/>
              </p:cNvSpPr>
              <p:nvPr/>
            </p:nvSpPr>
            <p:spPr>
              <a:xfrm>
                <a:off x="9130847" y="4094839"/>
                <a:ext cx="1032462" cy="307777"/>
              </a:xfrm>
              <a:prstGeom prst="rect">
                <a:avLst/>
              </a:prstGeom>
              <a:blipFill>
                <a:blip r:embed="rId55"/>
                <a:stretch>
                  <a:fillRect b="-4000"/>
                </a:stretch>
              </a:blipFill>
            </p:spPr>
            <p:txBody>
              <a:bodyPr/>
              <a:lstStyle/>
              <a:p>
                <a:r>
                  <a:rPr lang="ja-JP" altLang="en-US">
                    <a:noFill/>
                  </a:rPr>
                  <a:t> </a:t>
                </a:r>
              </a:p>
            </p:txBody>
          </p:sp>
        </mc:Fallback>
      </mc:AlternateContent>
      <p:sp>
        <p:nvSpPr>
          <p:cNvPr id="65" name="四角形: 角を丸くする 64">
            <a:extLst>
              <a:ext uri="{FF2B5EF4-FFF2-40B4-BE49-F238E27FC236}">
                <a16:creationId xmlns:a16="http://schemas.microsoft.com/office/drawing/2014/main" id="{608EE9F9-83E0-45AF-AAB9-FBE1F4282282}"/>
              </a:ext>
            </a:extLst>
          </p:cNvPr>
          <p:cNvSpPr/>
          <p:nvPr/>
        </p:nvSpPr>
        <p:spPr>
          <a:xfrm>
            <a:off x="10245858" y="3784580"/>
            <a:ext cx="1799981" cy="6545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err="1">
              <a:solidFill>
                <a:schemeClr val="tx1"/>
              </a:solidFill>
            </a:endParaRPr>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EAB02220-22A6-4A6F-8E25-BD708C6AADF4}"/>
                  </a:ext>
                </a:extLst>
              </p:cNvPr>
              <p:cNvSpPr txBox="1"/>
              <p:nvPr/>
            </p:nvSpPr>
            <p:spPr>
              <a:xfrm>
                <a:off x="10330455" y="3846278"/>
                <a:ext cx="6794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𝒀</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𝟎</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400" b="1" dirty="0">
                  <a:solidFill>
                    <a:schemeClr val="tx1"/>
                  </a:solidFill>
                </a:endParaRPr>
              </a:p>
            </p:txBody>
          </p:sp>
        </mc:Choice>
        <mc:Fallback xmlns="">
          <p:sp>
            <p:nvSpPr>
              <p:cNvPr id="66" name="テキスト ボックス 65">
                <a:extLst>
                  <a:ext uri="{FF2B5EF4-FFF2-40B4-BE49-F238E27FC236}">
                    <a16:creationId xmlns:a16="http://schemas.microsoft.com/office/drawing/2014/main" id="{EAB02220-22A6-4A6F-8E25-BD708C6AADF4}"/>
                  </a:ext>
                </a:extLst>
              </p:cNvPr>
              <p:cNvSpPr txBox="1">
                <a:spLocks noRot="1" noChangeAspect="1" noMove="1" noResize="1" noEditPoints="1" noAdjustHandles="1" noChangeArrowheads="1" noChangeShapeType="1" noTextEdit="1"/>
              </p:cNvSpPr>
              <p:nvPr/>
            </p:nvSpPr>
            <p:spPr>
              <a:xfrm>
                <a:off x="10330455" y="3846278"/>
                <a:ext cx="679481" cy="215444"/>
              </a:xfrm>
              <a:prstGeom prst="rect">
                <a:avLst/>
              </a:prstGeom>
              <a:blipFill>
                <a:blip r:embed="rId56"/>
                <a:stretch>
                  <a:fillRect l="-1802" r="-1802"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E818A4C8-26AE-42A7-A917-472FAB52894E}"/>
                  </a:ext>
                </a:extLst>
              </p:cNvPr>
              <p:cNvSpPr txBox="1"/>
              <p:nvPr/>
            </p:nvSpPr>
            <p:spPr>
              <a:xfrm>
                <a:off x="10333178" y="4119580"/>
                <a:ext cx="6794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chemeClr val="tx1"/>
                              </a:solidFill>
                              <a:latin typeface="Cambria Math" panose="02040503050406030204" pitchFamily="18" charset="0"/>
                            </a:rPr>
                          </m:ctrlPr>
                        </m:sSubPr>
                        <m:e>
                          <m:r>
                            <a:rPr kumimoji="1" lang="en-US" altLang="ja-JP" sz="1400" b="1" i="1" smtClean="0">
                              <a:solidFill>
                                <a:schemeClr val="tx1"/>
                              </a:solidFill>
                              <a:latin typeface="Cambria Math" panose="02040503050406030204" pitchFamily="18" charset="0"/>
                            </a:rPr>
                            <m:t>𝒀</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𝟎</m:t>
                          </m:r>
                        </m:sub>
                      </m:sSub>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400" b="1" dirty="0">
                  <a:solidFill>
                    <a:schemeClr val="tx1"/>
                  </a:solidFill>
                </a:endParaRPr>
              </a:p>
            </p:txBody>
          </p:sp>
        </mc:Choice>
        <mc:Fallback xmlns="">
          <p:sp>
            <p:nvSpPr>
              <p:cNvPr id="67" name="テキスト ボックス 66">
                <a:extLst>
                  <a:ext uri="{FF2B5EF4-FFF2-40B4-BE49-F238E27FC236}">
                    <a16:creationId xmlns:a16="http://schemas.microsoft.com/office/drawing/2014/main" id="{E818A4C8-26AE-42A7-A917-472FAB52894E}"/>
                  </a:ext>
                </a:extLst>
              </p:cNvPr>
              <p:cNvSpPr txBox="1">
                <a:spLocks noRot="1" noChangeAspect="1" noMove="1" noResize="1" noEditPoints="1" noAdjustHandles="1" noChangeArrowheads="1" noChangeShapeType="1" noTextEdit="1"/>
              </p:cNvSpPr>
              <p:nvPr/>
            </p:nvSpPr>
            <p:spPr>
              <a:xfrm>
                <a:off x="10333178" y="4119580"/>
                <a:ext cx="679481" cy="215444"/>
              </a:xfrm>
              <a:prstGeom prst="rect">
                <a:avLst/>
              </a:prstGeom>
              <a:blipFill>
                <a:blip r:embed="rId57"/>
                <a:stretch>
                  <a:fillRect l="-1786" r="-89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23E401B8-E764-41AF-9672-CD151E07578D}"/>
                  </a:ext>
                </a:extLst>
              </p:cNvPr>
              <p:cNvSpPr/>
              <p:nvPr/>
            </p:nvSpPr>
            <p:spPr>
              <a:xfrm>
                <a:off x="11000730" y="3804551"/>
                <a:ext cx="10324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400" b="1" smtClean="0">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sSubSup>
                        <m:sSubSupPr>
                          <m:ctrlPr>
                            <a:rPr kumimoji="1" lang="en-US" altLang="ja-JP" sz="1400" b="1" i="1">
                              <a:solidFill>
                                <a:schemeClr val="tx1"/>
                              </a:solidFill>
                              <a:latin typeface="Cambria Math" panose="02040503050406030204" pitchFamily="18" charset="0"/>
                            </a:rPr>
                          </m:ctrlPr>
                        </m:sSubSupPr>
                        <m:e>
                          <m:r>
                            <a:rPr kumimoji="1" lang="en-US" altLang="ja-JP" sz="1400" b="1" i="1" smtClean="0">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𝟎</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&gt;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68" name="正方形/長方形 67">
                <a:extLst>
                  <a:ext uri="{FF2B5EF4-FFF2-40B4-BE49-F238E27FC236}">
                    <a16:creationId xmlns:a16="http://schemas.microsoft.com/office/drawing/2014/main" id="{23E401B8-E764-41AF-9672-CD151E07578D}"/>
                  </a:ext>
                </a:extLst>
              </p:cNvPr>
              <p:cNvSpPr>
                <a:spLocks noRot="1" noChangeAspect="1" noMove="1" noResize="1" noEditPoints="1" noAdjustHandles="1" noChangeArrowheads="1" noChangeShapeType="1" noTextEdit="1"/>
              </p:cNvSpPr>
              <p:nvPr/>
            </p:nvSpPr>
            <p:spPr>
              <a:xfrm>
                <a:off x="11000730" y="3804551"/>
                <a:ext cx="1032462" cy="307777"/>
              </a:xfrm>
              <a:prstGeom prst="rect">
                <a:avLst/>
              </a:prstGeom>
              <a:blipFill>
                <a:blip r:embed="rId58"/>
                <a:stretch>
                  <a:fillRect b="-19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21234565-9716-4B78-8666-053E325D73DA}"/>
                  </a:ext>
                </a:extLst>
              </p:cNvPr>
              <p:cNvSpPr/>
              <p:nvPr/>
            </p:nvSpPr>
            <p:spPr>
              <a:xfrm>
                <a:off x="11000730" y="4081050"/>
                <a:ext cx="10324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1" i="1" smtClean="0">
                              <a:solidFill>
                                <a:schemeClr val="tx1"/>
                              </a:solidFill>
                              <a:latin typeface="Cambria Math" panose="02040503050406030204" pitchFamily="18" charset="0"/>
                            </a:rPr>
                          </m:ctrlPr>
                        </m:sSubSupPr>
                        <m:e>
                          <m:r>
                            <a:rPr kumimoji="1" lang="en-US" altLang="ja-JP" sz="1400" b="1">
                              <a:solidFill>
                                <a:schemeClr val="tx1"/>
                              </a:solidFill>
                              <a:latin typeface="Cambria Math" panose="02040503050406030204" pitchFamily="18" charset="0"/>
                            </a:rPr>
                            <m:t>𝐢𝐟</m:t>
                          </m:r>
                          <m:r>
                            <a:rPr kumimoji="1" lang="en-US" altLang="ja-JP" sz="1400" b="1" i="1">
                              <a:solidFill>
                                <a:schemeClr val="tx1"/>
                              </a:solidFill>
                              <a:latin typeface="Cambria Math" panose="02040503050406030204" pitchFamily="18" charset="0"/>
                            </a:rPr>
                            <m:t> </m:t>
                          </m:r>
                          <m:r>
                            <a:rPr kumimoji="1" lang="en-US" altLang="ja-JP" sz="1400" b="1" i="1" smtClean="0">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𝟎</m:t>
                          </m:r>
                        </m:sub>
                        <m:sup>
                          <m:r>
                            <a:rPr kumimoji="1" lang="en-US" altLang="ja-JP" sz="1400" b="1" i="1">
                              <a:solidFill>
                                <a:schemeClr val="tx1"/>
                              </a:solidFill>
                              <a:latin typeface="Cambria Math" panose="02040503050406030204" pitchFamily="18" charset="0"/>
                            </a:rPr>
                            <m:t>∗</m:t>
                          </m:r>
                        </m:sup>
                      </m:sSubSup>
                      <m:r>
                        <a:rPr kumimoji="1" lang="en-US" altLang="ja-JP" sz="1400" b="1" i="1">
                          <a:solidFill>
                            <a:schemeClr val="tx1"/>
                          </a:solidFill>
                          <a:latin typeface="Cambria Math" panose="02040503050406030204" pitchFamily="18" charset="0"/>
                          <a:ea typeface="Cambria Math" panose="02040503050406030204" pitchFamily="18" charset="0"/>
                        </a:rPr>
                        <m:t>≤</m:t>
                      </m:r>
                      <m:r>
                        <a:rPr kumimoji="1" lang="en-US" altLang="ja-JP" sz="1400" b="1" i="1">
                          <a:solidFill>
                            <a:schemeClr val="tx1"/>
                          </a:solidFill>
                          <a:latin typeface="Cambria Math" panose="02040503050406030204" pitchFamily="18" charset="0"/>
                          <a:ea typeface="Cambria Math" panose="02040503050406030204" pitchFamily="18" charset="0"/>
                        </a:rPr>
                        <m:t>𝟎</m:t>
                      </m:r>
                    </m:oMath>
                  </m:oMathPara>
                </a14:m>
                <a:endParaRPr lang="ja-JP" altLang="en-US" sz="1400" dirty="0">
                  <a:solidFill>
                    <a:schemeClr val="tx1"/>
                  </a:solidFill>
                </a:endParaRPr>
              </a:p>
            </p:txBody>
          </p:sp>
        </mc:Choice>
        <mc:Fallback xmlns="">
          <p:sp>
            <p:nvSpPr>
              <p:cNvPr id="69" name="正方形/長方形 68">
                <a:extLst>
                  <a:ext uri="{FF2B5EF4-FFF2-40B4-BE49-F238E27FC236}">
                    <a16:creationId xmlns:a16="http://schemas.microsoft.com/office/drawing/2014/main" id="{21234565-9716-4B78-8666-053E325D73DA}"/>
                  </a:ext>
                </a:extLst>
              </p:cNvPr>
              <p:cNvSpPr>
                <a:spLocks noRot="1" noChangeAspect="1" noMove="1" noResize="1" noEditPoints="1" noAdjustHandles="1" noChangeArrowheads="1" noChangeShapeType="1" noTextEdit="1"/>
              </p:cNvSpPr>
              <p:nvPr/>
            </p:nvSpPr>
            <p:spPr>
              <a:xfrm>
                <a:off x="11000730" y="4081050"/>
                <a:ext cx="1032462" cy="307777"/>
              </a:xfrm>
              <a:prstGeom prst="rect">
                <a:avLst/>
              </a:prstGeom>
              <a:blipFill>
                <a:blip r:embed="rId59"/>
                <a:stretch>
                  <a:fillRect b="-19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5609C01-C764-4C2E-BD99-6421B4BC6EA9}"/>
                  </a:ext>
                </a:extLst>
              </p:cNvPr>
              <p:cNvSpPr txBox="1"/>
              <p:nvPr/>
            </p:nvSpPr>
            <p:spPr>
              <a:xfrm>
                <a:off x="7253171" y="3436882"/>
                <a:ext cx="4006225" cy="286232"/>
              </a:xfrm>
              <a:prstGeom prst="rect">
                <a:avLst/>
              </a:prstGeom>
              <a:noFill/>
            </p:spPr>
            <p:txBody>
              <a:bodyPr wrap="none" rtlCol="0" anchor="ctr">
                <a:spAutoFit/>
              </a:bodyPr>
              <a:lstStyle/>
              <a:p>
                <a:pPr algn="ctr">
                  <a:lnSpc>
                    <a:spcPct val="90000"/>
                  </a:lnSpc>
                </a:pPr>
                <a:r>
                  <a:rPr kumimoji="1" lang="ja-JP" altLang="en-US" sz="1400" b="1" dirty="0">
                    <a:solidFill>
                      <a:schemeClr val="tx1"/>
                    </a:solidFill>
                    <a:latin typeface="Meiryo UI" panose="020B0604030504040204" pitchFamily="50" charset="-128"/>
                    <a:ea typeface="Meiryo UI" panose="020B0604030504040204" pitchFamily="50" charset="-128"/>
                  </a:rPr>
                  <a:t>変数 </a:t>
                </a:r>
                <a14:m>
                  <m:oMath xmlns:m="http://schemas.openxmlformats.org/officeDocument/2006/math">
                    <m:d>
                      <m:dPr>
                        <m:begChr m:val="{"/>
                        <m:endChr m:val="}"/>
                        <m:ctrlPr>
                          <a:rPr lang="en-US" altLang="ja-JP" sz="1400" b="1" i="1" smtClean="0">
                            <a:solidFill>
                              <a:schemeClr val="tx1"/>
                            </a:solidFill>
                            <a:latin typeface="Cambria Math" panose="02040503050406030204" pitchFamily="18" charset="0"/>
                          </a:rPr>
                        </m:ctrlPr>
                      </m:dPr>
                      <m:e>
                        <m:sSub>
                          <m:sSubPr>
                            <m:ctrlPr>
                              <a:rPr lang="en-US" altLang="ja-JP" sz="1400" b="1" i="1">
                                <a:solidFill>
                                  <a:schemeClr val="tx1"/>
                                </a:solidFill>
                                <a:latin typeface="Cambria Math" panose="02040503050406030204" pitchFamily="18" charset="0"/>
                              </a:rPr>
                            </m:ctrlPr>
                          </m:sSubPr>
                          <m:e>
                            <m:r>
                              <a:rPr lang="en-US" altLang="ja-JP" sz="1400" b="1" i="1" smtClean="0">
                                <a:solidFill>
                                  <a:schemeClr val="tx1"/>
                                </a:solidFill>
                                <a:latin typeface="Cambria Math" panose="02040503050406030204" pitchFamily="18" charset="0"/>
                              </a:rPr>
                              <m:t>𝒁</m:t>
                            </m:r>
                          </m:e>
                          <m:sub>
                            <m:r>
                              <a:rPr lang="en-US" altLang="ja-JP" sz="1400" b="1" i="1">
                                <a:solidFill>
                                  <a:schemeClr val="tx1"/>
                                </a:solidFill>
                                <a:latin typeface="Cambria Math" panose="02040503050406030204" pitchFamily="18" charset="0"/>
                              </a:rPr>
                              <m:t>𝒊</m:t>
                            </m:r>
                          </m:sub>
                        </m:sSub>
                        <m:r>
                          <a:rPr lang="en-US" altLang="ja-JP" sz="1400" b="1" i="1">
                            <a:solidFill>
                              <a:schemeClr val="tx1"/>
                            </a:solidFill>
                            <a:latin typeface="Cambria Math" panose="02040503050406030204" pitchFamily="18" charset="0"/>
                          </a:rPr>
                          <m:t>, </m:t>
                        </m:r>
                        <m:sSub>
                          <m:sSubPr>
                            <m:ctrlPr>
                              <a:rPr lang="en-US" altLang="ja-JP" sz="1400" b="1" i="1">
                                <a:solidFill>
                                  <a:schemeClr val="tx1"/>
                                </a:solidFill>
                                <a:latin typeface="Cambria Math" panose="02040503050406030204" pitchFamily="18" charset="0"/>
                              </a:rPr>
                            </m:ctrlPr>
                          </m:sSubPr>
                          <m:e>
                            <m:r>
                              <a:rPr lang="en-US" altLang="ja-JP" sz="1400" b="1" i="1" smtClean="0">
                                <a:solidFill>
                                  <a:schemeClr val="tx1"/>
                                </a:solidFill>
                                <a:latin typeface="Cambria Math" panose="02040503050406030204" pitchFamily="18" charset="0"/>
                              </a:rPr>
                              <m:t>𝒀</m:t>
                            </m:r>
                          </m:e>
                          <m:sub>
                            <m:r>
                              <a:rPr lang="en-US" altLang="ja-JP" sz="1400" b="1" i="1">
                                <a:solidFill>
                                  <a:schemeClr val="tx1"/>
                                </a:solidFill>
                                <a:latin typeface="Cambria Math" panose="02040503050406030204" pitchFamily="18" charset="0"/>
                              </a:rPr>
                              <m:t>𝒊</m:t>
                            </m:r>
                            <m:r>
                              <a:rPr lang="en-US" altLang="ja-JP" sz="1400" b="1" i="1" smtClean="0">
                                <a:solidFill>
                                  <a:schemeClr val="tx1"/>
                                </a:solidFill>
                                <a:latin typeface="Cambria Math" panose="02040503050406030204" pitchFamily="18" charset="0"/>
                              </a:rPr>
                              <m:t>𝟏</m:t>
                            </m:r>
                          </m:sub>
                        </m:sSub>
                        <m:r>
                          <a:rPr lang="en-US" altLang="ja-JP" sz="1400" b="1" i="1">
                            <a:solidFill>
                              <a:schemeClr val="tx1"/>
                            </a:solidFill>
                            <a:latin typeface="Cambria Math" panose="02040503050406030204" pitchFamily="18" charset="0"/>
                          </a:rPr>
                          <m:t>, </m:t>
                        </m:r>
                        <m:sSub>
                          <m:sSubPr>
                            <m:ctrlPr>
                              <a:rPr lang="en-US" altLang="ja-JP" sz="1400" b="1" i="1">
                                <a:solidFill>
                                  <a:schemeClr val="tx1"/>
                                </a:solidFill>
                                <a:latin typeface="Cambria Math" panose="02040503050406030204" pitchFamily="18" charset="0"/>
                              </a:rPr>
                            </m:ctrlPr>
                          </m:sSubPr>
                          <m:e>
                            <m:r>
                              <a:rPr lang="en-US" altLang="ja-JP" sz="1400" b="1" i="1" smtClean="0">
                                <a:solidFill>
                                  <a:schemeClr val="tx1"/>
                                </a:solidFill>
                                <a:latin typeface="Cambria Math" panose="02040503050406030204" pitchFamily="18" charset="0"/>
                              </a:rPr>
                              <m:t>𝒀</m:t>
                            </m:r>
                          </m:e>
                          <m:sub>
                            <m:r>
                              <a:rPr lang="en-US" altLang="ja-JP" sz="1400" b="1" i="1">
                                <a:solidFill>
                                  <a:schemeClr val="tx1"/>
                                </a:solidFill>
                                <a:latin typeface="Cambria Math" panose="02040503050406030204" pitchFamily="18" charset="0"/>
                              </a:rPr>
                              <m:t>𝒊</m:t>
                            </m:r>
                            <m:r>
                              <a:rPr lang="en-US" altLang="ja-JP" sz="1400" b="1" i="1" smtClean="0">
                                <a:solidFill>
                                  <a:schemeClr val="tx1"/>
                                </a:solidFill>
                                <a:latin typeface="Cambria Math" panose="02040503050406030204" pitchFamily="18" charset="0"/>
                              </a:rPr>
                              <m:t>𝟎</m:t>
                            </m:r>
                          </m:sub>
                        </m:sSub>
                      </m:e>
                    </m:d>
                  </m:oMath>
                </a14:m>
                <a:r>
                  <a:rPr kumimoji="1" lang="ja-JP" altLang="en-US" sz="1400" b="1" dirty="0">
                    <a:solidFill>
                      <a:schemeClr val="tx1"/>
                    </a:solidFill>
                    <a:latin typeface="Meiryo UI" panose="020B0604030504040204" pitchFamily="50" charset="-128"/>
                    <a:ea typeface="Meiryo UI" panose="020B0604030504040204" pitchFamily="50" charset="-128"/>
                  </a:rPr>
                  <a:t> と潜在変数 </a:t>
                </a:r>
                <a14:m>
                  <m:oMath xmlns:m="http://schemas.openxmlformats.org/officeDocument/2006/math">
                    <m:d>
                      <m:dPr>
                        <m:begChr m:val="{"/>
                        <m:endChr m:val="}"/>
                        <m:ctrlPr>
                          <a:rPr kumimoji="1" lang="en-US" altLang="ja-JP" sz="1400" b="1" i="1" smtClean="0">
                            <a:solidFill>
                              <a:schemeClr val="tx1"/>
                            </a:solidFill>
                            <a:latin typeface="Cambria Math" panose="02040503050406030204" pitchFamily="18" charset="0"/>
                            <a:ea typeface="Meiryo UI" panose="020B0604030504040204" pitchFamily="50" charset="-128"/>
                          </a:rPr>
                        </m:ctrlPr>
                      </m:dPr>
                      <m:e>
                        <m:sSubSup>
                          <m:sSubSupPr>
                            <m:ctrlPr>
                              <a:rPr kumimoji="1" lang="en-US" altLang="ja-JP" sz="1400" b="1" i="1">
                                <a:ln w="3175">
                                  <a:noFill/>
                                </a:ln>
                                <a:solidFill>
                                  <a:schemeClr val="tx1"/>
                                </a:solidFill>
                                <a:latin typeface="Cambria Math" panose="02040503050406030204" pitchFamily="18" charset="0"/>
                                <a:ea typeface="Meiryo UI" panose="020B0604030504040204" pitchFamily="50" charset="-128"/>
                              </a:rPr>
                            </m:ctrlPr>
                          </m:sSubSupPr>
                          <m:e>
                            <m:r>
                              <a:rPr kumimoji="1" lang="en-US" altLang="ja-JP" sz="1400" b="1" i="1">
                                <a:ln w="3175">
                                  <a:noFill/>
                                </a:ln>
                                <a:solidFill>
                                  <a:schemeClr val="tx1"/>
                                </a:solidFill>
                                <a:latin typeface="Cambria Math" panose="02040503050406030204" pitchFamily="18" charset="0"/>
                                <a:ea typeface="Meiryo UI" panose="020B0604030504040204" pitchFamily="50" charset="-128"/>
                              </a:rPr>
                              <m:t>𝒛</m:t>
                            </m:r>
                          </m:e>
                          <m:sub>
                            <m:r>
                              <a:rPr kumimoji="1" lang="en-US" altLang="ja-JP" sz="1400" b="1" i="1">
                                <a:ln w="3175">
                                  <a:noFill/>
                                </a:ln>
                                <a:solidFill>
                                  <a:schemeClr val="tx1"/>
                                </a:solidFill>
                                <a:latin typeface="Cambria Math" panose="02040503050406030204" pitchFamily="18" charset="0"/>
                                <a:ea typeface="Meiryo UI" panose="020B0604030504040204" pitchFamily="50" charset="-128"/>
                              </a:rPr>
                              <m:t>𝒊</m:t>
                            </m:r>
                          </m:sub>
                          <m:sup>
                            <m:r>
                              <a:rPr kumimoji="1" lang="en-US" altLang="ja-JP" sz="1400" b="1" i="1">
                                <a:ln w="3175">
                                  <a:noFill/>
                                </a:ln>
                                <a:solidFill>
                                  <a:schemeClr val="tx1"/>
                                </a:solidFill>
                                <a:latin typeface="Cambria Math" panose="02040503050406030204" pitchFamily="18" charset="0"/>
                                <a:ea typeface="Meiryo UI" panose="020B0604030504040204" pitchFamily="50" charset="-128"/>
                              </a:rPr>
                              <m:t>∗</m:t>
                            </m:r>
                          </m:sup>
                        </m:sSubSup>
                        <m:r>
                          <a:rPr kumimoji="1" lang="en-US" altLang="ja-JP" sz="1400" b="1" i="1">
                            <a:ln w="3175">
                              <a:noFill/>
                            </a:ln>
                            <a:solidFill>
                              <a:schemeClr val="tx1"/>
                            </a:solidFill>
                            <a:latin typeface="Cambria Math" panose="02040503050406030204" pitchFamily="18" charset="0"/>
                            <a:ea typeface="Meiryo UI" panose="020B0604030504040204" pitchFamily="50" charset="-128"/>
                          </a:rPr>
                          <m:t>,</m:t>
                        </m:r>
                        <m:sSubSup>
                          <m:sSubSupPr>
                            <m:ctrlPr>
                              <a:rPr kumimoji="1" lang="en-US" altLang="ja-JP" sz="1400" b="1" i="1">
                                <a:ln w="3175">
                                  <a:noFill/>
                                </a:ln>
                                <a:solidFill>
                                  <a:schemeClr val="tx1"/>
                                </a:solidFill>
                                <a:latin typeface="Cambria Math" panose="02040503050406030204" pitchFamily="18" charset="0"/>
                                <a:ea typeface="Meiryo UI" panose="020B0604030504040204" pitchFamily="50" charset="-128"/>
                              </a:rPr>
                            </m:ctrlPr>
                          </m:sSubSupPr>
                          <m:e>
                            <m:r>
                              <a:rPr kumimoji="1" lang="en-US" altLang="ja-JP" sz="1400" b="1" i="1">
                                <a:ln w="3175">
                                  <a:noFill/>
                                </a:ln>
                                <a:solidFill>
                                  <a:schemeClr val="tx1"/>
                                </a:solidFill>
                                <a:latin typeface="Cambria Math" panose="02040503050406030204" pitchFamily="18" charset="0"/>
                                <a:ea typeface="Meiryo UI" panose="020B0604030504040204" pitchFamily="50" charset="-128"/>
                              </a:rPr>
                              <m:t>𝒚</m:t>
                            </m:r>
                          </m:e>
                          <m:sub>
                            <m:r>
                              <a:rPr kumimoji="1" lang="en-US" altLang="ja-JP" sz="1400" b="1" i="1">
                                <a:ln w="3175">
                                  <a:noFill/>
                                </a:ln>
                                <a:solidFill>
                                  <a:schemeClr val="tx1"/>
                                </a:solidFill>
                                <a:latin typeface="Cambria Math" panose="02040503050406030204" pitchFamily="18" charset="0"/>
                                <a:ea typeface="Meiryo UI" panose="020B0604030504040204" pitchFamily="50" charset="-128"/>
                              </a:rPr>
                              <m:t>𝒊</m:t>
                            </m:r>
                            <m:r>
                              <a:rPr kumimoji="1" lang="en-US" altLang="ja-JP" sz="1400" b="1" i="1">
                                <a:ln w="3175">
                                  <a:noFill/>
                                </a:ln>
                                <a:solidFill>
                                  <a:schemeClr val="tx1"/>
                                </a:solidFill>
                                <a:latin typeface="Cambria Math" panose="02040503050406030204" pitchFamily="18" charset="0"/>
                                <a:ea typeface="Meiryo UI" panose="020B0604030504040204" pitchFamily="50" charset="-128"/>
                              </a:rPr>
                              <m:t>𝟏</m:t>
                            </m:r>
                          </m:sub>
                          <m:sup>
                            <m:r>
                              <a:rPr kumimoji="1" lang="en-US" altLang="ja-JP" sz="1400" b="1" i="1">
                                <a:ln w="3175">
                                  <a:noFill/>
                                </a:ln>
                                <a:solidFill>
                                  <a:schemeClr val="tx1"/>
                                </a:solidFill>
                                <a:latin typeface="Cambria Math" panose="02040503050406030204" pitchFamily="18" charset="0"/>
                                <a:ea typeface="Meiryo UI" panose="020B0604030504040204" pitchFamily="50" charset="-128"/>
                              </a:rPr>
                              <m:t>∗</m:t>
                            </m:r>
                          </m:sup>
                        </m:sSubSup>
                        <m:r>
                          <a:rPr kumimoji="1" lang="en-US" altLang="ja-JP" sz="1400" b="1" i="1">
                            <a:ln w="3175">
                              <a:noFill/>
                            </a:ln>
                            <a:solidFill>
                              <a:schemeClr val="tx1"/>
                            </a:solidFill>
                            <a:latin typeface="Cambria Math" panose="02040503050406030204" pitchFamily="18" charset="0"/>
                            <a:ea typeface="Meiryo UI" panose="020B0604030504040204" pitchFamily="50" charset="-128"/>
                          </a:rPr>
                          <m:t>,</m:t>
                        </m:r>
                        <m:sSubSup>
                          <m:sSubSupPr>
                            <m:ctrlPr>
                              <a:rPr kumimoji="1" lang="en-US" altLang="ja-JP" sz="1400" b="1" i="1">
                                <a:ln w="3175">
                                  <a:noFill/>
                                </a:ln>
                                <a:solidFill>
                                  <a:schemeClr val="tx1"/>
                                </a:solidFill>
                                <a:latin typeface="Cambria Math" panose="02040503050406030204" pitchFamily="18" charset="0"/>
                                <a:ea typeface="Meiryo UI" panose="020B0604030504040204" pitchFamily="50" charset="-128"/>
                              </a:rPr>
                            </m:ctrlPr>
                          </m:sSubSupPr>
                          <m:e>
                            <m:r>
                              <a:rPr kumimoji="1" lang="en-US" altLang="ja-JP" sz="1400" b="1" i="1">
                                <a:ln w="3175">
                                  <a:noFill/>
                                </a:ln>
                                <a:solidFill>
                                  <a:schemeClr val="tx1"/>
                                </a:solidFill>
                                <a:latin typeface="Cambria Math" panose="02040503050406030204" pitchFamily="18" charset="0"/>
                                <a:ea typeface="Meiryo UI" panose="020B0604030504040204" pitchFamily="50" charset="-128"/>
                              </a:rPr>
                              <m:t>𝒚</m:t>
                            </m:r>
                          </m:e>
                          <m:sub>
                            <m:r>
                              <a:rPr kumimoji="1" lang="en-US" altLang="ja-JP" sz="1400" b="1" i="1">
                                <a:ln w="3175">
                                  <a:noFill/>
                                </a:ln>
                                <a:solidFill>
                                  <a:schemeClr val="tx1"/>
                                </a:solidFill>
                                <a:latin typeface="Cambria Math" panose="02040503050406030204" pitchFamily="18" charset="0"/>
                                <a:ea typeface="Meiryo UI" panose="020B0604030504040204" pitchFamily="50" charset="-128"/>
                              </a:rPr>
                              <m:t>𝒊</m:t>
                            </m:r>
                            <m:r>
                              <a:rPr kumimoji="1" lang="en-US" altLang="ja-JP" sz="1400" b="1" i="1">
                                <a:ln w="3175">
                                  <a:noFill/>
                                </a:ln>
                                <a:solidFill>
                                  <a:schemeClr val="tx1"/>
                                </a:solidFill>
                                <a:latin typeface="Cambria Math" panose="02040503050406030204" pitchFamily="18" charset="0"/>
                                <a:ea typeface="Meiryo UI" panose="020B0604030504040204" pitchFamily="50" charset="-128"/>
                              </a:rPr>
                              <m:t>𝟎</m:t>
                            </m:r>
                          </m:sub>
                          <m:sup>
                            <m:r>
                              <a:rPr kumimoji="1" lang="en-US" altLang="ja-JP" sz="1400" b="1" i="1">
                                <a:ln w="3175">
                                  <a:noFill/>
                                </a:ln>
                                <a:solidFill>
                                  <a:schemeClr val="tx1"/>
                                </a:solidFill>
                                <a:latin typeface="Cambria Math" panose="02040503050406030204" pitchFamily="18" charset="0"/>
                                <a:ea typeface="Meiryo UI" panose="020B0604030504040204" pitchFamily="50" charset="-128"/>
                              </a:rPr>
                              <m:t>∗</m:t>
                            </m:r>
                          </m:sup>
                        </m:sSubSup>
                      </m:e>
                    </m:d>
                  </m:oMath>
                </a14:m>
                <a:r>
                  <a:rPr kumimoji="1" lang="ja-JP" altLang="en-US" sz="1400" b="1" dirty="0">
                    <a:solidFill>
                      <a:schemeClr val="tx1"/>
                    </a:solidFill>
                    <a:latin typeface="Meiryo UI" panose="020B0604030504040204" pitchFamily="50" charset="-128"/>
                    <a:ea typeface="Meiryo UI" panose="020B0604030504040204" pitchFamily="50" charset="-128"/>
                  </a:rPr>
                  <a:t> の関係</a:t>
                </a:r>
              </a:p>
            </p:txBody>
          </p:sp>
        </mc:Choice>
        <mc:Fallback xmlns="">
          <p:sp>
            <p:nvSpPr>
              <p:cNvPr id="5" name="テキスト ボックス 4">
                <a:extLst>
                  <a:ext uri="{FF2B5EF4-FFF2-40B4-BE49-F238E27FC236}">
                    <a16:creationId xmlns:a16="http://schemas.microsoft.com/office/drawing/2014/main" id="{B5609C01-C764-4C2E-BD99-6421B4BC6EA9}"/>
                  </a:ext>
                </a:extLst>
              </p:cNvPr>
              <p:cNvSpPr txBox="1">
                <a:spLocks noRot="1" noChangeAspect="1" noMove="1" noResize="1" noEditPoints="1" noAdjustHandles="1" noChangeArrowheads="1" noChangeShapeType="1" noTextEdit="1"/>
              </p:cNvSpPr>
              <p:nvPr/>
            </p:nvSpPr>
            <p:spPr>
              <a:xfrm>
                <a:off x="7253171" y="3436882"/>
                <a:ext cx="4006225" cy="286232"/>
              </a:xfrm>
              <a:prstGeom prst="rect">
                <a:avLst/>
              </a:prstGeom>
              <a:blipFill>
                <a:blip r:embed="rId60"/>
                <a:stretch>
                  <a:fillRect t="-12766" b="-21277"/>
                </a:stretch>
              </a:blipFill>
            </p:spPr>
            <p:txBody>
              <a:bodyPr/>
              <a:lstStyle/>
              <a:p>
                <a:r>
                  <a:rPr lang="ja-JP" altLang="en-US">
                    <a:noFill/>
                  </a:rPr>
                  <a:t> </a:t>
                </a:r>
              </a:p>
            </p:txBody>
          </p:sp>
        </mc:Fallback>
      </mc:AlternateContent>
      <p:sp>
        <p:nvSpPr>
          <p:cNvPr id="70" name="矢印: 下 69">
            <a:extLst>
              <a:ext uri="{FF2B5EF4-FFF2-40B4-BE49-F238E27FC236}">
                <a16:creationId xmlns:a16="http://schemas.microsoft.com/office/drawing/2014/main" id="{586E3E56-CE1B-4151-BF7C-25AEDCDA20A9}"/>
              </a:ext>
            </a:extLst>
          </p:cNvPr>
          <p:cNvSpPr/>
          <p:nvPr/>
        </p:nvSpPr>
        <p:spPr>
          <a:xfrm>
            <a:off x="5861989" y="4702105"/>
            <a:ext cx="484506" cy="287524"/>
          </a:xfrm>
          <a:prstGeom prst="downArrow">
            <a:avLst/>
          </a:prstGeom>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799">
              <a:solidFill>
                <a:schemeClr val="tx1"/>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8AB58F0-C85B-4EF5-AC4B-D139389E59E9}"/>
                  </a:ext>
                </a:extLst>
              </p:cNvPr>
              <p:cNvSpPr txBox="1"/>
              <p:nvPr/>
            </p:nvSpPr>
            <p:spPr>
              <a:xfrm>
                <a:off x="3782221" y="3047095"/>
                <a:ext cx="760721" cy="1938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ja-JP" altLang="en-US" sz="1400" b="1" i="1" smtClean="0">
                              <a:latin typeface="Cambria Math" panose="02040503050406030204" pitchFamily="18" charset="0"/>
                            </a:rPr>
                            <m:t>𝝈</m:t>
                          </m:r>
                        </m:e>
                        <m:sub>
                          <m:r>
                            <a:rPr kumimoji="1" lang="en-US" altLang="ja-JP" sz="1400" b="1" i="1" smtClean="0">
                              <a:latin typeface="Cambria Math" panose="02040503050406030204" pitchFamily="18" charset="0"/>
                            </a:rPr>
                            <m:t>𝟏</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D8AB58F0-C85B-4EF5-AC4B-D139389E59E9}"/>
                  </a:ext>
                </a:extLst>
              </p:cNvPr>
              <p:cNvSpPr txBox="1">
                <a:spLocks noRot="1" noChangeAspect="1" noMove="1" noResize="1" noEditPoints="1" noAdjustHandles="1" noChangeArrowheads="1" noChangeShapeType="1" noTextEdit="1"/>
              </p:cNvSpPr>
              <p:nvPr/>
            </p:nvSpPr>
            <p:spPr>
              <a:xfrm>
                <a:off x="3782221" y="3047095"/>
                <a:ext cx="760721" cy="193899"/>
              </a:xfrm>
              <a:prstGeom prst="rect">
                <a:avLst/>
              </a:prstGeom>
              <a:blipFill>
                <a:blip r:embed="rId61"/>
                <a:stretch>
                  <a:fillRect l="-2400" r="-4000"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F78F25F8-E4D4-4BB2-A83F-07848FDD1D5B}"/>
                  </a:ext>
                </a:extLst>
              </p:cNvPr>
              <p:cNvSpPr txBox="1"/>
              <p:nvPr/>
            </p:nvSpPr>
            <p:spPr>
              <a:xfrm>
                <a:off x="4730845" y="3053704"/>
                <a:ext cx="760721" cy="1938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ja-JP" altLang="en-US" sz="1400" b="1" i="1" smtClean="0">
                              <a:latin typeface="Cambria Math" panose="02040503050406030204" pitchFamily="18" charset="0"/>
                            </a:rPr>
                            <m:t>𝝈</m:t>
                          </m:r>
                        </m:e>
                        <m:sub>
                          <m:r>
                            <a:rPr kumimoji="1" lang="en-US" altLang="ja-JP" sz="1400" b="1" i="1" smtClean="0">
                              <a:latin typeface="Cambria Math" panose="02040503050406030204" pitchFamily="18" charset="0"/>
                            </a:rPr>
                            <m:t>𝟐</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𝟑</m:t>
                      </m:r>
                    </m:oMath>
                  </m:oMathPara>
                </a14:m>
                <a:endParaRPr kumimoji="1" lang="ja-JP" altLang="en-US" sz="1400" b="1" dirty="0">
                  <a:latin typeface="Times New Roman" panose="02020603050405020304" pitchFamily="18" charset="0"/>
                  <a:cs typeface="Times New Roman" panose="02020603050405020304" pitchFamily="18" charset="0"/>
                </a:endParaRPr>
              </a:p>
            </p:txBody>
          </p:sp>
        </mc:Choice>
        <mc:Fallback xmlns="">
          <p:sp>
            <p:nvSpPr>
              <p:cNvPr id="60" name="テキスト ボックス 59">
                <a:extLst>
                  <a:ext uri="{FF2B5EF4-FFF2-40B4-BE49-F238E27FC236}">
                    <a16:creationId xmlns:a16="http://schemas.microsoft.com/office/drawing/2014/main" id="{F78F25F8-E4D4-4BB2-A83F-07848FDD1D5B}"/>
                  </a:ext>
                </a:extLst>
              </p:cNvPr>
              <p:cNvSpPr txBox="1">
                <a:spLocks noRot="1" noChangeAspect="1" noMove="1" noResize="1" noEditPoints="1" noAdjustHandles="1" noChangeArrowheads="1" noChangeShapeType="1" noTextEdit="1"/>
              </p:cNvSpPr>
              <p:nvPr/>
            </p:nvSpPr>
            <p:spPr>
              <a:xfrm>
                <a:off x="4730845" y="3053704"/>
                <a:ext cx="760721" cy="193899"/>
              </a:xfrm>
              <a:prstGeom prst="rect">
                <a:avLst/>
              </a:prstGeom>
              <a:blipFill>
                <a:blip r:embed="rId62"/>
                <a:stretch>
                  <a:fillRect l="-2400" r="-4000" b="-18750"/>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CDD2AE1F-E811-4E75-BDA7-52BFC6DBC8BA}"/>
              </a:ext>
            </a:extLst>
          </p:cNvPr>
          <p:cNvSpPr txBox="1"/>
          <p:nvPr/>
        </p:nvSpPr>
        <p:spPr>
          <a:xfrm>
            <a:off x="3421192" y="3050229"/>
            <a:ext cx="284052" cy="313932"/>
          </a:xfrm>
          <a:prstGeom prst="rect">
            <a:avLst/>
          </a:prstGeom>
          <a:noFill/>
        </p:spPr>
        <p:txBody>
          <a:bodyPr wrap="none" rtlCol="0">
            <a:spAutoFit/>
          </a:bodyPr>
          <a:lstStyle/>
          <a:p>
            <a:pPr>
              <a:lnSpc>
                <a:spcPct val="90000"/>
              </a:lnSpc>
            </a:pPr>
            <a:r>
              <a:rPr kumimoji="1" lang="en-US" altLang="ja-JP" sz="1600" b="1" dirty="0"/>
              <a:t>*</a:t>
            </a:r>
            <a:endParaRPr kumimoji="1" lang="ja-JP" altLang="en-US" sz="1600" b="1" dirty="0"/>
          </a:p>
        </p:txBody>
      </p:sp>
    </p:spTree>
    <p:extLst>
      <p:ext uri="{BB962C8B-B14F-4D97-AF65-F5344CB8AC3E}">
        <p14:creationId xmlns:p14="http://schemas.microsoft.com/office/powerpoint/2010/main" val="19964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BCE63287-B7F5-48F8-A93C-DDC9EB0F6150}"/>
              </a:ext>
            </a:extLst>
          </p:cNvPr>
          <p:cNvSpPr/>
          <p:nvPr/>
        </p:nvSpPr>
        <p:spPr>
          <a:xfrm>
            <a:off x="1057213" y="5479999"/>
            <a:ext cx="4663479" cy="5565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8" name="四角形: 角を丸くする 17">
            <a:extLst>
              <a:ext uri="{FF2B5EF4-FFF2-40B4-BE49-F238E27FC236}">
                <a16:creationId xmlns:a16="http://schemas.microsoft.com/office/drawing/2014/main" id="{234EA41B-B6C1-4D29-B521-7D45797E9448}"/>
              </a:ext>
            </a:extLst>
          </p:cNvPr>
          <p:cNvSpPr/>
          <p:nvPr/>
        </p:nvSpPr>
        <p:spPr>
          <a:xfrm>
            <a:off x="6496816" y="3290142"/>
            <a:ext cx="4963567" cy="106081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err="1">
              <a:solidFill>
                <a:schemeClr val="bg1"/>
              </a:solidFill>
            </a:endParaRPr>
          </a:p>
        </p:txBody>
      </p:sp>
      <p:sp>
        <p:nvSpPr>
          <p:cNvPr id="2" name="タイトル 1">
            <a:extLst>
              <a:ext uri="{FF2B5EF4-FFF2-40B4-BE49-F238E27FC236}">
                <a16:creationId xmlns:a16="http://schemas.microsoft.com/office/drawing/2014/main" id="{06E07CF8-D949-4242-9C65-C7753BA46FC8}"/>
              </a:ext>
            </a:extLst>
          </p:cNvPr>
          <p:cNvSpPr>
            <a:spLocks noGrp="1"/>
          </p:cNvSpPr>
          <p:nvPr>
            <p:ph type="title"/>
          </p:nvPr>
        </p:nvSpPr>
        <p:spPr>
          <a:xfrm>
            <a:off x="1512189" y="441798"/>
            <a:ext cx="9143538" cy="538930"/>
          </a:xfrm>
        </p:spPr>
        <p:txBody>
          <a:bodyPr>
            <a:normAutofit/>
          </a:bodyPr>
          <a:lstStyle/>
          <a:p>
            <a:r>
              <a:rPr lang="ja-JP" altLang="en-US" sz="2400" dirty="0"/>
              <a:t>研究の関心</a:t>
            </a:r>
            <a:r>
              <a:rPr kumimoji="1" lang="en-US" altLang="ja-JP" sz="2400" dirty="0"/>
              <a:t>: </a:t>
            </a:r>
            <a:r>
              <a:rPr kumimoji="1" lang="ja-JP" altLang="en-US" sz="2400" dirty="0"/>
              <a:t>心理的・主観的な未観測要因により生じるバイアスの補正</a:t>
            </a:r>
          </a:p>
        </p:txBody>
      </p:sp>
      <p:sp>
        <p:nvSpPr>
          <p:cNvPr id="3" name="コンテンツ プレースホルダー 2">
            <a:extLst>
              <a:ext uri="{FF2B5EF4-FFF2-40B4-BE49-F238E27FC236}">
                <a16:creationId xmlns:a16="http://schemas.microsoft.com/office/drawing/2014/main" id="{14930A54-5212-43B9-ABEA-C69A1AD5B73F}"/>
              </a:ext>
            </a:extLst>
          </p:cNvPr>
          <p:cNvSpPr>
            <a:spLocks noGrp="1"/>
          </p:cNvSpPr>
          <p:nvPr>
            <p:ph idx="1"/>
          </p:nvPr>
        </p:nvSpPr>
        <p:spPr>
          <a:xfrm>
            <a:off x="1788063" y="1152378"/>
            <a:ext cx="8629365" cy="1071612"/>
          </a:xfrm>
          <a:ln>
            <a:solidFill>
              <a:schemeClr val="accent1">
                <a:lumMod val="50000"/>
              </a:schemeClr>
            </a:solidFill>
          </a:ln>
        </p:spPr>
        <p:txBody>
          <a:bodyPr>
            <a:normAutofit/>
          </a:bodyPr>
          <a:lstStyle/>
          <a:p>
            <a:pPr>
              <a:lnSpc>
                <a:spcPct val="110000"/>
              </a:lnSpc>
            </a:pPr>
            <a:r>
              <a:rPr lang="ja-JP" altLang="en-US" sz="1600" dirty="0"/>
              <a:t>土地利用計画と交通計画の望ましい連携</a:t>
            </a:r>
            <a:r>
              <a:rPr lang="en-US" altLang="ja-JP" sz="1600" dirty="0"/>
              <a:t>: </a:t>
            </a:r>
            <a:r>
              <a:rPr lang="ja-JP" altLang="en-US" sz="1600" dirty="0"/>
              <a:t>コンパクトシティ・公共交通指向型開発 </a:t>
            </a:r>
            <a:r>
              <a:rPr lang="en-US" altLang="ja-JP" sz="1600" dirty="0"/>
              <a:t>(TOD)</a:t>
            </a:r>
          </a:p>
          <a:p>
            <a:pPr>
              <a:lnSpc>
                <a:spcPct val="110000"/>
              </a:lnSpc>
            </a:pPr>
            <a:r>
              <a:rPr lang="ja-JP" altLang="en-US" sz="1600" dirty="0"/>
              <a:t>都市開発に伴う</a:t>
            </a:r>
            <a:r>
              <a:rPr lang="ja-JP" altLang="en-US" sz="1600" dirty="0">
                <a:solidFill>
                  <a:schemeClr val="accent2"/>
                </a:solidFill>
              </a:rPr>
              <a:t>地域特性</a:t>
            </a:r>
            <a:r>
              <a:rPr lang="en-US" altLang="ja-JP" sz="1600" baseline="30000" dirty="0">
                <a:solidFill>
                  <a:schemeClr val="accent2"/>
                </a:solidFill>
              </a:rPr>
              <a:t>*</a:t>
            </a:r>
            <a:r>
              <a:rPr lang="ja-JP" altLang="en-US" sz="1600" dirty="0">
                <a:solidFill>
                  <a:schemeClr val="accent2"/>
                </a:solidFill>
              </a:rPr>
              <a:t>の変化が人々の交通行動に与える影響</a:t>
            </a:r>
            <a:r>
              <a:rPr lang="ja-JP" altLang="en-US" sz="1600" dirty="0"/>
              <a:t>を定量的に把握することが重要</a:t>
            </a:r>
            <a:endParaRPr kumimoji="1" lang="en-US" altLang="ja-JP" sz="1600" dirty="0"/>
          </a:p>
        </p:txBody>
      </p:sp>
      <p:sp>
        <p:nvSpPr>
          <p:cNvPr id="4" name="スライド番号プレースホルダー 3">
            <a:extLst>
              <a:ext uri="{FF2B5EF4-FFF2-40B4-BE49-F238E27FC236}">
                <a16:creationId xmlns:a16="http://schemas.microsoft.com/office/drawing/2014/main" id="{EFB010DF-792A-4DAB-9BC1-018D71F5DA26}"/>
              </a:ext>
            </a:extLst>
          </p:cNvPr>
          <p:cNvSpPr>
            <a:spLocks noGrp="1"/>
          </p:cNvSpPr>
          <p:nvPr>
            <p:ph type="sldNum" sz="quarter" idx="12"/>
          </p:nvPr>
        </p:nvSpPr>
        <p:spPr/>
        <p:txBody>
          <a:bodyPr/>
          <a:lstStyle/>
          <a:p>
            <a:fld id="{DF28FB93-0A08-4E7D-8E63-9EFA29F1E093}" type="slidenum">
              <a:rPr lang="en-US" altLang="ja-JP" smtClean="0"/>
              <a:pPr/>
              <a:t>4</a:t>
            </a:fld>
            <a:endParaRPr lang="ja-JP" altLang="en-US"/>
          </a:p>
        </p:txBody>
      </p:sp>
      <p:sp>
        <p:nvSpPr>
          <p:cNvPr id="6" name="正方形/長方形 5">
            <a:extLst>
              <a:ext uri="{FF2B5EF4-FFF2-40B4-BE49-F238E27FC236}">
                <a16:creationId xmlns:a16="http://schemas.microsoft.com/office/drawing/2014/main" id="{213DFA68-0E5C-43A1-B4D8-0F3E81F495F9}"/>
              </a:ext>
            </a:extLst>
          </p:cNvPr>
          <p:cNvSpPr/>
          <p:nvPr/>
        </p:nvSpPr>
        <p:spPr>
          <a:xfrm>
            <a:off x="6568825" y="3996962"/>
            <a:ext cx="4891558" cy="276999"/>
          </a:xfrm>
          <a:prstGeom prst="rect">
            <a:avLst/>
          </a:prstGeom>
        </p:spPr>
        <p:txBody>
          <a:bodyPr wrap="square">
            <a:spAutoFit/>
          </a:bodyPr>
          <a:lstStyle/>
          <a:p>
            <a:pPr marL="285750" indent="-285750">
              <a:buFont typeface="Wingdings" panose="05000000000000000000" pitchFamily="2" charset="2"/>
              <a:buChar char="u"/>
            </a:pPr>
            <a:r>
              <a:rPr kumimoji="1" lang="ja-JP" altLang="en-US" sz="1200" b="1" dirty="0">
                <a:latin typeface="Meiryo UI" panose="020B0604030504040204" pitchFamily="50" charset="-128"/>
                <a:ea typeface="Meiryo UI" panose="020B0604030504040204" pitchFamily="50" charset="-128"/>
              </a:rPr>
              <a:t>特定の居住地・交通手段への選好といった</a:t>
            </a:r>
            <a:r>
              <a:rPr kumimoji="1" lang="ja-JP" altLang="en-US" sz="1200" b="1" dirty="0">
                <a:solidFill>
                  <a:schemeClr val="accent4">
                    <a:lumMod val="75000"/>
                  </a:schemeClr>
                </a:solidFill>
                <a:latin typeface="Meiryo UI" panose="020B0604030504040204" pitchFamily="50" charset="-128"/>
                <a:ea typeface="Meiryo UI" panose="020B0604030504040204" pitchFamily="50" charset="-128"/>
              </a:rPr>
              <a:t>心理的な誘因</a:t>
            </a:r>
            <a:r>
              <a:rPr kumimoji="1" lang="ja-JP" altLang="en-US" sz="1200" b="1" dirty="0">
                <a:latin typeface="Meiryo UI" panose="020B0604030504040204" pitchFamily="50" charset="-128"/>
                <a:ea typeface="Meiryo UI" panose="020B0604030504040204" pitchFamily="50" charset="-128"/>
              </a:rPr>
              <a:t>による影響</a:t>
            </a:r>
            <a:endParaRPr kumimoji="1" lang="en-US" altLang="ja-JP" sz="1200"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3863D26-563F-4F5A-B049-912DDB6578AF}"/>
              </a:ext>
            </a:extLst>
          </p:cNvPr>
          <p:cNvSpPr/>
          <p:nvPr/>
        </p:nvSpPr>
        <p:spPr>
          <a:xfrm>
            <a:off x="1336724" y="5596590"/>
            <a:ext cx="4104456" cy="338554"/>
          </a:xfrm>
          <a:prstGeom prst="rect">
            <a:avLst/>
          </a:prstGeom>
        </p:spPr>
        <p:txBody>
          <a:bodyPr wrap="square">
            <a:spAutoFit/>
          </a:bodyPr>
          <a:lstStyle/>
          <a:p>
            <a:pPr algn="ctr"/>
            <a:r>
              <a:rPr kumimoji="1" lang="ja-JP" altLang="en-US" sz="1600" b="1" u="sng" dirty="0">
                <a:solidFill>
                  <a:schemeClr val="accent4">
                    <a:lumMod val="75000"/>
                  </a:schemeClr>
                </a:solidFill>
                <a:latin typeface="Meiryo UI" panose="020B0604030504040204" pitchFamily="50" charset="-128"/>
                <a:ea typeface="Meiryo UI" panose="020B0604030504040204" pitchFamily="50" charset="-128"/>
              </a:rPr>
              <a:t>心理的・主観的な影響要因</a:t>
            </a:r>
            <a:r>
              <a:rPr kumimoji="1" lang="ja-JP" altLang="en-US" sz="1600" b="1" u="sng" dirty="0">
                <a:latin typeface="Meiryo UI" panose="020B0604030504040204" pitchFamily="50" charset="-128"/>
                <a:ea typeface="Meiryo UI" panose="020B0604030504040204" pitchFamily="50" charset="-128"/>
              </a:rPr>
              <a:t>は観測が難しい</a:t>
            </a:r>
            <a:endParaRPr lang="ja-JP" altLang="en-US" sz="1600" dirty="0"/>
          </a:p>
        </p:txBody>
      </p:sp>
      <p:sp>
        <p:nvSpPr>
          <p:cNvPr id="12" name="正方形/長方形 11">
            <a:extLst>
              <a:ext uri="{FF2B5EF4-FFF2-40B4-BE49-F238E27FC236}">
                <a16:creationId xmlns:a16="http://schemas.microsoft.com/office/drawing/2014/main" id="{4B66979B-823B-4926-827C-822C9C122F22}"/>
              </a:ext>
            </a:extLst>
          </p:cNvPr>
          <p:cNvSpPr/>
          <p:nvPr/>
        </p:nvSpPr>
        <p:spPr>
          <a:xfrm>
            <a:off x="6832792" y="2246947"/>
            <a:ext cx="3584636" cy="261610"/>
          </a:xfrm>
          <a:prstGeom prst="rect">
            <a:avLst/>
          </a:prstGeom>
        </p:spPr>
        <p:txBody>
          <a:bodyPr wrap="none">
            <a:spAutoFit/>
          </a:bodyPr>
          <a:lstStyle/>
          <a:p>
            <a:pPr algn="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居住地域の環境、公共交通のサービス水準、人口密度等</a:t>
            </a:r>
          </a:p>
        </p:txBody>
      </p:sp>
      <p:sp>
        <p:nvSpPr>
          <p:cNvPr id="17" name="テキスト ボックス 16">
            <a:extLst>
              <a:ext uri="{FF2B5EF4-FFF2-40B4-BE49-F238E27FC236}">
                <a16:creationId xmlns:a16="http://schemas.microsoft.com/office/drawing/2014/main" id="{EB0EA7F3-5A9C-439C-873F-A68B5030BA2E}"/>
              </a:ext>
            </a:extLst>
          </p:cNvPr>
          <p:cNvSpPr txBox="1"/>
          <p:nvPr/>
        </p:nvSpPr>
        <p:spPr>
          <a:xfrm>
            <a:off x="6568825" y="3439814"/>
            <a:ext cx="4716412" cy="258532"/>
          </a:xfrm>
          <a:prstGeom prst="rect">
            <a:avLst/>
          </a:prstGeom>
          <a:noFill/>
        </p:spPr>
        <p:txBody>
          <a:bodyPr wrap="square" rtlCol="0">
            <a:spAutoFit/>
          </a:bodyPr>
          <a:lstStyle/>
          <a:p>
            <a:pPr marL="285750" indent="-285750">
              <a:lnSpc>
                <a:spcPct val="90000"/>
              </a:lnSpc>
              <a:buFont typeface="Wingdings" panose="05000000000000000000" pitchFamily="2" charset="2"/>
              <a:buChar char="u"/>
            </a:pPr>
            <a:r>
              <a:rPr kumimoji="1" lang="ja-JP" altLang="en-US" sz="1200" b="1" dirty="0">
                <a:solidFill>
                  <a:schemeClr val="accent2"/>
                </a:solidFill>
                <a:latin typeface="Meiryo UI" panose="020B0604030504040204" pitchFamily="50" charset="-128"/>
                <a:ea typeface="Meiryo UI" panose="020B0604030504040204" pitchFamily="50" charset="-128"/>
              </a:rPr>
              <a:t>地域特性 </a:t>
            </a:r>
            <a:r>
              <a:rPr kumimoji="1" lang="en-US" altLang="ja-JP" sz="1200" b="1" dirty="0">
                <a:solidFill>
                  <a:schemeClr val="accent2"/>
                </a:solidFill>
                <a:latin typeface="Meiryo UI" panose="020B0604030504040204" pitchFamily="50" charset="-128"/>
                <a:ea typeface="Meiryo UI" panose="020B0604030504040204" pitchFamily="50" charset="-128"/>
              </a:rPr>
              <a:t>(</a:t>
            </a:r>
            <a:r>
              <a:rPr kumimoji="1" lang="ja-JP" altLang="en-US" sz="1200" b="1" dirty="0">
                <a:solidFill>
                  <a:schemeClr val="accent2"/>
                </a:solidFill>
                <a:latin typeface="Meiryo UI" panose="020B0604030504040204" pitchFamily="50" charset="-128"/>
                <a:ea typeface="Meiryo UI" panose="020B0604030504040204" pitchFamily="50" charset="-128"/>
              </a:rPr>
              <a:t>そのもの</a:t>
            </a:r>
            <a:r>
              <a:rPr kumimoji="1" lang="en-US" altLang="ja-JP" sz="1200" b="1" dirty="0">
                <a:solidFill>
                  <a:schemeClr val="accent2"/>
                </a:solidFill>
                <a:latin typeface="Meiryo UI" panose="020B0604030504040204" pitchFamily="50" charset="-128"/>
                <a:ea typeface="Meiryo UI" panose="020B0604030504040204" pitchFamily="50" charset="-128"/>
              </a:rPr>
              <a:t>)</a:t>
            </a:r>
            <a:r>
              <a:rPr kumimoji="1" lang="ja-JP" altLang="en-US" sz="1200" b="1" dirty="0">
                <a:solidFill>
                  <a:schemeClr val="accent2"/>
                </a:solidFill>
                <a:latin typeface="Meiryo UI" panose="020B0604030504040204" pitchFamily="50" charset="-128"/>
                <a:ea typeface="Meiryo UI" panose="020B0604030504040204" pitchFamily="50" charset="-128"/>
              </a:rPr>
              <a:t> が人々の自動車保有に与えている影響</a:t>
            </a:r>
          </a:p>
        </p:txBody>
      </p:sp>
      <p:sp>
        <p:nvSpPr>
          <p:cNvPr id="19" name="正方形/長方形 18">
            <a:extLst>
              <a:ext uri="{FF2B5EF4-FFF2-40B4-BE49-F238E27FC236}">
                <a16:creationId xmlns:a16="http://schemas.microsoft.com/office/drawing/2014/main" id="{22F26FE3-3BAC-4020-AA66-6052E3ED8566}"/>
              </a:ext>
            </a:extLst>
          </p:cNvPr>
          <p:cNvSpPr/>
          <p:nvPr/>
        </p:nvSpPr>
        <p:spPr>
          <a:xfrm>
            <a:off x="6424808" y="3186613"/>
            <a:ext cx="5107580" cy="1278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err="1">
              <a:solidFill>
                <a:schemeClr val="bg1"/>
              </a:solidFill>
            </a:endParaRPr>
          </a:p>
        </p:txBody>
      </p:sp>
      <p:sp>
        <p:nvSpPr>
          <p:cNvPr id="42" name="テキスト ボックス 41">
            <a:extLst>
              <a:ext uri="{FF2B5EF4-FFF2-40B4-BE49-F238E27FC236}">
                <a16:creationId xmlns:a16="http://schemas.microsoft.com/office/drawing/2014/main" id="{870C1821-2FAA-4F8B-A254-187509089FB2}"/>
              </a:ext>
            </a:extLst>
          </p:cNvPr>
          <p:cNvSpPr txBox="1"/>
          <p:nvPr/>
        </p:nvSpPr>
        <p:spPr>
          <a:xfrm>
            <a:off x="6568825" y="3736413"/>
            <a:ext cx="3998214" cy="258532"/>
          </a:xfrm>
          <a:prstGeom prst="rect">
            <a:avLst/>
          </a:prstGeom>
          <a:noFill/>
        </p:spPr>
        <p:txBody>
          <a:bodyPr wrap="square" rtlCol="0">
            <a:spAutoFit/>
          </a:bodyPr>
          <a:lstStyle/>
          <a:p>
            <a:pPr marL="285750" indent="-285750">
              <a:lnSpc>
                <a:spcPct val="90000"/>
              </a:lnSpc>
              <a:buFont typeface="Wingdings" panose="05000000000000000000" pitchFamily="2" charset="2"/>
              <a:buChar char="u"/>
            </a:pPr>
            <a:r>
              <a:rPr kumimoji="1" lang="ja-JP" altLang="en-US" sz="1200" b="1" dirty="0">
                <a:latin typeface="Meiryo UI" panose="020B0604030504040204" pitchFamily="50" charset="-128"/>
                <a:ea typeface="Meiryo UI" panose="020B0604030504040204" pitchFamily="50" charset="-128"/>
              </a:rPr>
              <a:t>年収・職業等の社会経済属性</a:t>
            </a:r>
          </a:p>
        </p:txBody>
      </p:sp>
      <p:sp>
        <p:nvSpPr>
          <p:cNvPr id="43" name="テキスト ボックス 42">
            <a:extLst>
              <a:ext uri="{FF2B5EF4-FFF2-40B4-BE49-F238E27FC236}">
                <a16:creationId xmlns:a16="http://schemas.microsoft.com/office/drawing/2014/main" id="{4D52C50E-8F15-4EE4-B57F-551F249A57B2}"/>
              </a:ext>
            </a:extLst>
          </p:cNvPr>
          <p:cNvSpPr txBox="1"/>
          <p:nvPr/>
        </p:nvSpPr>
        <p:spPr>
          <a:xfrm>
            <a:off x="6424808" y="2872399"/>
            <a:ext cx="5107580" cy="263149"/>
          </a:xfrm>
          <a:prstGeom prst="rect">
            <a:avLst/>
          </a:prstGeom>
          <a:noFill/>
        </p:spPr>
        <p:txBody>
          <a:bodyPr wrap="square" rtlCol="0">
            <a:spAutoFit/>
          </a:bodyPr>
          <a:lstStyle/>
          <a:p>
            <a:pPr algn="ctr">
              <a:lnSpc>
                <a:spcPct val="90000"/>
              </a:lnSpc>
            </a:pPr>
            <a:r>
              <a:rPr kumimoji="1" lang="ja-JP" altLang="en-US" sz="1200" b="1" dirty="0">
                <a:latin typeface="メイリオ" panose="020B0604030504040204" pitchFamily="50" charset="-128"/>
                <a:ea typeface="メイリオ" panose="020B0604030504040204" pitchFamily="50" charset="-128"/>
              </a:rPr>
              <a:t>左図の差を説明する要因</a:t>
            </a:r>
          </a:p>
        </p:txBody>
      </p:sp>
      <p:sp>
        <p:nvSpPr>
          <p:cNvPr id="44" name="テキスト ボックス 43">
            <a:extLst>
              <a:ext uri="{FF2B5EF4-FFF2-40B4-BE49-F238E27FC236}">
                <a16:creationId xmlns:a16="http://schemas.microsoft.com/office/drawing/2014/main" id="{C934BF46-65C8-40DD-A7BE-AA12436F8112}"/>
              </a:ext>
            </a:extLst>
          </p:cNvPr>
          <p:cNvSpPr txBox="1"/>
          <p:nvPr/>
        </p:nvSpPr>
        <p:spPr>
          <a:xfrm>
            <a:off x="1041864" y="3203853"/>
            <a:ext cx="1261884" cy="429348"/>
          </a:xfrm>
          <a:prstGeom prst="rect">
            <a:avLst/>
          </a:prstGeom>
          <a:noFill/>
        </p:spPr>
        <p:txBody>
          <a:bodyPr wrap="none" rtlCol="0" anchor="ctr">
            <a:spAutoFit/>
          </a:bodyPr>
          <a:lstStyle/>
          <a:p>
            <a:pPr algn="ctr">
              <a:lnSpc>
                <a:spcPct val="90000"/>
              </a:lnSpc>
            </a:pPr>
            <a:r>
              <a:rPr kumimoji="1" lang="ja-JP" altLang="en-US" sz="1200" b="1" dirty="0">
                <a:solidFill>
                  <a:schemeClr val="accent3">
                    <a:lumMod val="75000"/>
                  </a:schemeClr>
                </a:solidFill>
                <a:latin typeface="メイリオ" panose="020B0604030504040204" pitchFamily="50" charset="-128"/>
                <a:ea typeface="メイリオ" panose="020B0604030504040204" pitchFamily="50" charset="-128"/>
              </a:rPr>
              <a:t>都市部</a:t>
            </a:r>
            <a:r>
              <a:rPr kumimoji="1" lang="ja-JP" altLang="en-US" sz="1200" b="1" dirty="0">
                <a:latin typeface="メイリオ" panose="020B0604030504040204" pitchFamily="50" charset="-128"/>
                <a:ea typeface="メイリオ" panose="020B0604030504040204" pitchFamily="50" charset="-128"/>
              </a:rPr>
              <a:t>居住者の</a:t>
            </a:r>
            <a:endParaRPr kumimoji="1" lang="en-US" altLang="ja-JP" sz="1200" b="1" dirty="0">
              <a:latin typeface="メイリオ" panose="020B0604030504040204" pitchFamily="50" charset="-128"/>
              <a:ea typeface="メイリオ" panose="020B0604030504040204" pitchFamily="50" charset="-128"/>
            </a:endParaRPr>
          </a:p>
          <a:p>
            <a:pPr algn="ctr">
              <a:lnSpc>
                <a:spcPct val="90000"/>
              </a:lnSpc>
            </a:pPr>
            <a:r>
              <a:rPr kumimoji="1" lang="ja-JP" altLang="en-US" sz="1200" b="1" dirty="0">
                <a:latin typeface="メイリオ" panose="020B0604030504040204" pitchFamily="50" charset="-128"/>
                <a:ea typeface="メイリオ" panose="020B0604030504040204" pitchFamily="50" charset="-128"/>
              </a:rPr>
              <a:t>自動車保有割合</a:t>
            </a:r>
          </a:p>
        </p:txBody>
      </p:sp>
      <p:sp>
        <p:nvSpPr>
          <p:cNvPr id="45" name="テキスト ボックス 44">
            <a:extLst>
              <a:ext uri="{FF2B5EF4-FFF2-40B4-BE49-F238E27FC236}">
                <a16:creationId xmlns:a16="http://schemas.microsoft.com/office/drawing/2014/main" id="{71D693E5-65B6-48C0-A0CE-AA0C266B31EC}"/>
              </a:ext>
            </a:extLst>
          </p:cNvPr>
          <p:cNvSpPr txBox="1"/>
          <p:nvPr/>
        </p:nvSpPr>
        <p:spPr>
          <a:xfrm>
            <a:off x="1032194" y="3884672"/>
            <a:ext cx="1261884" cy="429348"/>
          </a:xfrm>
          <a:prstGeom prst="rect">
            <a:avLst/>
          </a:prstGeom>
          <a:noFill/>
        </p:spPr>
        <p:txBody>
          <a:bodyPr wrap="none" rtlCol="0" anchor="ctr">
            <a:spAutoFit/>
          </a:bodyPr>
          <a:lstStyle/>
          <a:p>
            <a:pPr algn="ctr">
              <a:lnSpc>
                <a:spcPct val="90000"/>
              </a:lnSpc>
            </a:pPr>
            <a:r>
              <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rPr>
              <a:t>郊外部</a:t>
            </a:r>
            <a:r>
              <a:rPr kumimoji="1" lang="ja-JP" altLang="en-US" sz="1200" b="1" dirty="0">
                <a:latin typeface="メイリオ" panose="020B0604030504040204" pitchFamily="50" charset="-128"/>
                <a:ea typeface="メイリオ" panose="020B0604030504040204" pitchFamily="50" charset="-128"/>
              </a:rPr>
              <a:t>居住者の</a:t>
            </a:r>
            <a:endParaRPr kumimoji="1" lang="en-US" altLang="ja-JP" sz="1200" b="1" dirty="0">
              <a:latin typeface="メイリオ" panose="020B0604030504040204" pitchFamily="50" charset="-128"/>
              <a:ea typeface="メイリオ" panose="020B0604030504040204" pitchFamily="50" charset="-128"/>
            </a:endParaRPr>
          </a:p>
          <a:p>
            <a:pPr algn="ctr">
              <a:lnSpc>
                <a:spcPct val="90000"/>
              </a:lnSpc>
            </a:pPr>
            <a:r>
              <a:rPr kumimoji="1" lang="ja-JP" altLang="en-US" sz="1200" b="1" dirty="0">
                <a:latin typeface="メイリオ" panose="020B0604030504040204" pitchFamily="50" charset="-128"/>
                <a:ea typeface="メイリオ" panose="020B0604030504040204" pitchFamily="50" charset="-128"/>
              </a:rPr>
              <a:t>自動車保有割合</a:t>
            </a:r>
          </a:p>
        </p:txBody>
      </p:sp>
      <p:sp>
        <p:nvSpPr>
          <p:cNvPr id="46" name="テキスト ボックス 45">
            <a:extLst>
              <a:ext uri="{FF2B5EF4-FFF2-40B4-BE49-F238E27FC236}">
                <a16:creationId xmlns:a16="http://schemas.microsoft.com/office/drawing/2014/main" id="{D4DD6110-AAE6-4D34-80AF-76A3196112E4}"/>
              </a:ext>
            </a:extLst>
          </p:cNvPr>
          <p:cNvSpPr txBox="1"/>
          <p:nvPr/>
        </p:nvSpPr>
        <p:spPr>
          <a:xfrm>
            <a:off x="2303748" y="4684744"/>
            <a:ext cx="441146" cy="248914"/>
          </a:xfrm>
          <a:prstGeom prst="rect">
            <a:avLst/>
          </a:prstGeom>
          <a:noFill/>
        </p:spPr>
        <p:txBody>
          <a:bodyPr wrap="none" rtlCol="0">
            <a:spAutoFit/>
          </a:bodyPr>
          <a:lstStyle/>
          <a:p>
            <a:pPr algn="ctr">
              <a:lnSpc>
                <a:spcPct val="90000"/>
              </a:lnSpc>
            </a:pPr>
            <a:r>
              <a:rPr kumimoji="1" lang="en-US" altLang="ja-JP" sz="1100" b="1" dirty="0">
                <a:latin typeface="メイリオ" panose="020B0604030504040204" pitchFamily="50" charset="-128"/>
                <a:ea typeface="メイリオ" panose="020B0604030504040204" pitchFamily="50" charset="-128"/>
              </a:rPr>
              <a:t>0%</a:t>
            </a:r>
            <a:endParaRPr kumimoji="1" lang="ja-JP" altLang="en-US" sz="1100" b="1" dirty="0">
              <a:latin typeface="メイリオ" panose="020B0604030504040204" pitchFamily="50" charset="-128"/>
              <a:ea typeface="メイリオ" panose="020B0604030504040204" pitchFamily="50" charset="-128"/>
            </a:endParaRPr>
          </a:p>
        </p:txBody>
      </p:sp>
      <p:sp>
        <p:nvSpPr>
          <p:cNvPr id="47" name="四角形: 角を丸くする 46">
            <a:extLst>
              <a:ext uri="{FF2B5EF4-FFF2-40B4-BE49-F238E27FC236}">
                <a16:creationId xmlns:a16="http://schemas.microsoft.com/office/drawing/2014/main" id="{450AA05E-70B9-4899-AD03-E021489BADB2}"/>
              </a:ext>
            </a:extLst>
          </p:cNvPr>
          <p:cNvSpPr/>
          <p:nvPr/>
        </p:nvSpPr>
        <p:spPr>
          <a:xfrm>
            <a:off x="2488015" y="3298190"/>
            <a:ext cx="1732843" cy="24067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8" name="四角形: 角を丸くする 47">
            <a:extLst>
              <a:ext uri="{FF2B5EF4-FFF2-40B4-BE49-F238E27FC236}">
                <a16:creationId xmlns:a16="http://schemas.microsoft.com/office/drawing/2014/main" id="{41279B00-4B2A-45BA-AD6C-85901416BA2D}"/>
              </a:ext>
            </a:extLst>
          </p:cNvPr>
          <p:cNvSpPr/>
          <p:nvPr/>
        </p:nvSpPr>
        <p:spPr>
          <a:xfrm>
            <a:off x="2488015" y="3975741"/>
            <a:ext cx="2812969" cy="240673"/>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36" name="直線コネクタ 35">
            <a:extLst>
              <a:ext uri="{FF2B5EF4-FFF2-40B4-BE49-F238E27FC236}">
                <a16:creationId xmlns:a16="http://schemas.microsoft.com/office/drawing/2014/main" id="{F511B7A2-B2B1-43CA-82C3-935171E86CD3}"/>
              </a:ext>
            </a:extLst>
          </p:cNvPr>
          <p:cNvCxnSpPr>
            <a:cxnSpLocks/>
          </p:cNvCxnSpPr>
          <p:nvPr/>
        </p:nvCxnSpPr>
        <p:spPr>
          <a:xfrm>
            <a:off x="2488017" y="2938441"/>
            <a:ext cx="0" cy="16957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矢印: 左右 48">
            <a:extLst>
              <a:ext uri="{FF2B5EF4-FFF2-40B4-BE49-F238E27FC236}">
                <a16:creationId xmlns:a16="http://schemas.microsoft.com/office/drawing/2014/main" id="{A374627A-0353-44B3-B949-D9F3AE9C5A54}"/>
              </a:ext>
            </a:extLst>
          </p:cNvPr>
          <p:cNvSpPr/>
          <p:nvPr/>
        </p:nvSpPr>
        <p:spPr>
          <a:xfrm>
            <a:off x="4287418" y="3298190"/>
            <a:ext cx="1013564" cy="272812"/>
          </a:xfrm>
          <a:prstGeom prst="lef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0" name="テキスト ボックス 49">
            <a:extLst>
              <a:ext uri="{FF2B5EF4-FFF2-40B4-BE49-F238E27FC236}">
                <a16:creationId xmlns:a16="http://schemas.microsoft.com/office/drawing/2014/main" id="{35793CB9-CB84-4C79-8DC8-84EEC58448AD}"/>
              </a:ext>
            </a:extLst>
          </p:cNvPr>
          <p:cNvSpPr txBox="1"/>
          <p:nvPr/>
        </p:nvSpPr>
        <p:spPr>
          <a:xfrm>
            <a:off x="1041864" y="2679928"/>
            <a:ext cx="4259109" cy="263149"/>
          </a:xfrm>
          <a:prstGeom prst="rect">
            <a:avLst/>
          </a:prstGeom>
          <a:noFill/>
        </p:spPr>
        <p:txBody>
          <a:bodyPr wrap="square" rtlCol="0">
            <a:spAutoFit/>
          </a:bodyPr>
          <a:lstStyle/>
          <a:p>
            <a:pPr algn="ctr">
              <a:lnSpc>
                <a:spcPct val="90000"/>
              </a:lnSpc>
            </a:pPr>
            <a:r>
              <a:rPr kumimoji="1" lang="ja-JP" altLang="en-US" sz="1200" b="1" dirty="0">
                <a:latin typeface="メイリオ" panose="020B0604030504040204" pitchFamily="50" charset="-128"/>
                <a:ea typeface="メイリオ" panose="020B0604030504040204" pitchFamily="50" charset="-128"/>
              </a:rPr>
              <a:t>例</a:t>
            </a:r>
            <a:r>
              <a:rPr kumimoji="1" lang="en-US" altLang="ja-JP" sz="1200" b="1" dirty="0">
                <a:latin typeface="メイリオ" panose="020B0604030504040204" pitchFamily="50" charset="-128"/>
                <a:ea typeface="メイリオ" panose="020B0604030504040204" pitchFamily="50" charset="-128"/>
              </a:rPr>
              <a:t>: </a:t>
            </a:r>
            <a:r>
              <a:rPr kumimoji="1" lang="ja-JP" altLang="en-US" sz="1200" b="1" dirty="0">
                <a:latin typeface="メイリオ" panose="020B0604030504040204" pitchFamily="50" charset="-128"/>
                <a:ea typeface="メイリオ" panose="020B0604030504040204" pitchFamily="50" charset="-128"/>
              </a:rPr>
              <a:t>地域間の自動車保有割合の差</a:t>
            </a:r>
          </a:p>
        </p:txBody>
      </p:sp>
      <p:sp>
        <p:nvSpPr>
          <p:cNvPr id="51" name="左中かっこ 50">
            <a:extLst>
              <a:ext uri="{FF2B5EF4-FFF2-40B4-BE49-F238E27FC236}">
                <a16:creationId xmlns:a16="http://schemas.microsoft.com/office/drawing/2014/main" id="{F9AC978C-0ECB-4622-8F21-8B4079D46DAE}"/>
              </a:ext>
            </a:extLst>
          </p:cNvPr>
          <p:cNvSpPr/>
          <p:nvPr/>
        </p:nvSpPr>
        <p:spPr>
          <a:xfrm rot="10800000">
            <a:off x="5675792" y="3165072"/>
            <a:ext cx="344462" cy="615790"/>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8726570E-4317-4082-B914-A7A82AE46000}"/>
              </a:ext>
            </a:extLst>
          </p:cNvPr>
          <p:cNvSpPr txBox="1"/>
          <p:nvPr/>
        </p:nvSpPr>
        <p:spPr>
          <a:xfrm>
            <a:off x="3894499" y="4787839"/>
            <a:ext cx="8173978" cy="291618"/>
          </a:xfrm>
          <a:prstGeom prst="rect">
            <a:avLst/>
          </a:prstGeom>
          <a:noFill/>
        </p:spPr>
        <p:txBody>
          <a:bodyPr wrap="square" rtlCol="0" anchor="ctr">
            <a:spAutoFit/>
          </a:bodyPr>
          <a:lstStyle/>
          <a:p>
            <a:pPr algn="r">
              <a:lnSpc>
                <a:spcPct val="90000"/>
              </a:lnSpc>
            </a:pPr>
            <a:r>
              <a:rPr kumimoji="1" lang="ja-JP" altLang="en-US" sz="1400" b="1" dirty="0">
                <a:latin typeface="メイリオ" panose="020B0604030504040204" pitchFamily="50" charset="-128"/>
                <a:ea typeface="メイリオ" panose="020B0604030504040204" pitchFamily="50" charset="-128"/>
              </a:rPr>
              <a:t>観測データに計量経済学的手法 </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多変量解析</a:t>
            </a:r>
            <a:r>
              <a:rPr kumimoji="1" lang="en-US" altLang="ja-JP"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等を適用し，それぞれの要因が与える影響を定量化</a:t>
            </a:r>
          </a:p>
        </p:txBody>
      </p:sp>
      <p:sp>
        <p:nvSpPr>
          <p:cNvPr id="56" name="テキスト ボックス 55">
            <a:extLst>
              <a:ext uri="{FF2B5EF4-FFF2-40B4-BE49-F238E27FC236}">
                <a16:creationId xmlns:a16="http://schemas.microsoft.com/office/drawing/2014/main" id="{6E47DDBB-965C-42FC-A9EB-8C92C2FBF35E}"/>
              </a:ext>
            </a:extLst>
          </p:cNvPr>
          <p:cNvSpPr txBox="1"/>
          <p:nvPr/>
        </p:nvSpPr>
        <p:spPr>
          <a:xfrm>
            <a:off x="7246540" y="5542844"/>
            <a:ext cx="4038697"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心理的・主観的な影響要因が未観測なことで，</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分析結果にバイアスが生じる </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内生性バイアス</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57" name="四角形: 角を丸くする 56">
            <a:extLst>
              <a:ext uri="{FF2B5EF4-FFF2-40B4-BE49-F238E27FC236}">
                <a16:creationId xmlns:a16="http://schemas.microsoft.com/office/drawing/2014/main" id="{A809BC09-55B7-4450-8FE0-BFC4C7728AC8}"/>
              </a:ext>
            </a:extLst>
          </p:cNvPr>
          <p:cNvSpPr/>
          <p:nvPr/>
        </p:nvSpPr>
        <p:spPr>
          <a:xfrm>
            <a:off x="7091403" y="5463762"/>
            <a:ext cx="4193833" cy="60741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 name="矢印: 右 4">
            <a:extLst>
              <a:ext uri="{FF2B5EF4-FFF2-40B4-BE49-F238E27FC236}">
                <a16:creationId xmlns:a16="http://schemas.microsoft.com/office/drawing/2014/main" id="{971EBC47-800C-4C81-9956-984612F5246E}"/>
              </a:ext>
            </a:extLst>
          </p:cNvPr>
          <p:cNvSpPr/>
          <p:nvPr/>
        </p:nvSpPr>
        <p:spPr>
          <a:xfrm>
            <a:off x="6094412" y="5575372"/>
            <a:ext cx="501456" cy="384135"/>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Tree>
    <p:extLst>
      <p:ext uri="{BB962C8B-B14F-4D97-AF65-F5344CB8AC3E}">
        <p14:creationId xmlns:p14="http://schemas.microsoft.com/office/powerpoint/2010/main" val="3639245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93CC40E2-5936-47E3-8EA1-629790DF083B}"/>
              </a:ext>
            </a:extLst>
          </p:cNvPr>
          <p:cNvSpPr/>
          <p:nvPr/>
        </p:nvSpPr>
        <p:spPr>
          <a:xfrm>
            <a:off x="9994283" y="4260356"/>
            <a:ext cx="812967" cy="16196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8D84AE7C-B04D-404E-B595-36B7C891261C}"/>
              </a:ext>
            </a:extLst>
          </p:cNvPr>
          <p:cNvSpPr/>
          <p:nvPr/>
        </p:nvSpPr>
        <p:spPr>
          <a:xfrm>
            <a:off x="9994078" y="1726062"/>
            <a:ext cx="812967" cy="17416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43107B0-C158-4E65-ACCD-389176B2451F}"/>
              </a:ext>
            </a:extLst>
          </p:cNvPr>
          <p:cNvSpPr>
            <a:spLocks noGrp="1"/>
          </p:cNvSpPr>
          <p:nvPr>
            <p:ph type="title"/>
          </p:nvPr>
        </p:nvSpPr>
        <p:spPr>
          <a:xfrm>
            <a:off x="1522643" y="390123"/>
            <a:ext cx="9143538" cy="730381"/>
          </a:xfrm>
        </p:spPr>
        <p:txBody>
          <a:bodyPr>
            <a:normAutofit/>
          </a:bodyPr>
          <a:lstStyle/>
          <a:p>
            <a:r>
              <a:rPr kumimoji="1" lang="ja-JP" altLang="en-US" sz="2800" dirty="0"/>
              <a:t>欠落変数による内生性バイアスの発生</a:t>
            </a:r>
          </a:p>
        </p:txBody>
      </p:sp>
      <p:sp>
        <p:nvSpPr>
          <p:cNvPr id="4" name="スライド番号プレースホルダー 3">
            <a:extLst>
              <a:ext uri="{FF2B5EF4-FFF2-40B4-BE49-F238E27FC236}">
                <a16:creationId xmlns:a16="http://schemas.microsoft.com/office/drawing/2014/main" id="{3FCE9813-2133-46C4-887D-29BE661C946F}"/>
              </a:ext>
            </a:extLst>
          </p:cNvPr>
          <p:cNvSpPr>
            <a:spLocks noGrp="1"/>
          </p:cNvSpPr>
          <p:nvPr>
            <p:ph type="sldNum" sz="quarter" idx="12"/>
          </p:nvPr>
        </p:nvSpPr>
        <p:spPr/>
        <p:txBody>
          <a:bodyPr/>
          <a:lstStyle/>
          <a:p>
            <a:fld id="{DF28FB93-0A08-4E7D-8E63-9EFA29F1E093}" type="slidenum">
              <a:rPr lang="en-US" altLang="ja-JP" smtClean="0"/>
              <a:pPr/>
              <a:t>40</a:t>
            </a:fld>
            <a:endParaRPr lang="ja-JP" altLang="en-US" dirty="0"/>
          </a:p>
        </p:txBody>
      </p:sp>
      <p:sp>
        <p:nvSpPr>
          <p:cNvPr id="5" name="四角形: 角を丸くする 4">
            <a:extLst>
              <a:ext uri="{FF2B5EF4-FFF2-40B4-BE49-F238E27FC236}">
                <a16:creationId xmlns:a16="http://schemas.microsoft.com/office/drawing/2014/main" id="{3F74D367-F69F-4933-B5C5-7E36550B5ADE}"/>
              </a:ext>
            </a:extLst>
          </p:cNvPr>
          <p:cNvSpPr/>
          <p:nvPr/>
        </p:nvSpPr>
        <p:spPr>
          <a:xfrm>
            <a:off x="3349672" y="2357237"/>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CD4DCB08-BBDE-4C81-9319-267FF5727A58}"/>
                  </a:ext>
                </a:extLst>
              </p:cNvPr>
              <p:cNvSpPr/>
              <p:nvPr/>
            </p:nvSpPr>
            <p:spPr>
              <a:xfrm>
                <a:off x="1886914" y="3530833"/>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6" name="正方形/長方形 5">
                <a:extLst>
                  <a:ext uri="{FF2B5EF4-FFF2-40B4-BE49-F238E27FC236}">
                    <a16:creationId xmlns:a16="http://schemas.microsoft.com/office/drawing/2014/main" id="{CD4DCB08-BBDE-4C81-9319-267FF5727A58}"/>
                  </a:ext>
                </a:extLst>
              </p:cNvPr>
              <p:cNvSpPr>
                <a:spLocks noRot="1" noChangeAspect="1" noMove="1" noResize="1" noEditPoints="1" noAdjustHandles="1" noChangeArrowheads="1" noChangeShapeType="1" noTextEdit="1"/>
              </p:cNvSpPr>
              <p:nvPr/>
            </p:nvSpPr>
            <p:spPr>
              <a:xfrm>
                <a:off x="1886914" y="3530833"/>
                <a:ext cx="619016" cy="369332"/>
              </a:xfrm>
              <a:prstGeom prst="rect">
                <a:avLst/>
              </a:prstGeom>
              <a:blipFill>
                <a:blip r:embed="rId2"/>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BA7DFC5B-BC0B-435D-8AAE-2AB042D9FDA3}"/>
                  </a:ext>
                </a:extLst>
              </p:cNvPr>
              <p:cNvSpPr/>
              <p:nvPr/>
            </p:nvSpPr>
            <p:spPr>
              <a:xfrm>
                <a:off x="511943" y="2968977"/>
                <a:ext cx="1854650"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𝟏</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a:latin typeface="Cambria Math" panose="02040503050406030204" pitchFamily="18" charset="0"/>
                              <a:ea typeface="Cambria Math" panose="02040503050406030204" pitchFamily="18" charset="0"/>
                            </a:rPr>
                            <m:t>𝟏</m:t>
                          </m:r>
                        </m:sub>
                      </m:sSub>
                    </m:oMath>
                  </m:oMathPara>
                </a14:m>
                <a:endParaRPr lang="ja-JP" altLang="en-US" sz="1600" dirty="0"/>
              </a:p>
            </p:txBody>
          </p:sp>
        </mc:Choice>
        <mc:Fallback xmlns="">
          <p:sp>
            <p:nvSpPr>
              <p:cNvPr id="7" name="正方形/長方形 6">
                <a:extLst>
                  <a:ext uri="{FF2B5EF4-FFF2-40B4-BE49-F238E27FC236}">
                    <a16:creationId xmlns:a16="http://schemas.microsoft.com/office/drawing/2014/main" id="{BA7DFC5B-BC0B-435D-8AAE-2AB042D9FDA3}"/>
                  </a:ext>
                </a:extLst>
              </p:cNvPr>
              <p:cNvSpPr>
                <a:spLocks noRot="1" noChangeAspect="1" noMove="1" noResize="1" noEditPoints="1" noAdjustHandles="1" noChangeArrowheads="1" noChangeShapeType="1" noTextEdit="1"/>
              </p:cNvSpPr>
              <p:nvPr/>
            </p:nvSpPr>
            <p:spPr>
              <a:xfrm>
                <a:off x="511943" y="2968977"/>
                <a:ext cx="1854650" cy="338554"/>
              </a:xfrm>
              <a:prstGeom prst="rect">
                <a:avLst/>
              </a:prstGeom>
              <a:blipFill>
                <a:blip r:embed="rId3"/>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2D378DF9-59FC-47C6-B040-ACAC76E9B92F}"/>
              </a:ext>
            </a:extLst>
          </p:cNvPr>
          <p:cNvSpPr txBox="1"/>
          <p:nvPr/>
        </p:nvSpPr>
        <p:spPr>
          <a:xfrm>
            <a:off x="300378" y="4113379"/>
            <a:ext cx="5098131"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居住地選択と交通行動に影響を与える選好が未観測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欠落変数</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であることにより原因で内生性バイアスが生じる</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3E5FB221-4B18-46AB-895E-ABA04232350F}"/>
                  </a:ext>
                </a:extLst>
              </p:cNvPr>
              <p:cNvSpPr txBox="1"/>
              <p:nvPr/>
            </p:nvSpPr>
            <p:spPr>
              <a:xfrm>
                <a:off x="3498366" y="2421037"/>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9" name="テキスト ボックス 8">
                <a:extLst>
                  <a:ext uri="{FF2B5EF4-FFF2-40B4-BE49-F238E27FC236}">
                    <a16:creationId xmlns:a16="http://schemas.microsoft.com/office/drawing/2014/main" id="{3E5FB221-4B18-46AB-895E-ABA04232350F}"/>
                  </a:ext>
                </a:extLst>
              </p:cNvPr>
              <p:cNvSpPr txBox="1">
                <a:spLocks noRot="1" noChangeAspect="1" noMove="1" noResize="1" noEditPoints="1" noAdjustHandles="1" noChangeArrowheads="1" noChangeShapeType="1" noTextEdit="1"/>
              </p:cNvSpPr>
              <p:nvPr/>
            </p:nvSpPr>
            <p:spPr>
              <a:xfrm>
                <a:off x="3498366" y="2421037"/>
                <a:ext cx="1888804" cy="523220"/>
              </a:xfrm>
              <a:prstGeom prst="rect">
                <a:avLst/>
              </a:prstGeom>
              <a:blipFill>
                <a:blip r:embed="rId4"/>
                <a:stretch>
                  <a:fillRect b="-7692"/>
                </a:stretch>
              </a:blipFill>
              <a:ln w="28575">
                <a:solidFill>
                  <a:schemeClr val="accent1">
                    <a:lumMod val="75000"/>
                  </a:schemeClr>
                </a:solidFill>
              </a:ln>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CCDA5D6C-7285-440D-85DF-B449413B846E}"/>
              </a:ext>
            </a:extLst>
          </p:cNvPr>
          <p:cNvSpPr txBox="1"/>
          <p:nvPr/>
        </p:nvSpPr>
        <p:spPr>
          <a:xfrm>
            <a:off x="2565336" y="1686269"/>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B667FDF-0A91-40EC-8144-1492C75D766F}"/>
                  </a:ext>
                </a:extLst>
              </p:cNvPr>
              <p:cNvSpPr/>
              <p:nvPr/>
            </p:nvSpPr>
            <p:spPr>
              <a:xfrm>
                <a:off x="3342530" y="3528818"/>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Sub>
                    </m:oMath>
                  </m:oMathPara>
                </a14:m>
                <a:endParaRPr lang="ja-JP" altLang="en-US" dirty="0"/>
              </a:p>
            </p:txBody>
          </p:sp>
        </mc:Choice>
        <mc:Fallback xmlns="">
          <p:sp>
            <p:nvSpPr>
              <p:cNvPr id="11" name="正方形/長方形 10">
                <a:extLst>
                  <a:ext uri="{FF2B5EF4-FFF2-40B4-BE49-F238E27FC236}">
                    <a16:creationId xmlns:a16="http://schemas.microsoft.com/office/drawing/2014/main" id="{EB667FDF-0A91-40EC-8144-1492C75D766F}"/>
                  </a:ext>
                </a:extLst>
              </p:cNvPr>
              <p:cNvSpPr>
                <a:spLocks noRot="1" noChangeAspect="1" noMove="1" noResize="1" noEditPoints="1" noAdjustHandles="1" noChangeArrowheads="1" noChangeShapeType="1" noTextEdit="1"/>
              </p:cNvSpPr>
              <p:nvPr/>
            </p:nvSpPr>
            <p:spPr>
              <a:xfrm>
                <a:off x="3342530" y="3528818"/>
                <a:ext cx="619016" cy="369332"/>
              </a:xfrm>
              <a:prstGeom prst="rect">
                <a:avLst/>
              </a:prstGeom>
              <a:blipFill>
                <a:blip r:embed="rId5"/>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AE2E417D-87CA-4C08-85EE-2869B62D4F53}"/>
                  </a:ext>
                </a:extLst>
              </p:cNvPr>
              <p:cNvSpPr/>
              <p:nvPr/>
            </p:nvSpPr>
            <p:spPr>
              <a:xfrm>
                <a:off x="2641278" y="2014753"/>
                <a:ext cx="571392" cy="369332"/>
              </a:xfrm>
              <a:prstGeom prst="rect">
                <a:avLst/>
              </a:prstGeom>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12" name="正方形/長方形 11">
                <a:extLst>
                  <a:ext uri="{FF2B5EF4-FFF2-40B4-BE49-F238E27FC236}">
                    <a16:creationId xmlns:a16="http://schemas.microsoft.com/office/drawing/2014/main" id="{AE2E417D-87CA-4C08-85EE-2869B62D4F53}"/>
                  </a:ext>
                </a:extLst>
              </p:cNvPr>
              <p:cNvSpPr>
                <a:spLocks noRot="1" noChangeAspect="1" noMove="1" noResize="1" noEditPoints="1" noAdjustHandles="1" noChangeArrowheads="1" noChangeShapeType="1" noTextEdit="1"/>
              </p:cNvSpPr>
              <p:nvPr/>
            </p:nvSpPr>
            <p:spPr>
              <a:xfrm>
                <a:off x="2641278" y="2014753"/>
                <a:ext cx="571392" cy="369332"/>
              </a:xfrm>
              <a:prstGeom prst="rect">
                <a:avLst/>
              </a:prstGeom>
              <a:blipFill>
                <a:blip r:embed="rId6"/>
                <a:stretch>
                  <a:fillRect b="-1613"/>
                </a:stretch>
              </a:blipFill>
              <a:ln>
                <a:solidFill>
                  <a:schemeClr val="tx2"/>
                </a:solidFill>
              </a:ln>
            </p:spPr>
            <p:txBody>
              <a:bodyPr/>
              <a:lstStyle/>
              <a:p>
                <a:r>
                  <a:rPr lang="ja-JP" altLang="en-US">
                    <a:noFill/>
                  </a:rPr>
                  <a:t> </a:t>
                </a:r>
              </a:p>
            </p:txBody>
          </p:sp>
        </mc:Fallback>
      </mc:AlternateContent>
      <p:sp>
        <p:nvSpPr>
          <p:cNvPr id="13" name="四角形: 角を丸くする 12">
            <a:extLst>
              <a:ext uri="{FF2B5EF4-FFF2-40B4-BE49-F238E27FC236}">
                <a16:creationId xmlns:a16="http://schemas.microsoft.com/office/drawing/2014/main" id="{55B1F749-F0CC-4992-9B79-DABDB25343A5}"/>
              </a:ext>
            </a:extLst>
          </p:cNvPr>
          <p:cNvSpPr/>
          <p:nvPr/>
        </p:nvSpPr>
        <p:spPr>
          <a:xfrm>
            <a:off x="329095" y="2341396"/>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C4C4777-5397-42A9-BE72-F64B2E9FCDCC}"/>
                  </a:ext>
                </a:extLst>
              </p:cNvPr>
              <p:cNvSpPr txBox="1"/>
              <p:nvPr/>
            </p:nvSpPr>
            <p:spPr>
              <a:xfrm>
                <a:off x="477789" y="2405196"/>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14" name="テキスト ボックス 13">
                <a:extLst>
                  <a:ext uri="{FF2B5EF4-FFF2-40B4-BE49-F238E27FC236}">
                    <a16:creationId xmlns:a16="http://schemas.microsoft.com/office/drawing/2014/main" id="{1C4C4777-5397-42A9-BE72-F64B2E9FCDCC}"/>
                  </a:ext>
                </a:extLst>
              </p:cNvPr>
              <p:cNvSpPr txBox="1">
                <a:spLocks noRot="1" noChangeAspect="1" noMove="1" noResize="1" noEditPoints="1" noAdjustHandles="1" noChangeArrowheads="1" noChangeShapeType="1" noTextEdit="1"/>
              </p:cNvSpPr>
              <p:nvPr/>
            </p:nvSpPr>
            <p:spPr>
              <a:xfrm>
                <a:off x="477789" y="2405196"/>
                <a:ext cx="1888804" cy="523220"/>
              </a:xfrm>
              <a:prstGeom prst="rect">
                <a:avLst/>
              </a:prstGeom>
              <a:blipFill>
                <a:blip r:embed="rId7"/>
                <a:stretch>
                  <a:fillRect b="-7778"/>
                </a:stretch>
              </a:blipFill>
              <a:ln w="28575">
                <a:solidFill>
                  <a:schemeClr val="accent1">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6FA5AEDF-AB77-436B-A8B5-B18B5A93BDAE}"/>
                  </a:ext>
                </a:extLst>
              </p:cNvPr>
              <p:cNvSpPr/>
              <p:nvPr/>
            </p:nvSpPr>
            <p:spPr>
              <a:xfrm>
                <a:off x="3505474" y="2975035"/>
                <a:ext cx="1877464"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𝟎</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smtClean="0">
                              <a:latin typeface="Cambria Math" panose="02040503050406030204" pitchFamily="18" charset="0"/>
                              <a:ea typeface="Cambria Math" panose="02040503050406030204" pitchFamily="18" charset="0"/>
                            </a:rPr>
                            <m:t>𝟐</m:t>
                          </m:r>
                        </m:sub>
                      </m:sSub>
                    </m:oMath>
                  </m:oMathPara>
                </a14:m>
                <a:endParaRPr lang="ja-JP" altLang="en-US" sz="1600" dirty="0"/>
              </a:p>
            </p:txBody>
          </p:sp>
        </mc:Choice>
        <mc:Fallback xmlns="">
          <p:sp>
            <p:nvSpPr>
              <p:cNvPr id="15" name="正方形/長方形 14">
                <a:extLst>
                  <a:ext uri="{FF2B5EF4-FFF2-40B4-BE49-F238E27FC236}">
                    <a16:creationId xmlns:a16="http://schemas.microsoft.com/office/drawing/2014/main" id="{6FA5AEDF-AB77-436B-A8B5-B18B5A93BDAE}"/>
                  </a:ext>
                </a:extLst>
              </p:cNvPr>
              <p:cNvSpPr>
                <a:spLocks noRot="1" noChangeAspect="1" noMove="1" noResize="1" noEditPoints="1" noAdjustHandles="1" noChangeArrowheads="1" noChangeShapeType="1" noTextEdit="1"/>
              </p:cNvSpPr>
              <p:nvPr/>
            </p:nvSpPr>
            <p:spPr>
              <a:xfrm>
                <a:off x="3505474" y="2975035"/>
                <a:ext cx="1877464" cy="338554"/>
              </a:xfrm>
              <a:prstGeom prst="rect">
                <a:avLst/>
              </a:prstGeom>
              <a:blipFill>
                <a:blip r:embed="rId8"/>
                <a:stretch>
                  <a:fillRect/>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154C4E11-08BE-4211-84D3-E91AE18CC6E8}"/>
              </a:ext>
            </a:extLst>
          </p:cNvPr>
          <p:cNvCxnSpPr>
            <a:cxnSpLocks/>
          </p:cNvCxnSpPr>
          <p:nvPr/>
        </p:nvCxnSpPr>
        <p:spPr>
          <a:xfrm flipH="1">
            <a:off x="2181130" y="2488522"/>
            <a:ext cx="668314" cy="97874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658D94E-103D-453B-B8FC-05FC3379E39F}"/>
              </a:ext>
            </a:extLst>
          </p:cNvPr>
          <p:cNvCxnSpPr>
            <a:cxnSpLocks/>
          </p:cNvCxnSpPr>
          <p:nvPr/>
        </p:nvCxnSpPr>
        <p:spPr>
          <a:xfrm>
            <a:off x="2970585" y="2482489"/>
            <a:ext cx="647630" cy="98805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611C249A-7779-48FE-BB3B-27BAE8A1AA3E}"/>
              </a:ext>
            </a:extLst>
          </p:cNvPr>
          <p:cNvSpPr/>
          <p:nvPr/>
        </p:nvSpPr>
        <p:spPr>
          <a:xfrm>
            <a:off x="6231152" y="4260357"/>
            <a:ext cx="3697260" cy="16196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BD1FCEE3-6BD2-4FF9-ABB3-CEF115E8391A}"/>
              </a:ext>
            </a:extLst>
          </p:cNvPr>
          <p:cNvSpPr/>
          <p:nvPr/>
        </p:nvSpPr>
        <p:spPr>
          <a:xfrm>
            <a:off x="6219327" y="1726063"/>
            <a:ext cx="3697259" cy="17416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CEB63451-D9EC-4460-857C-E79BB1300846}"/>
                  </a:ext>
                </a:extLst>
              </p:cNvPr>
              <p:cNvSpPr txBox="1"/>
              <p:nvPr/>
            </p:nvSpPr>
            <p:spPr>
              <a:xfrm>
                <a:off x="6388282" y="1912171"/>
                <a:ext cx="30244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𝒛</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𝒊𝑨</m:t>
                              </m:r>
                            </m:sub>
                          </m:sSub>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𝒊𝑩</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47" name="テキスト ボックス 46">
                <a:extLst>
                  <a:ext uri="{FF2B5EF4-FFF2-40B4-BE49-F238E27FC236}">
                    <a16:creationId xmlns:a16="http://schemas.microsoft.com/office/drawing/2014/main" id="{CEB63451-D9EC-4460-857C-E79BB1300846}"/>
                  </a:ext>
                </a:extLst>
              </p:cNvPr>
              <p:cNvSpPr txBox="1">
                <a:spLocks noRot="1" noChangeAspect="1" noMove="1" noResize="1" noEditPoints="1" noAdjustHandles="1" noChangeArrowheads="1" noChangeShapeType="1" noTextEdit="1"/>
              </p:cNvSpPr>
              <p:nvPr/>
            </p:nvSpPr>
            <p:spPr>
              <a:xfrm>
                <a:off x="6388282" y="1912171"/>
                <a:ext cx="3024481" cy="276999"/>
              </a:xfrm>
              <a:prstGeom prst="rect">
                <a:avLst/>
              </a:prstGeom>
              <a:blipFill>
                <a:blip r:embed="rId9"/>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B701C07C-CFB9-4E92-9958-C65FA580188C}"/>
                  </a:ext>
                </a:extLst>
              </p:cNvPr>
              <p:cNvSpPr txBox="1"/>
              <p:nvPr/>
            </p:nvSpPr>
            <p:spPr>
              <a:xfrm>
                <a:off x="6276055" y="2417939"/>
                <a:ext cx="323768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𝑨</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𝒊𝑩</m:t>
                              </m:r>
                            </m:sub>
                          </m:sSub>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48" name="テキスト ボックス 47">
                <a:extLst>
                  <a:ext uri="{FF2B5EF4-FFF2-40B4-BE49-F238E27FC236}">
                    <a16:creationId xmlns:a16="http://schemas.microsoft.com/office/drawing/2014/main" id="{B701C07C-CFB9-4E92-9958-C65FA580188C}"/>
                  </a:ext>
                </a:extLst>
              </p:cNvPr>
              <p:cNvSpPr txBox="1">
                <a:spLocks noRot="1" noChangeAspect="1" noMove="1" noResize="1" noEditPoints="1" noAdjustHandles="1" noChangeArrowheads="1" noChangeShapeType="1" noTextEdit="1"/>
              </p:cNvSpPr>
              <p:nvPr/>
            </p:nvSpPr>
            <p:spPr>
              <a:xfrm>
                <a:off x="6276055" y="2417939"/>
                <a:ext cx="3237681" cy="289182"/>
              </a:xfrm>
              <a:prstGeom prst="rect">
                <a:avLst/>
              </a:prstGeom>
              <a:blipFill>
                <a:blip r:embed="rId10"/>
                <a:stretch>
                  <a:fillRect t="-2128" b="-319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06DCB976-1CA2-451B-80B5-A422BA382E89}"/>
                  </a:ext>
                </a:extLst>
              </p:cNvPr>
              <p:cNvSpPr txBox="1"/>
              <p:nvPr/>
            </p:nvSpPr>
            <p:spPr>
              <a:xfrm>
                <a:off x="6305646" y="2942819"/>
                <a:ext cx="318478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𝑪</m:t>
                              </m:r>
                            </m:sub>
                          </m:sSub>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𝑫</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49" name="テキスト ボックス 48">
                <a:extLst>
                  <a:ext uri="{FF2B5EF4-FFF2-40B4-BE49-F238E27FC236}">
                    <a16:creationId xmlns:a16="http://schemas.microsoft.com/office/drawing/2014/main" id="{06DCB976-1CA2-451B-80B5-A422BA382E89}"/>
                  </a:ext>
                </a:extLst>
              </p:cNvPr>
              <p:cNvSpPr txBox="1">
                <a:spLocks noRot="1" noChangeAspect="1" noMove="1" noResize="1" noEditPoints="1" noAdjustHandles="1" noChangeArrowheads="1" noChangeShapeType="1" noTextEdit="1"/>
              </p:cNvSpPr>
              <p:nvPr/>
            </p:nvSpPr>
            <p:spPr>
              <a:xfrm>
                <a:off x="6305646" y="2942819"/>
                <a:ext cx="3184783" cy="289182"/>
              </a:xfrm>
              <a:prstGeom prst="rect">
                <a:avLst/>
              </a:prstGeom>
              <a:blipFill>
                <a:blip r:embed="rId11"/>
                <a:stretch>
                  <a:fillRect t="-2128" b="-319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DED17877-D3FC-41A6-9D37-702C41F366C3}"/>
                  </a:ext>
                </a:extLst>
              </p:cNvPr>
              <p:cNvSpPr txBox="1"/>
              <p:nvPr/>
            </p:nvSpPr>
            <p:spPr>
              <a:xfrm>
                <a:off x="6437054" y="4417061"/>
                <a:ext cx="200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𝒛</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𝒊𝑨</m:t>
                              </m:r>
                            </m:sub>
                          </m:sSub>
                          <m:r>
                            <a:rPr kumimoji="1" lang="ja-JP" altLang="en-US" b="1" i="1">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𝟏</m:t>
                          </m:r>
                        </m:sub>
                      </m:sSub>
                    </m:oMath>
                  </m:oMathPara>
                </a14:m>
                <a:endParaRPr kumimoji="1" lang="ja-JP" altLang="en-US" b="1" dirty="0"/>
              </a:p>
            </p:txBody>
          </p:sp>
        </mc:Choice>
        <mc:Fallback xmlns="">
          <p:sp>
            <p:nvSpPr>
              <p:cNvPr id="50" name="テキスト ボックス 49">
                <a:extLst>
                  <a:ext uri="{FF2B5EF4-FFF2-40B4-BE49-F238E27FC236}">
                    <a16:creationId xmlns:a16="http://schemas.microsoft.com/office/drawing/2014/main" id="{DED17877-D3FC-41A6-9D37-702C41F366C3}"/>
                  </a:ext>
                </a:extLst>
              </p:cNvPr>
              <p:cNvSpPr txBox="1">
                <a:spLocks noRot="1" noChangeAspect="1" noMove="1" noResize="1" noEditPoints="1" noAdjustHandles="1" noChangeArrowheads="1" noChangeShapeType="1" noTextEdit="1"/>
              </p:cNvSpPr>
              <p:nvPr/>
            </p:nvSpPr>
            <p:spPr>
              <a:xfrm>
                <a:off x="6437054" y="4417061"/>
                <a:ext cx="2005100" cy="276999"/>
              </a:xfrm>
              <a:prstGeom prst="rect">
                <a:avLst/>
              </a:prstGeom>
              <a:blipFill>
                <a:blip r:embed="rId12"/>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0A9B7EC1-E774-4389-9B35-8F34C5595228}"/>
                  </a:ext>
                </a:extLst>
              </p:cNvPr>
              <p:cNvSpPr txBox="1"/>
              <p:nvPr/>
            </p:nvSpPr>
            <p:spPr>
              <a:xfrm>
                <a:off x="6342689" y="4919962"/>
                <a:ext cx="217341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𝒊𝑪</m:t>
                          </m:r>
                        </m:sub>
                      </m:sSub>
                    </m:oMath>
                  </m:oMathPara>
                </a14:m>
                <a:endParaRPr kumimoji="1" lang="ja-JP" altLang="en-US" b="1" dirty="0"/>
              </a:p>
            </p:txBody>
          </p:sp>
        </mc:Choice>
        <mc:Fallback xmlns="">
          <p:sp>
            <p:nvSpPr>
              <p:cNvPr id="51" name="テキスト ボックス 50">
                <a:extLst>
                  <a:ext uri="{FF2B5EF4-FFF2-40B4-BE49-F238E27FC236}">
                    <a16:creationId xmlns:a16="http://schemas.microsoft.com/office/drawing/2014/main" id="{0A9B7EC1-E774-4389-9B35-8F34C5595228}"/>
                  </a:ext>
                </a:extLst>
              </p:cNvPr>
              <p:cNvSpPr txBox="1">
                <a:spLocks noRot="1" noChangeAspect="1" noMove="1" noResize="1" noEditPoints="1" noAdjustHandles="1" noChangeArrowheads="1" noChangeShapeType="1" noTextEdit="1"/>
              </p:cNvSpPr>
              <p:nvPr/>
            </p:nvSpPr>
            <p:spPr>
              <a:xfrm>
                <a:off x="6342689" y="4919962"/>
                <a:ext cx="2173415" cy="289182"/>
              </a:xfrm>
              <a:prstGeom prst="rect">
                <a:avLst/>
              </a:prstGeom>
              <a:blipFill>
                <a:blip r:embed="rId13"/>
                <a:stretch>
                  <a:fillRect l="-840"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FD679692-6DDA-4FA1-B631-35ED2751E2B7}"/>
                  </a:ext>
                </a:extLst>
              </p:cNvPr>
              <p:cNvSpPr txBox="1"/>
              <p:nvPr/>
            </p:nvSpPr>
            <p:spPr>
              <a:xfrm>
                <a:off x="6349725" y="5439959"/>
                <a:ext cx="318959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𝒊𝑫</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𝒊𝑬</m:t>
                          </m:r>
                        </m:sub>
                      </m:sSub>
                    </m:oMath>
                  </m:oMathPara>
                </a14:m>
                <a:endParaRPr kumimoji="1" lang="ja-JP" altLang="en-US" b="1" dirty="0"/>
              </a:p>
            </p:txBody>
          </p:sp>
        </mc:Choice>
        <mc:Fallback xmlns="">
          <p:sp>
            <p:nvSpPr>
              <p:cNvPr id="52" name="テキスト ボックス 51">
                <a:extLst>
                  <a:ext uri="{FF2B5EF4-FFF2-40B4-BE49-F238E27FC236}">
                    <a16:creationId xmlns:a16="http://schemas.microsoft.com/office/drawing/2014/main" id="{FD679692-6DDA-4FA1-B631-35ED2751E2B7}"/>
                  </a:ext>
                </a:extLst>
              </p:cNvPr>
              <p:cNvSpPr txBox="1">
                <a:spLocks noRot="1" noChangeAspect="1" noMove="1" noResize="1" noEditPoints="1" noAdjustHandles="1" noChangeArrowheads="1" noChangeShapeType="1" noTextEdit="1"/>
              </p:cNvSpPr>
              <p:nvPr/>
            </p:nvSpPr>
            <p:spPr>
              <a:xfrm>
                <a:off x="6349725" y="5439959"/>
                <a:ext cx="3189591" cy="289182"/>
              </a:xfrm>
              <a:prstGeom prst="rect">
                <a:avLst/>
              </a:prstGeom>
              <a:blipFill>
                <a:blip r:embed="rId14"/>
                <a:stretch>
                  <a:fillRect l="-382"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AD96C691-4EEB-47C4-9C59-6D6E621F8E89}"/>
                  </a:ext>
                </a:extLst>
              </p:cNvPr>
              <p:cNvSpPr/>
              <p:nvPr/>
            </p:nvSpPr>
            <p:spPr>
              <a:xfrm>
                <a:off x="6230948" y="1374196"/>
                <a:ext cx="3685638" cy="307777"/>
              </a:xfrm>
              <a:prstGeom prst="rect">
                <a:avLst/>
              </a:prstGeom>
            </p:spPr>
            <p:txBody>
              <a:bodyPr wrap="square">
                <a:spAutoFit/>
              </a:bodyPr>
              <a:lstStyle/>
              <a:p>
                <a:pPr algn="ct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𝒘</m:t>
                        </m:r>
                      </m:e>
                      <m:sub>
                        <m:r>
                          <a:rPr kumimoji="1" lang="en-US" altLang="ja-JP" sz="1400" b="1" i="1">
                            <a:latin typeface="Cambria Math" panose="02040503050406030204" pitchFamily="18" charset="0"/>
                            <a:ea typeface="Cambria Math" panose="02040503050406030204" pitchFamily="18" charset="0"/>
                          </a:rPr>
                          <m:t>𝒊𝑩</m:t>
                        </m:r>
                      </m:sub>
                    </m:sSub>
                  </m:oMath>
                </a14:m>
                <a:r>
                  <a:rPr kumimoji="1" lang="ja-JP" altLang="en-US" sz="1400" b="1" dirty="0">
                    <a:latin typeface="Meiryo UI" panose="020B0604030504040204" pitchFamily="50" charset="-128"/>
                    <a:ea typeface="Meiryo UI" panose="020B0604030504040204" pitchFamily="50" charset="-128"/>
                  </a:rPr>
                  <a:t> が観測される場合</a:t>
                </a:r>
                <a:endParaRPr lang="ja-JP" altLang="en-US" sz="1400" dirty="0"/>
              </a:p>
            </p:txBody>
          </p:sp>
        </mc:Choice>
        <mc:Fallback xmlns="">
          <p:sp>
            <p:nvSpPr>
              <p:cNvPr id="53" name="正方形/長方形 52">
                <a:extLst>
                  <a:ext uri="{FF2B5EF4-FFF2-40B4-BE49-F238E27FC236}">
                    <a16:creationId xmlns:a16="http://schemas.microsoft.com/office/drawing/2014/main" id="{AD96C691-4EEB-47C4-9C59-6D6E621F8E89}"/>
                  </a:ext>
                </a:extLst>
              </p:cNvPr>
              <p:cNvSpPr>
                <a:spLocks noRot="1" noChangeAspect="1" noMove="1" noResize="1" noEditPoints="1" noAdjustHandles="1" noChangeArrowheads="1" noChangeShapeType="1" noTextEdit="1"/>
              </p:cNvSpPr>
              <p:nvPr/>
            </p:nvSpPr>
            <p:spPr>
              <a:xfrm>
                <a:off x="6230948" y="1374196"/>
                <a:ext cx="3685638" cy="307777"/>
              </a:xfrm>
              <a:prstGeom prst="rect">
                <a:avLst/>
              </a:prstGeom>
              <a:blipFill>
                <a:blip r:embed="rId15"/>
                <a:stretch>
                  <a:fillRect t="-1961"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E1D46197-D903-4EBA-BC09-785CBBF9A337}"/>
                  </a:ext>
                </a:extLst>
              </p:cNvPr>
              <p:cNvSpPr/>
              <p:nvPr/>
            </p:nvSpPr>
            <p:spPr>
              <a:xfrm>
                <a:off x="6221697" y="3926738"/>
                <a:ext cx="3697259" cy="307777"/>
              </a:xfrm>
              <a:prstGeom prst="rect">
                <a:avLst/>
              </a:prstGeom>
            </p:spPr>
            <p:txBody>
              <a:bodyPr wrap="square">
                <a:spAutoFit/>
              </a:bodyPr>
              <a:lstStyle/>
              <a:p>
                <a:pPr algn="ct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𝒘</m:t>
                        </m:r>
                      </m:e>
                      <m:sub>
                        <m:r>
                          <a:rPr kumimoji="1" lang="en-US" altLang="ja-JP" sz="1400" b="1" i="1">
                            <a:latin typeface="Cambria Math" panose="02040503050406030204" pitchFamily="18" charset="0"/>
                            <a:ea typeface="Cambria Math" panose="02040503050406030204" pitchFamily="18" charset="0"/>
                          </a:rPr>
                          <m:t>𝒊𝑩</m:t>
                        </m:r>
                      </m:sub>
                    </m:sSub>
                  </m:oMath>
                </a14:m>
                <a:r>
                  <a:rPr kumimoji="1" lang="ja-JP" altLang="en-US" sz="1400" b="1" dirty="0">
                    <a:latin typeface="Meiryo UI" panose="020B0604030504040204" pitchFamily="50" charset="-128"/>
                    <a:ea typeface="Meiryo UI" panose="020B0604030504040204" pitchFamily="50" charset="-128"/>
                  </a:rPr>
                  <a:t> が観測されない場合</a:t>
                </a:r>
                <a:endParaRPr lang="ja-JP" altLang="en-US" sz="1400" dirty="0"/>
              </a:p>
            </p:txBody>
          </p:sp>
        </mc:Choice>
        <mc:Fallback xmlns="">
          <p:sp>
            <p:nvSpPr>
              <p:cNvPr id="54" name="正方形/長方形 53">
                <a:extLst>
                  <a:ext uri="{FF2B5EF4-FFF2-40B4-BE49-F238E27FC236}">
                    <a16:creationId xmlns:a16="http://schemas.microsoft.com/office/drawing/2014/main" id="{E1D46197-D903-4EBA-BC09-785CBBF9A337}"/>
                  </a:ext>
                </a:extLst>
              </p:cNvPr>
              <p:cNvSpPr>
                <a:spLocks noRot="1" noChangeAspect="1" noMove="1" noResize="1" noEditPoints="1" noAdjustHandles="1" noChangeArrowheads="1" noChangeShapeType="1" noTextEdit="1"/>
              </p:cNvSpPr>
              <p:nvPr/>
            </p:nvSpPr>
            <p:spPr>
              <a:xfrm>
                <a:off x="6221697" y="3926738"/>
                <a:ext cx="3697259" cy="307777"/>
              </a:xfrm>
              <a:prstGeom prst="rect">
                <a:avLst/>
              </a:prstGeom>
              <a:blipFill>
                <a:blip r:embed="rId16"/>
                <a:stretch>
                  <a:fillRect t="-3922"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BF188D18-806A-432F-87E1-6728C903AA5B}"/>
                  </a:ext>
                </a:extLst>
              </p:cNvPr>
              <p:cNvSpPr txBox="1"/>
              <p:nvPr/>
            </p:nvSpPr>
            <p:spPr>
              <a:xfrm>
                <a:off x="10014574" y="1859489"/>
                <a:ext cx="589327"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oMath>
                  </m:oMathPara>
                </a14:m>
                <a:endParaRPr kumimoji="1" lang="ja-JP" altLang="en-US" sz="2000" b="1" dirty="0"/>
              </a:p>
            </p:txBody>
          </p:sp>
        </mc:Choice>
        <mc:Fallback xmlns="">
          <p:sp>
            <p:nvSpPr>
              <p:cNvPr id="18" name="テキスト ボックス 17">
                <a:extLst>
                  <a:ext uri="{FF2B5EF4-FFF2-40B4-BE49-F238E27FC236}">
                    <a16:creationId xmlns:a16="http://schemas.microsoft.com/office/drawing/2014/main" id="{BF188D18-806A-432F-87E1-6728C903AA5B}"/>
                  </a:ext>
                </a:extLst>
              </p:cNvPr>
              <p:cNvSpPr txBox="1">
                <a:spLocks noRot="1" noChangeAspect="1" noMove="1" noResize="1" noEditPoints="1" noAdjustHandles="1" noChangeArrowheads="1" noChangeShapeType="1" noTextEdit="1"/>
              </p:cNvSpPr>
              <p:nvPr/>
            </p:nvSpPr>
            <p:spPr>
              <a:xfrm>
                <a:off x="10014574" y="1859489"/>
                <a:ext cx="589327" cy="276999"/>
              </a:xfrm>
              <a:prstGeom prst="rect">
                <a:avLst/>
              </a:prstGeom>
              <a:blipFill>
                <a:blip r:embed="rId17"/>
                <a:stretch>
                  <a:fillRect l="-3125"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8C8FCA6E-0A96-4BCB-9609-7F2D097A7FAF}"/>
                  </a:ext>
                </a:extLst>
              </p:cNvPr>
              <p:cNvSpPr txBox="1"/>
              <p:nvPr/>
            </p:nvSpPr>
            <p:spPr>
              <a:xfrm>
                <a:off x="10014574" y="2458381"/>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𝟏</m:t>
                          </m:r>
                        </m:sub>
                      </m:sSub>
                    </m:oMath>
                  </m:oMathPara>
                </a14:m>
                <a:endParaRPr kumimoji="1" lang="ja-JP" altLang="en-US" sz="2000" b="1" dirty="0"/>
              </a:p>
            </p:txBody>
          </p:sp>
        </mc:Choice>
        <mc:Fallback xmlns="">
          <p:sp>
            <p:nvSpPr>
              <p:cNvPr id="55" name="テキスト ボックス 54">
                <a:extLst>
                  <a:ext uri="{FF2B5EF4-FFF2-40B4-BE49-F238E27FC236}">
                    <a16:creationId xmlns:a16="http://schemas.microsoft.com/office/drawing/2014/main" id="{8C8FCA6E-0A96-4BCB-9609-7F2D097A7FAF}"/>
                  </a:ext>
                </a:extLst>
              </p:cNvPr>
              <p:cNvSpPr txBox="1">
                <a:spLocks noRot="1" noChangeAspect="1" noMove="1" noResize="1" noEditPoints="1" noAdjustHandles="1" noChangeArrowheads="1" noChangeShapeType="1" noTextEdit="1"/>
              </p:cNvSpPr>
              <p:nvPr/>
            </p:nvSpPr>
            <p:spPr>
              <a:xfrm>
                <a:off x="10014574" y="2458381"/>
                <a:ext cx="735201" cy="276999"/>
              </a:xfrm>
              <a:prstGeom prst="rect">
                <a:avLst/>
              </a:prstGeom>
              <a:blipFill>
                <a:blip r:embed="rId18"/>
                <a:stretch>
                  <a:fillRect l="-2500"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90481E70-9E11-4042-9C00-05E53363AF90}"/>
                  </a:ext>
                </a:extLst>
              </p:cNvPr>
              <p:cNvSpPr txBox="1"/>
              <p:nvPr/>
            </p:nvSpPr>
            <p:spPr>
              <a:xfrm>
                <a:off x="10014573" y="3000318"/>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𝟎</m:t>
                          </m:r>
                        </m:sub>
                      </m:sSub>
                    </m:oMath>
                  </m:oMathPara>
                </a14:m>
                <a:endParaRPr kumimoji="1" lang="ja-JP" altLang="en-US" sz="2000" b="1" dirty="0"/>
              </a:p>
            </p:txBody>
          </p:sp>
        </mc:Choice>
        <mc:Fallback xmlns="">
          <p:sp>
            <p:nvSpPr>
              <p:cNvPr id="56" name="テキスト ボックス 55">
                <a:extLst>
                  <a:ext uri="{FF2B5EF4-FFF2-40B4-BE49-F238E27FC236}">
                    <a16:creationId xmlns:a16="http://schemas.microsoft.com/office/drawing/2014/main" id="{90481E70-9E11-4042-9C00-05E53363AF90}"/>
                  </a:ext>
                </a:extLst>
              </p:cNvPr>
              <p:cNvSpPr txBox="1">
                <a:spLocks noRot="1" noChangeAspect="1" noMove="1" noResize="1" noEditPoints="1" noAdjustHandles="1" noChangeArrowheads="1" noChangeShapeType="1" noTextEdit="1"/>
              </p:cNvSpPr>
              <p:nvPr/>
            </p:nvSpPr>
            <p:spPr>
              <a:xfrm>
                <a:off x="10014573" y="3000318"/>
                <a:ext cx="735201" cy="276999"/>
              </a:xfrm>
              <a:prstGeom prst="rect">
                <a:avLst/>
              </a:prstGeom>
              <a:blipFill>
                <a:blip r:embed="rId19"/>
                <a:stretch>
                  <a:fillRect l="-2500"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EAF4DF61-5668-4C3F-BCB3-778527D07273}"/>
                  </a:ext>
                </a:extLst>
              </p:cNvPr>
              <p:cNvSpPr txBox="1"/>
              <p:nvPr/>
            </p:nvSpPr>
            <p:spPr>
              <a:xfrm>
                <a:off x="10020990" y="4404924"/>
                <a:ext cx="589327"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oMath>
                  </m:oMathPara>
                </a14:m>
                <a:endParaRPr kumimoji="1" lang="ja-JP" altLang="en-US" sz="2000" b="1" dirty="0"/>
              </a:p>
            </p:txBody>
          </p:sp>
        </mc:Choice>
        <mc:Fallback xmlns="">
          <p:sp>
            <p:nvSpPr>
              <p:cNvPr id="60" name="テキスト ボックス 59">
                <a:extLst>
                  <a:ext uri="{FF2B5EF4-FFF2-40B4-BE49-F238E27FC236}">
                    <a16:creationId xmlns:a16="http://schemas.microsoft.com/office/drawing/2014/main" id="{EAF4DF61-5668-4C3F-BCB3-778527D07273}"/>
                  </a:ext>
                </a:extLst>
              </p:cNvPr>
              <p:cNvSpPr txBox="1">
                <a:spLocks noRot="1" noChangeAspect="1" noMove="1" noResize="1" noEditPoints="1" noAdjustHandles="1" noChangeArrowheads="1" noChangeShapeType="1" noTextEdit="1"/>
              </p:cNvSpPr>
              <p:nvPr/>
            </p:nvSpPr>
            <p:spPr>
              <a:xfrm>
                <a:off x="10020990" y="4404924"/>
                <a:ext cx="589327" cy="276999"/>
              </a:xfrm>
              <a:prstGeom prst="rect">
                <a:avLst/>
              </a:prstGeom>
              <a:blipFill>
                <a:blip r:embed="rId20"/>
                <a:stretch>
                  <a:fillRect l="-3093"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0A8D9140-E991-45AF-A62E-EEDF84668152}"/>
                  </a:ext>
                </a:extLst>
              </p:cNvPr>
              <p:cNvSpPr txBox="1"/>
              <p:nvPr/>
            </p:nvSpPr>
            <p:spPr>
              <a:xfrm>
                <a:off x="10002433" y="4947842"/>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𝟏</m:t>
                          </m:r>
                        </m:sub>
                      </m:sSub>
                    </m:oMath>
                  </m:oMathPara>
                </a14:m>
                <a:endParaRPr kumimoji="1" lang="ja-JP" altLang="en-US" sz="2000" b="1" dirty="0"/>
              </a:p>
            </p:txBody>
          </p:sp>
        </mc:Choice>
        <mc:Fallback xmlns="">
          <p:sp>
            <p:nvSpPr>
              <p:cNvPr id="61" name="テキスト ボックス 60">
                <a:extLst>
                  <a:ext uri="{FF2B5EF4-FFF2-40B4-BE49-F238E27FC236}">
                    <a16:creationId xmlns:a16="http://schemas.microsoft.com/office/drawing/2014/main" id="{0A8D9140-E991-45AF-A62E-EEDF84668152}"/>
                  </a:ext>
                </a:extLst>
              </p:cNvPr>
              <p:cNvSpPr txBox="1">
                <a:spLocks noRot="1" noChangeAspect="1" noMove="1" noResize="1" noEditPoints="1" noAdjustHandles="1" noChangeArrowheads="1" noChangeShapeType="1" noTextEdit="1"/>
              </p:cNvSpPr>
              <p:nvPr/>
            </p:nvSpPr>
            <p:spPr>
              <a:xfrm>
                <a:off x="10002433" y="4947842"/>
                <a:ext cx="735201" cy="276999"/>
              </a:xfrm>
              <a:prstGeom prst="rect">
                <a:avLst/>
              </a:prstGeom>
              <a:blipFill>
                <a:blip r:embed="rId21"/>
                <a:stretch>
                  <a:fillRect l="-2500"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706582D5-4954-4FFA-A9C4-3F63D6B01B4C}"/>
                  </a:ext>
                </a:extLst>
              </p:cNvPr>
              <p:cNvSpPr txBox="1"/>
              <p:nvPr/>
            </p:nvSpPr>
            <p:spPr>
              <a:xfrm>
                <a:off x="10023290" y="5490760"/>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𝟎</m:t>
                          </m:r>
                        </m:sub>
                      </m:sSub>
                    </m:oMath>
                  </m:oMathPara>
                </a14:m>
                <a:endParaRPr kumimoji="1" lang="ja-JP" altLang="en-US" sz="2000" b="1" dirty="0"/>
              </a:p>
            </p:txBody>
          </p:sp>
        </mc:Choice>
        <mc:Fallback xmlns="">
          <p:sp>
            <p:nvSpPr>
              <p:cNvPr id="62" name="テキスト ボックス 61">
                <a:extLst>
                  <a:ext uri="{FF2B5EF4-FFF2-40B4-BE49-F238E27FC236}">
                    <a16:creationId xmlns:a16="http://schemas.microsoft.com/office/drawing/2014/main" id="{706582D5-4954-4FFA-A9C4-3F63D6B01B4C}"/>
                  </a:ext>
                </a:extLst>
              </p:cNvPr>
              <p:cNvSpPr txBox="1">
                <a:spLocks noRot="1" noChangeAspect="1" noMove="1" noResize="1" noEditPoints="1" noAdjustHandles="1" noChangeArrowheads="1" noChangeShapeType="1" noTextEdit="1"/>
              </p:cNvSpPr>
              <p:nvPr/>
            </p:nvSpPr>
            <p:spPr>
              <a:xfrm>
                <a:off x="10023290" y="5490760"/>
                <a:ext cx="735201" cy="276999"/>
              </a:xfrm>
              <a:prstGeom prst="rect">
                <a:avLst/>
              </a:prstGeom>
              <a:blipFill>
                <a:blip r:embed="rId22"/>
                <a:stretch>
                  <a:fillRect l="-2479" b="-24444"/>
                </a:stretch>
              </a:blipFill>
            </p:spPr>
            <p:txBody>
              <a:bodyPr/>
              <a:lstStyle/>
              <a:p>
                <a:r>
                  <a:rPr lang="ja-JP" altLang="en-US">
                    <a:noFill/>
                  </a:rPr>
                  <a:t> </a:t>
                </a:r>
              </a:p>
            </p:txBody>
          </p:sp>
        </mc:Fallback>
      </mc:AlternateContent>
      <p:sp>
        <p:nvSpPr>
          <p:cNvPr id="63" name="正方形/長方形 62">
            <a:extLst>
              <a:ext uri="{FF2B5EF4-FFF2-40B4-BE49-F238E27FC236}">
                <a16:creationId xmlns:a16="http://schemas.microsoft.com/office/drawing/2014/main" id="{29E46285-D59D-4587-B1A7-9BE4AA58EF6D}"/>
              </a:ext>
            </a:extLst>
          </p:cNvPr>
          <p:cNvSpPr/>
          <p:nvPr/>
        </p:nvSpPr>
        <p:spPr>
          <a:xfrm>
            <a:off x="189756" y="1470577"/>
            <a:ext cx="5472607" cy="350970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9" name="テキスト ボックス 18">
            <a:extLst>
              <a:ext uri="{FF2B5EF4-FFF2-40B4-BE49-F238E27FC236}">
                <a16:creationId xmlns:a16="http://schemas.microsoft.com/office/drawing/2014/main" id="{E6DB282B-9EBA-4A39-BF1D-E59459A34F97}"/>
              </a:ext>
            </a:extLst>
          </p:cNvPr>
          <p:cNvSpPr txBox="1"/>
          <p:nvPr/>
        </p:nvSpPr>
        <p:spPr>
          <a:xfrm>
            <a:off x="952023" y="4811906"/>
            <a:ext cx="4037124" cy="307777"/>
          </a:xfrm>
          <a:prstGeom prst="rect">
            <a:avLst/>
          </a:prstGeom>
          <a:solidFill>
            <a:schemeClr val="bg1"/>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例</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２値の交通行動を扱うサンプルセレクションモデル</a:t>
            </a:r>
          </a:p>
        </p:txBody>
      </p:sp>
      <p:sp>
        <p:nvSpPr>
          <p:cNvPr id="64" name="四角形: 角を丸くする 63">
            <a:extLst>
              <a:ext uri="{FF2B5EF4-FFF2-40B4-BE49-F238E27FC236}">
                <a16:creationId xmlns:a16="http://schemas.microsoft.com/office/drawing/2014/main" id="{A9C4D0DA-4C6B-4FE0-B5D7-0951E39AF482}"/>
              </a:ext>
            </a:extLst>
          </p:cNvPr>
          <p:cNvSpPr/>
          <p:nvPr/>
        </p:nvSpPr>
        <p:spPr>
          <a:xfrm>
            <a:off x="8655279" y="4401572"/>
            <a:ext cx="914400" cy="922979"/>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F3C4F0C-7E01-46CD-BC4B-6DFD18500C7E}"/>
                  </a:ext>
                </a:extLst>
              </p:cNvPr>
              <p:cNvSpPr txBox="1"/>
              <p:nvPr/>
            </p:nvSpPr>
            <p:spPr>
              <a:xfrm>
                <a:off x="189756" y="5385554"/>
                <a:ext cx="5688632" cy="674031"/>
              </a:xfrm>
              <a:prstGeom prst="rect">
                <a:avLst/>
              </a:prstGeom>
              <a:noFill/>
              <a:ln w="28575">
                <a:solidFill>
                  <a:schemeClr val="accent1">
                    <a:lumMod val="50000"/>
                  </a:schemeClr>
                </a:solidFill>
              </a:ln>
            </p:spPr>
            <p:txBody>
              <a:bodyPr wrap="square" rtlCol="0" anchor="ctr">
                <a:spAutoFit/>
              </a:bodyPr>
              <a:lstStyle/>
              <a:p>
                <a:pPr marL="285750" indent="-285750">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居住地選択と交通行動に同時に影響を与える変数を欠落させることで，内生性バイアスが発生する</a:t>
                </a:r>
                <a:endParaRPr kumimoji="1" lang="en-US" altLang="ja-JP" sz="1400" b="1" dirty="0">
                  <a:latin typeface="Meiryo UI" panose="020B0604030504040204" pitchFamily="50" charset="-128"/>
                  <a:ea typeface="Meiryo UI" panose="020B0604030504040204" pitchFamily="50" charset="-128"/>
                </a:endParaRPr>
              </a:p>
              <a:p>
                <a:pPr marL="285750" indent="-285750">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共分散パラメータ </a:t>
                </a:r>
                <a14:m>
                  <m:oMath xmlns:m="http://schemas.openxmlformats.org/officeDocument/2006/math">
                    <m:sSub>
                      <m:sSubPr>
                        <m:ctrlPr>
                          <a:rPr kumimoji="1" lang="en-US" altLang="ja-JP" sz="1400" b="1" i="1">
                            <a:latin typeface="Cambria Math" panose="02040503050406030204" pitchFamily="18" charset="0"/>
                            <a:ea typeface="Meiryo UI" panose="020B0604030504040204" pitchFamily="50" charset="-128"/>
                          </a:rPr>
                        </m:ctrlPr>
                      </m:sSubPr>
                      <m:e>
                        <m:r>
                          <a:rPr kumimoji="1" lang="ja-JP" altLang="en-US" sz="1400" b="1" i="1">
                            <a:latin typeface="Cambria Math" panose="02040503050406030204" pitchFamily="18" charset="0"/>
                            <a:ea typeface="Meiryo UI" panose="020B0604030504040204" pitchFamily="50" charset="-128"/>
                          </a:rPr>
                          <m:t>𝝈</m:t>
                        </m:r>
                      </m:e>
                      <m:sub>
                        <m:r>
                          <a:rPr kumimoji="1" lang="en-US" altLang="ja-JP" sz="1400" b="1" i="1">
                            <a:latin typeface="Cambria Math" panose="02040503050406030204" pitchFamily="18" charset="0"/>
                            <a:ea typeface="Meiryo UI" panose="020B0604030504040204" pitchFamily="50" charset="-128"/>
                          </a:rPr>
                          <m:t>𝟏</m:t>
                        </m:r>
                      </m:sub>
                    </m:sSub>
                    <m:r>
                      <a:rPr kumimoji="1" lang="en-US" altLang="ja-JP" sz="1400" b="1" i="1">
                        <a:latin typeface="Cambria Math" panose="02040503050406030204" pitchFamily="18" charset="0"/>
                        <a:ea typeface="Meiryo UI" panose="020B0604030504040204" pitchFamily="50" charset="-128"/>
                      </a:rPr>
                      <m:t>,</m:t>
                    </m:r>
                    <m:sSub>
                      <m:sSubPr>
                        <m:ctrlPr>
                          <a:rPr kumimoji="1" lang="en-US" altLang="ja-JP" sz="1400" b="1" i="1">
                            <a:latin typeface="Cambria Math" panose="02040503050406030204" pitchFamily="18" charset="0"/>
                            <a:ea typeface="Meiryo UI" panose="020B0604030504040204" pitchFamily="50" charset="-128"/>
                          </a:rPr>
                        </m:ctrlPr>
                      </m:sSubPr>
                      <m:e>
                        <m:r>
                          <a:rPr kumimoji="1" lang="ja-JP" altLang="en-US" sz="1400" b="1" i="1">
                            <a:latin typeface="Cambria Math" panose="02040503050406030204" pitchFamily="18" charset="0"/>
                            <a:ea typeface="Meiryo UI" panose="020B0604030504040204" pitchFamily="50" charset="-128"/>
                          </a:rPr>
                          <m:t>𝝈</m:t>
                        </m:r>
                      </m:e>
                      <m:sub>
                        <m:r>
                          <a:rPr kumimoji="1" lang="en-US" altLang="ja-JP" sz="1400" b="1" i="1">
                            <a:latin typeface="Cambria Math" panose="02040503050406030204" pitchFamily="18" charset="0"/>
                            <a:ea typeface="Meiryo UI" panose="020B0604030504040204" pitchFamily="50" charset="-128"/>
                          </a:rPr>
                          <m:t>𝟐</m:t>
                        </m:r>
                      </m:sub>
                    </m:sSub>
                  </m:oMath>
                </a14:m>
                <a:r>
                  <a:rPr kumimoji="1" lang="ja-JP" altLang="en-US" sz="1400" b="1" dirty="0">
                    <a:latin typeface="Meiryo UI" panose="020B0604030504040204" pitchFamily="50" charset="-128"/>
                    <a:ea typeface="Meiryo UI" panose="020B0604030504040204" pitchFamily="50" charset="-128"/>
                  </a:rPr>
                  <a:t> により推定する構造</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3" name="テキスト ボックス 2">
                <a:extLst>
                  <a:ext uri="{FF2B5EF4-FFF2-40B4-BE49-F238E27FC236}">
                    <a16:creationId xmlns:a16="http://schemas.microsoft.com/office/drawing/2014/main" id="{4F3C4F0C-7E01-46CD-BC4B-6DFD18500C7E}"/>
                  </a:ext>
                </a:extLst>
              </p:cNvPr>
              <p:cNvSpPr txBox="1">
                <a:spLocks noRot="1" noChangeAspect="1" noMove="1" noResize="1" noEditPoints="1" noAdjustHandles="1" noChangeArrowheads="1" noChangeShapeType="1" noTextEdit="1"/>
              </p:cNvSpPr>
              <p:nvPr/>
            </p:nvSpPr>
            <p:spPr>
              <a:xfrm>
                <a:off x="189756" y="5385554"/>
                <a:ext cx="5688632" cy="674031"/>
              </a:xfrm>
              <a:prstGeom prst="rect">
                <a:avLst/>
              </a:prstGeom>
              <a:blipFill>
                <a:blip r:embed="rId23"/>
                <a:stretch>
                  <a:fillRect t="-1724" b="-5172"/>
                </a:stretch>
              </a:blipFill>
              <a:ln w="28575">
                <a:solidFill>
                  <a:schemeClr val="accent1">
                    <a:lumMod val="50000"/>
                  </a:schemeClr>
                </a:solidFill>
              </a:ln>
            </p:spPr>
            <p:txBody>
              <a:bodyPr/>
              <a:lstStyle/>
              <a:p>
                <a:r>
                  <a:rPr lang="ja-JP" altLang="en-US">
                    <a:noFill/>
                  </a:rPr>
                  <a:t> </a:t>
                </a:r>
              </a:p>
            </p:txBody>
          </p:sp>
        </mc:Fallback>
      </mc:AlternateContent>
      <p:sp>
        <p:nvSpPr>
          <p:cNvPr id="20" name="右大かっこ 19">
            <a:extLst>
              <a:ext uri="{FF2B5EF4-FFF2-40B4-BE49-F238E27FC236}">
                <a16:creationId xmlns:a16="http://schemas.microsoft.com/office/drawing/2014/main" id="{13BDDD84-A5B7-4329-9380-2408619C7352}"/>
              </a:ext>
            </a:extLst>
          </p:cNvPr>
          <p:cNvSpPr/>
          <p:nvPr/>
        </p:nvSpPr>
        <p:spPr>
          <a:xfrm>
            <a:off x="10746633" y="4541199"/>
            <a:ext cx="139847" cy="610309"/>
          </a:xfrm>
          <a:prstGeom prst="righ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FD58F45-E4C3-444D-8C31-10A88FADFC69}"/>
                  </a:ext>
                </a:extLst>
              </p:cNvPr>
              <p:cNvSpPr txBox="1"/>
              <p:nvPr/>
            </p:nvSpPr>
            <p:spPr>
              <a:xfrm>
                <a:off x="11022796" y="4721703"/>
                <a:ext cx="81105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21" name="テキスト ボックス 20">
                <a:extLst>
                  <a:ext uri="{FF2B5EF4-FFF2-40B4-BE49-F238E27FC236}">
                    <a16:creationId xmlns:a16="http://schemas.microsoft.com/office/drawing/2014/main" id="{1FD58F45-E4C3-444D-8C31-10A88FADFC69}"/>
                  </a:ext>
                </a:extLst>
              </p:cNvPr>
              <p:cNvSpPr txBox="1">
                <a:spLocks noRot="1" noChangeAspect="1" noMove="1" noResize="1" noEditPoints="1" noAdjustHandles="1" noChangeArrowheads="1" noChangeShapeType="1" noTextEdit="1"/>
              </p:cNvSpPr>
              <p:nvPr/>
            </p:nvSpPr>
            <p:spPr>
              <a:xfrm>
                <a:off x="11022796" y="4721703"/>
                <a:ext cx="811056" cy="249299"/>
              </a:xfrm>
              <a:prstGeom prst="rect">
                <a:avLst/>
              </a:prstGeom>
              <a:blipFill>
                <a:blip r:embed="rId24"/>
                <a:stretch>
                  <a:fillRect t="-2500" r="-3759"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25EBDDA3-6D3C-4DBB-853F-3E63E3FE6536}"/>
                  </a:ext>
                </a:extLst>
              </p:cNvPr>
              <p:cNvSpPr txBox="1"/>
              <p:nvPr/>
            </p:nvSpPr>
            <p:spPr>
              <a:xfrm>
                <a:off x="10953865" y="2215646"/>
                <a:ext cx="81105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41" name="テキスト ボックス 40">
                <a:extLst>
                  <a:ext uri="{FF2B5EF4-FFF2-40B4-BE49-F238E27FC236}">
                    <a16:creationId xmlns:a16="http://schemas.microsoft.com/office/drawing/2014/main" id="{25EBDDA3-6D3C-4DBB-853F-3E63E3FE6536}"/>
                  </a:ext>
                </a:extLst>
              </p:cNvPr>
              <p:cNvSpPr txBox="1">
                <a:spLocks noRot="1" noChangeAspect="1" noMove="1" noResize="1" noEditPoints="1" noAdjustHandles="1" noChangeArrowheads="1" noChangeShapeType="1" noTextEdit="1"/>
              </p:cNvSpPr>
              <p:nvPr/>
            </p:nvSpPr>
            <p:spPr>
              <a:xfrm>
                <a:off x="10953865" y="2215646"/>
                <a:ext cx="811056" cy="249299"/>
              </a:xfrm>
              <a:prstGeom prst="rect">
                <a:avLst/>
              </a:prstGeom>
              <a:blipFill>
                <a:blip r:embed="rId25"/>
                <a:stretch>
                  <a:fillRect t="-2439" r="-3008" b="-21951"/>
                </a:stretch>
              </a:blipFill>
            </p:spPr>
            <p:txBody>
              <a:bodyPr/>
              <a:lstStyle/>
              <a:p>
                <a:r>
                  <a:rPr lang="ja-JP" altLang="en-US">
                    <a:noFill/>
                  </a:rPr>
                  <a:t> </a:t>
                </a:r>
              </a:p>
            </p:txBody>
          </p:sp>
        </mc:Fallback>
      </mc:AlternateContent>
      <p:sp>
        <p:nvSpPr>
          <p:cNvPr id="42" name="右大かっこ 41">
            <a:extLst>
              <a:ext uri="{FF2B5EF4-FFF2-40B4-BE49-F238E27FC236}">
                <a16:creationId xmlns:a16="http://schemas.microsoft.com/office/drawing/2014/main" id="{07E3BF60-1041-42A6-BDCE-246763F55E22}"/>
              </a:ext>
            </a:extLst>
          </p:cNvPr>
          <p:cNvSpPr/>
          <p:nvPr/>
        </p:nvSpPr>
        <p:spPr>
          <a:xfrm>
            <a:off x="10746428" y="2032920"/>
            <a:ext cx="139847" cy="610309"/>
          </a:xfrm>
          <a:prstGeom prst="righ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7640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6E2ACC-97B6-489E-8CAE-8504ABC1F1C6}"/>
              </a:ext>
            </a:extLst>
          </p:cNvPr>
          <p:cNvSpPr>
            <a:spLocks noGrp="1"/>
          </p:cNvSpPr>
          <p:nvPr>
            <p:ph type="title"/>
          </p:nvPr>
        </p:nvSpPr>
        <p:spPr>
          <a:xfrm>
            <a:off x="1526972" y="332656"/>
            <a:ext cx="9143538" cy="938021"/>
          </a:xfrm>
        </p:spPr>
        <p:txBody>
          <a:bodyPr>
            <a:normAutofit/>
          </a:bodyPr>
          <a:lstStyle/>
          <a:p>
            <a:pPr>
              <a:lnSpc>
                <a:spcPct val="100000"/>
              </a:lnSpc>
            </a:pPr>
            <a:r>
              <a:rPr lang="en-US" altLang="ja-JP" sz="2800" dirty="0"/>
              <a:t>Average Treatment Effect (ATE: </a:t>
            </a:r>
            <a:r>
              <a:rPr lang="ja-JP" altLang="en-US" sz="2800" dirty="0"/>
              <a:t>平均処置効果</a:t>
            </a:r>
            <a:r>
              <a:rPr lang="en-US" altLang="ja-JP" sz="2800" dirty="0"/>
              <a:t>)</a:t>
            </a:r>
            <a:endParaRPr kumimoji="1" lang="ja-JP" altLang="en-US" sz="2800" dirty="0"/>
          </a:p>
        </p:txBody>
      </p:sp>
      <p:sp>
        <p:nvSpPr>
          <p:cNvPr id="4" name="スライド番号プレースホルダー 3">
            <a:extLst>
              <a:ext uri="{FF2B5EF4-FFF2-40B4-BE49-F238E27FC236}">
                <a16:creationId xmlns:a16="http://schemas.microsoft.com/office/drawing/2014/main" id="{4C954A20-917B-4753-B599-D2B0AF14657D}"/>
              </a:ext>
            </a:extLst>
          </p:cNvPr>
          <p:cNvSpPr>
            <a:spLocks noGrp="1"/>
          </p:cNvSpPr>
          <p:nvPr>
            <p:ph type="sldNum" sz="quarter" idx="12"/>
          </p:nvPr>
        </p:nvSpPr>
        <p:spPr>
          <a:xfrm>
            <a:off x="11178528" y="284995"/>
            <a:ext cx="946018" cy="365030"/>
          </a:xfrm>
        </p:spPr>
        <p:txBody>
          <a:bodyPr/>
          <a:lstStyle/>
          <a:p>
            <a:fld id="{4FAB73BC-B049-4115-A692-8D63A059BFB8}" type="slidenum">
              <a:rPr lang="en-US" altLang="ja-JP" smtClean="0">
                <a:solidFill>
                  <a:schemeClr val="bg1"/>
                </a:solidFill>
              </a:rPr>
              <a:pPr/>
              <a:t>41</a:t>
            </a:fld>
            <a:endParaRPr lang="ja-JP" altLang="en-US" dirty="0">
              <a:solidFill>
                <a:schemeClr val="bg1"/>
              </a:solidFill>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02052153-D36C-43C2-A25E-BE93A0F42890}"/>
                  </a:ext>
                </a:extLst>
              </p:cNvPr>
              <p:cNvSpPr txBox="1"/>
              <p:nvPr/>
            </p:nvSpPr>
            <p:spPr>
              <a:xfrm>
                <a:off x="1120105" y="2181365"/>
                <a:ext cx="3851440" cy="338554"/>
              </a:xfrm>
              <a:prstGeom prst="rect">
                <a:avLst/>
              </a:prstGeom>
              <a:noFill/>
            </p:spPr>
            <p:txBody>
              <a:bodyPr wrap="square" rtlCol="0">
                <a:spAutoFit/>
              </a:bodyPr>
              <a:lstStyle/>
              <a:p>
                <a:pPr algn="ctr"/>
                <a14:m>
                  <m:oMath xmlns:m="http://schemas.openxmlformats.org/officeDocument/2006/math">
                    <m:sSub>
                      <m:sSubPr>
                        <m:ctrlPr>
                          <a:rPr kumimoji="1" lang="en-US" altLang="ja-JP" sz="1600" b="1" i="1" smtClean="0">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𝟏</m:t>
                        </m:r>
                      </m:sub>
                    </m:sSub>
                    <m:r>
                      <a:rPr kumimoji="1" lang="en-US" altLang="ja-JP" sz="1600" b="1" i="1">
                        <a:latin typeface="Cambria Math" panose="02040503050406030204" pitchFamily="18" charset="0"/>
                        <a:ea typeface="Meiryo UI" panose="020B0604030504040204" pitchFamily="50" charset="-128"/>
                      </a:rPr>
                      <m:t>, </m:t>
                    </m:r>
                    <m:sSub>
                      <m:sSubPr>
                        <m:ctrlPr>
                          <a:rPr kumimoji="1" lang="en-US" altLang="ja-JP" sz="1600" b="1" i="1">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𝟎</m:t>
                        </m:r>
                      </m:sub>
                    </m:sSub>
                    <m:r>
                      <a:rPr kumimoji="1" lang="en-US" altLang="ja-JP" sz="1600" b="1" i="0" smtClean="0">
                        <a:latin typeface="Cambria Math" panose="02040503050406030204" pitchFamily="18" charset="0"/>
                        <a:ea typeface="Meiryo UI" panose="020B0604030504040204" pitchFamily="50" charset="-128"/>
                      </a:rPr>
                      <m:t> </m:t>
                    </m:r>
                  </m:oMath>
                </a14:m>
                <a:r>
                  <a:rPr kumimoji="1" lang="ja-JP" altLang="en-US" sz="1600" b="1" dirty="0">
                    <a:latin typeface="Meiryo UI" panose="020B0604030504040204" pitchFamily="50" charset="-128"/>
                    <a:ea typeface="Meiryo UI" panose="020B0604030504040204" pitchFamily="50" charset="-128"/>
                  </a:rPr>
                  <a:t>の期待値の差</a:t>
                </a:r>
                <a:endParaRPr kumimoji="1" lang="en-US" altLang="ja-JP" sz="160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02052153-D36C-43C2-A25E-BE93A0F42890}"/>
                  </a:ext>
                </a:extLst>
              </p:cNvPr>
              <p:cNvSpPr txBox="1">
                <a:spLocks noRot="1" noChangeAspect="1" noMove="1" noResize="1" noEditPoints="1" noAdjustHandles="1" noChangeArrowheads="1" noChangeShapeType="1" noTextEdit="1"/>
              </p:cNvSpPr>
              <p:nvPr/>
            </p:nvSpPr>
            <p:spPr>
              <a:xfrm>
                <a:off x="1120105" y="2181365"/>
                <a:ext cx="3851440" cy="338554"/>
              </a:xfrm>
              <a:prstGeom prst="rect">
                <a:avLst/>
              </a:prstGeom>
              <a:blipFill>
                <a:blip r:embed="rId2"/>
                <a:stretch>
                  <a:fillRect t="-5455" b="-23636"/>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C8B59618-E000-4B4F-BC63-CD18E24A7E43}"/>
              </a:ext>
            </a:extLst>
          </p:cNvPr>
          <p:cNvSpPr txBox="1"/>
          <p:nvPr/>
        </p:nvSpPr>
        <p:spPr>
          <a:xfrm>
            <a:off x="981844" y="1743440"/>
            <a:ext cx="4256999" cy="338554"/>
          </a:xfrm>
          <a:prstGeom prst="rect">
            <a:avLst/>
          </a:prstGeom>
          <a:noFill/>
        </p:spPr>
        <p:txBody>
          <a:bodyPr wrap="none" rtlCol="0">
            <a:spAutoFit/>
          </a:bodyPr>
          <a:lstStyle/>
          <a:p>
            <a:pPr algn="ctr"/>
            <a:r>
              <a:rPr kumimoji="1" lang="en-US" altLang="ja-JP" sz="1600" b="1" dirty="0">
                <a:latin typeface="Meiryo UI" panose="020B0604030504040204" pitchFamily="50" charset="-128"/>
                <a:ea typeface="Meiryo UI" panose="020B0604030504040204" pitchFamily="50" charset="-128"/>
              </a:rPr>
              <a:t>Average treatment effect (ATE) </a:t>
            </a:r>
            <a:r>
              <a:rPr kumimoji="1" lang="ja-JP" altLang="en-US" sz="1600" b="1" dirty="0">
                <a:latin typeface="Meiryo UI" panose="020B0604030504040204" pitchFamily="50" charset="-128"/>
                <a:ea typeface="Meiryo UI" panose="020B0604030504040204" pitchFamily="50" charset="-128"/>
              </a:rPr>
              <a:t>の計算</a:t>
            </a:r>
          </a:p>
        </p:txBody>
      </p: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77A88FA9-B638-4157-9039-3E090F11539C}"/>
                  </a:ext>
                </a:extLst>
              </p:cNvPr>
              <p:cNvSpPr txBox="1"/>
              <p:nvPr/>
            </p:nvSpPr>
            <p:spPr>
              <a:xfrm>
                <a:off x="1526972" y="2618283"/>
                <a:ext cx="3346749" cy="5973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1" i="0" smtClean="0">
                          <a:latin typeface="Cambria Math" panose="02040503050406030204" pitchFamily="18" charset="0"/>
                          <a:ea typeface="Cambria Math" panose="02040503050406030204" pitchFamily="18" charset="0"/>
                        </a:rPr>
                        <m:t>𝐀𝐓𝐄</m:t>
                      </m:r>
                      <m:r>
                        <a:rPr kumimoji="1" lang="en-US" altLang="ja-JP" sz="1600" b="1" i="1" smtClean="0">
                          <a:latin typeface="Cambria Math" panose="02040503050406030204" pitchFamily="18" charset="0"/>
                          <a:ea typeface="Cambria Math" panose="02040503050406030204" pitchFamily="18" charset="0"/>
                        </a:rPr>
                        <m:t>=</m:t>
                      </m:r>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𝟏</m:t>
                          </m:r>
                        </m:num>
                        <m:den>
                          <m:r>
                            <a:rPr kumimoji="1" lang="en-US" altLang="ja-JP" sz="1600" b="1" i="1" smtClean="0">
                              <a:latin typeface="Cambria Math" panose="02040503050406030204" pitchFamily="18" charset="0"/>
                            </a:rPr>
                            <m:t>𝒏</m:t>
                          </m:r>
                        </m:den>
                      </m:f>
                      <m:nary>
                        <m:naryPr>
                          <m:chr m:val="∑"/>
                          <m:supHide m:val="on"/>
                          <m:ctrlPr>
                            <a:rPr kumimoji="1" lang="en-US" altLang="ja-JP" sz="1600" b="1" i="1" smtClean="0">
                              <a:latin typeface="Cambria Math" panose="02040503050406030204" pitchFamily="18" charset="0"/>
                            </a:rPr>
                          </m:ctrlPr>
                        </m:naryPr>
                        <m:sub>
                          <m:r>
                            <m:rPr>
                              <m:brk m:alnAt="7"/>
                            </m:rPr>
                            <a:rPr kumimoji="1" lang="en-US" altLang="ja-JP" sz="1600" b="1" i="1" smtClean="0">
                              <a:latin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m:t>
                          </m:r>
                          <m:r>
                            <a:rPr kumimoji="1" lang="en-US" altLang="ja-JP" sz="1600" b="1" i="1" smtClean="0">
                              <a:latin typeface="Cambria Math" panose="02040503050406030204" pitchFamily="18" charset="0"/>
                              <a:ea typeface="Cambria Math" panose="02040503050406030204" pitchFamily="18" charset="0"/>
                            </a:rPr>
                            <m:t>𝒏</m:t>
                          </m:r>
                        </m:sub>
                        <m:sup/>
                        <m:e>
                          <m:d>
                            <m:dPr>
                              <m:ctrlPr>
                                <a:rPr kumimoji="1" lang="en-US" altLang="ja-JP" sz="1600" b="1" i="1">
                                  <a:latin typeface="Cambria Math" panose="02040503050406030204" pitchFamily="18" charset="0"/>
                                </a:rPr>
                              </m:ctrlPr>
                            </m:dPr>
                            <m:e>
                              <m:r>
                                <a:rPr kumimoji="1" lang="ja-JP" altLang="en-US" sz="1600" b="1" i="1">
                                  <a:latin typeface="Cambria Math" panose="02040503050406030204" pitchFamily="18" charset="0"/>
                                </a:rPr>
                                <m:t>𝚽</m:t>
                              </m:r>
                              <m:d>
                                <m:dPr>
                                  <m:ctrlPr>
                                    <a:rPr kumimoji="1" lang="en-US" altLang="ja-JP" sz="1600" b="1" i="1">
                                      <a:latin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a:latin typeface="Cambria Math" panose="02040503050406030204" pitchFamily="18" charset="0"/>
                                          <a:ea typeface="Cambria Math" panose="02040503050406030204" pitchFamily="18" charset="0"/>
                                        </a:rPr>
                                        <m:t>𝟏</m:t>
                                      </m:r>
                                    </m:sub>
                                    <m:sup>
                                      <m:r>
                                        <a:rPr kumimoji="1" lang="en-US" altLang="ja-JP" sz="1600" b="1" i="1">
                                          <a:latin typeface="Cambria Math" panose="02040503050406030204" pitchFamily="18" charset="0"/>
                                          <a:ea typeface="Cambria Math" panose="02040503050406030204" pitchFamily="18" charset="0"/>
                                        </a:rPr>
                                        <m:t>′</m:t>
                                      </m:r>
                                    </m:sup>
                                  </m:sSubSup>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𝜷</m:t>
                                      </m:r>
                                    </m:e>
                                    <m:sub>
                                      <m:r>
                                        <a:rPr kumimoji="1" lang="en-US" altLang="ja-JP" sz="1600" b="1" i="1">
                                          <a:latin typeface="Cambria Math" panose="02040503050406030204" pitchFamily="18" charset="0"/>
                                          <a:ea typeface="Cambria Math" panose="02040503050406030204" pitchFamily="18" charset="0"/>
                                        </a:rPr>
                                        <m:t>𝟏</m:t>
                                      </m:r>
                                    </m:sub>
                                  </m:sSub>
                                </m:e>
                              </m:d>
                              <m:r>
                                <a:rPr kumimoji="1" lang="en-US" altLang="ja-JP" sz="1600" b="1" i="1">
                                  <a:latin typeface="Cambria Math" panose="02040503050406030204" pitchFamily="18" charset="0"/>
                                </a:rPr>
                                <m:t>−</m:t>
                              </m:r>
                              <m:r>
                                <a:rPr kumimoji="1" lang="ja-JP" altLang="en-US" sz="1600" b="1" i="1">
                                  <a:latin typeface="Cambria Math" panose="02040503050406030204" pitchFamily="18" charset="0"/>
                                </a:rPr>
                                <m:t>𝚽</m:t>
                              </m:r>
                              <m:d>
                                <m:dPr>
                                  <m:ctrlPr>
                                    <a:rPr kumimoji="1" lang="en-US" altLang="ja-JP" sz="1600" b="1" i="1">
                                      <a:latin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a:latin typeface="Cambria Math" panose="02040503050406030204" pitchFamily="18" charset="0"/>
                                          <a:ea typeface="Cambria Math" panose="02040503050406030204" pitchFamily="18" charset="0"/>
                                        </a:rPr>
                                        <m:t>𝟎</m:t>
                                      </m:r>
                                    </m:sub>
                                    <m:sup>
                                      <m:r>
                                        <a:rPr kumimoji="1" lang="en-US" altLang="ja-JP" sz="1600" b="1" i="1">
                                          <a:latin typeface="Cambria Math" panose="02040503050406030204" pitchFamily="18" charset="0"/>
                                          <a:ea typeface="Cambria Math" panose="02040503050406030204" pitchFamily="18" charset="0"/>
                                        </a:rPr>
                                        <m:t>′</m:t>
                                      </m:r>
                                    </m:sup>
                                  </m:sSubSup>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𝜷</m:t>
                                      </m:r>
                                    </m:e>
                                    <m:sub>
                                      <m:r>
                                        <a:rPr kumimoji="1" lang="en-US" altLang="ja-JP" sz="1600" b="1" i="1">
                                          <a:latin typeface="Cambria Math" panose="02040503050406030204" pitchFamily="18" charset="0"/>
                                          <a:ea typeface="Cambria Math" panose="02040503050406030204" pitchFamily="18" charset="0"/>
                                        </a:rPr>
                                        <m:t>𝟎</m:t>
                                      </m:r>
                                    </m:sub>
                                  </m:sSub>
                                </m:e>
                              </m:d>
                            </m:e>
                          </m:d>
                        </m:e>
                      </m:nary>
                    </m:oMath>
                  </m:oMathPara>
                </a14:m>
                <a:endParaRPr kumimoji="1" lang="ja-JP" altLang="en-US" sz="1600" b="1" dirty="0"/>
              </a:p>
            </p:txBody>
          </p:sp>
        </mc:Choice>
        <mc:Fallback xmlns="">
          <p:sp>
            <p:nvSpPr>
              <p:cNvPr id="55" name="テキスト ボックス 54">
                <a:extLst>
                  <a:ext uri="{FF2B5EF4-FFF2-40B4-BE49-F238E27FC236}">
                    <a16:creationId xmlns:a16="http://schemas.microsoft.com/office/drawing/2014/main" id="{77A88FA9-B638-4157-9039-3E090F11539C}"/>
                  </a:ext>
                </a:extLst>
              </p:cNvPr>
              <p:cNvSpPr txBox="1">
                <a:spLocks noRot="1" noChangeAspect="1" noMove="1" noResize="1" noEditPoints="1" noAdjustHandles="1" noChangeArrowheads="1" noChangeShapeType="1" noTextEdit="1"/>
              </p:cNvSpPr>
              <p:nvPr/>
            </p:nvSpPr>
            <p:spPr>
              <a:xfrm>
                <a:off x="1526972" y="2618283"/>
                <a:ext cx="3346749" cy="597343"/>
              </a:xfrm>
              <a:prstGeom prst="rect">
                <a:avLst/>
              </a:prstGeom>
              <a:blipFill>
                <a:blip r:embed="rId3"/>
                <a:stretch>
                  <a:fillRect/>
                </a:stretch>
              </a:blipFill>
            </p:spPr>
            <p:txBody>
              <a:bodyPr/>
              <a:lstStyle/>
              <a:p>
                <a:r>
                  <a:rPr lang="ja-JP" altLang="en-US">
                    <a:noFill/>
                  </a:rPr>
                  <a:t> </a:t>
                </a:r>
              </a:p>
            </p:txBody>
          </p:sp>
        </mc:Fallback>
      </mc:AlternateContent>
      <p:cxnSp>
        <p:nvCxnSpPr>
          <p:cNvPr id="57" name="直線コネクタ 56">
            <a:extLst>
              <a:ext uri="{FF2B5EF4-FFF2-40B4-BE49-F238E27FC236}">
                <a16:creationId xmlns:a16="http://schemas.microsoft.com/office/drawing/2014/main" id="{B4517F9C-0B0E-4B7C-A0EE-412DBDE6B2C6}"/>
              </a:ext>
            </a:extLst>
          </p:cNvPr>
          <p:cNvCxnSpPr>
            <a:cxnSpLocks/>
          </p:cNvCxnSpPr>
          <p:nvPr/>
        </p:nvCxnSpPr>
        <p:spPr>
          <a:xfrm>
            <a:off x="2781463" y="3055358"/>
            <a:ext cx="82537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8B15C16E-E31D-412F-A7FF-E4D406D427E4}"/>
              </a:ext>
            </a:extLst>
          </p:cNvPr>
          <p:cNvCxnSpPr>
            <a:cxnSpLocks/>
          </p:cNvCxnSpPr>
          <p:nvPr/>
        </p:nvCxnSpPr>
        <p:spPr>
          <a:xfrm>
            <a:off x="3817657" y="3051014"/>
            <a:ext cx="8709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3AFED65B-59CF-4BAC-B607-8AA84751B96F}"/>
              </a:ext>
            </a:extLst>
          </p:cNvPr>
          <p:cNvSpPr/>
          <p:nvPr/>
        </p:nvSpPr>
        <p:spPr>
          <a:xfrm>
            <a:off x="3861286" y="5753522"/>
            <a:ext cx="407299" cy="457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799" dirty="0"/>
          </a:p>
        </p:txBody>
      </p:sp>
      <p:sp>
        <p:nvSpPr>
          <p:cNvPr id="31" name="次の値と等しい 30">
            <a:extLst>
              <a:ext uri="{FF2B5EF4-FFF2-40B4-BE49-F238E27FC236}">
                <a16:creationId xmlns:a16="http://schemas.microsoft.com/office/drawing/2014/main" id="{1EBEDC88-F3B9-4E9B-BD86-320D46A765BA}"/>
              </a:ext>
            </a:extLst>
          </p:cNvPr>
          <p:cNvSpPr/>
          <p:nvPr/>
        </p:nvSpPr>
        <p:spPr>
          <a:xfrm>
            <a:off x="2471425" y="5713652"/>
            <a:ext cx="574400" cy="162417"/>
          </a:xfrm>
          <a:prstGeom prst="mathEqual">
            <a:avLst>
              <a:gd name="adj1" fmla="val 23520"/>
              <a:gd name="adj2" fmla="val 37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799">
              <a:solidFill>
                <a:schemeClr val="tx1"/>
              </a:solidFill>
            </a:endParaRPr>
          </a:p>
        </p:txBody>
      </p:sp>
      <mc:AlternateContent xmlns:mc="http://schemas.openxmlformats.org/markup-compatibility/2006" xmlns:a14="http://schemas.microsoft.com/office/drawing/2010/main">
        <mc:Choice Requires="a14">
          <p:graphicFrame>
            <p:nvGraphicFramePr>
              <p:cNvPr id="32" name="表 31">
                <a:extLst>
                  <a:ext uri="{FF2B5EF4-FFF2-40B4-BE49-F238E27FC236}">
                    <a16:creationId xmlns:a16="http://schemas.microsoft.com/office/drawing/2014/main" id="{E989E2DE-59A3-48C7-957F-B23FBA308791}"/>
                  </a:ext>
                </a:extLst>
              </p:cNvPr>
              <p:cNvGraphicFramePr>
                <a:graphicFrameLocks noGrp="1"/>
              </p:cNvGraphicFramePr>
              <p:nvPr>
                <p:extLst>
                  <p:ext uri="{D42A27DB-BD31-4B8C-83A1-F6EECF244321}">
                    <p14:modId xmlns:p14="http://schemas.microsoft.com/office/powerpoint/2010/main" val="2143599525"/>
                  </p:ext>
                </p:extLst>
              </p:nvPr>
            </p:nvGraphicFramePr>
            <p:xfrm>
              <a:off x="1607557" y="4128556"/>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𝟏</m:t>
                                    </m:r>
                                  </m:sub>
                                </m:sSub>
                              </m:oMath>
                            </m:oMathPara>
                          </a14:m>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𝟎</m:t>
                                    </m:r>
                                  </m:sub>
                                </m:sSub>
                              </m:oMath>
                            </m:oMathPara>
                          </a14:m>
                          <a:endParaRPr kumimoji="1" lang="ja-JP" altLang="en-US"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426374">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32" name="表 31">
                <a:extLst>
                  <a:ext uri="{FF2B5EF4-FFF2-40B4-BE49-F238E27FC236}">
                    <a16:creationId xmlns:a16="http://schemas.microsoft.com/office/drawing/2014/main" id="{E989E2DE-59A3-48C7-957F-B23FBA308791}"/>
                  </a:ext>
                </a:extLst>
              </p:cNvPr>
              <p:cNvGraphicFramePr>
                <a:graphicFrameLocks noGrp="1"/>
              </p:cNvGraphicFramePr>
              <p:nvPr>
                <p:extLst>
                  <p:ext uri="{D42A27DB-BD31-4B8C-83A1-F6EECF244321}">
                    <p14:modId xmlns:p14="http://schemas.microsoft.com/office/powerpoint/2010/main" val="2143599525"/>
                  </p:ext>
                </p:extLst>
              </p:nvPr>
            </p:nvGraphicFramePr>
            <p:xfrm>
              <a:off x="1607557" y="4128556"/>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65760">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4020" t="-1667" r="-101005" b="-226667"/>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4020" t="-1667" r="-1005" b="-226667"/>
                          </a:stretch>
                        </a:blipFill>
                      </a:tcPr>
                    </a:tc>
                    <a:extLst>
                      <a:ext uri="{0D108BD9-81ED-4DB2-BD59-A6C34878D82A}">
                        <a16:rowId xmlns:a16="http://schemas.microsoft.com/office/drawing/2014/main" val="2024523227"/>
                      </a:ext>
                    </a:extLst>
                  </a:tr>
                  <a:tr h="426374">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85915" r="-193237" b="-91549"/>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6576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220000" r="-193237" b="-8333"/>
                          </a:stretch>
                        </a:blip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36" name="テキスト ボックス 35">
            <a:extLst>
              <a:ext uri="{FF2B5EF4-FFF2-40B4-BE49-F238E27FC236}">
                <a16:creationId xmlns:a16="http://schemas.microsoft.com/office/drawing/2014/main" id="{B0BD7D2B-FDD4-4923-BC60-07DE919B2A96}"/>
              </a:ext>
            </a:extLst>
          </p:cNvPr>
          <p:cNvSpPr txBox="1"/>
          <p:nvPr/>
        </p:nvSpPr>
        <p:spPr>
          <a:xfrm>
            <a:off x="1607557" y="3756600"/>
            <a:ext cx="3683599"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交通行動の観測・欠測</a:t>
            </a:r>
          </a:p>
        </p:txBody>
      </p:sp>
      <p:sp>
        <p:nvSpPr>
          <p:cNvPr id="37" name="正方形/長方形 36">
            <a:extLst>
              <a:ext uri="{FF2B5EF4-FFF2-40B4-BE49-F238E27FC236}">
                <a16:creationId xmlns:a16="http://schemas.microsoft.com/office/drawing/2014/main" id="{62819316-1B82-40BC-8905-E36A3DF9F436}"/>
              </a:ext>
            </a:extLst>
          </p:cNvPr>
          <p:cNvSpPr/>
          <p:nvPr/>
        </p:nvSpPr>
        <p:spPr>
          <a:xfrm>
            <a:off x="3159778" y="5599332"/>
            <a:ext cx="574400" cy="36923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39" name="正方形/長方形 38">
            <a:extLst>
              <a:ext uri="{FF2B5EF4-FFF2-40B4-BE49-F238E27FC236}">
                <a16:creationId xmlns:a16="http://schemas.microsoft.com/office/drawing/2014/main" id="{CC9D08DC-D51C-4923-ACFA-86E8715A67B0}"/>
              </a:ext>
            </a:extLst>
          </p:cNvPr>
          <p:cNvSpPr/>
          <p:nvPr/>
        </p:nvSpPr>
        <p:spPr>
          <a:xfrm>
            <a:off x="4444663" y="5605448"/>
            <a:ext cx="570582" cy="3631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0" name="正方形/長方形 39">
            <a:extLst>
              <a:ext uri="{FF2B5EF4-FFF2-40B4-BE49-F238E27FC236}">
                <a16:creationId xmlns:a16="http://schemas.microsoft.com/office/drawing/2014/main" id="{0FD342EA-E94B-4698-8A61-2FEB725D2F77}"/>
              </a:ext>
            </a:extLst>
          </p:cNvPr>
          <p:cNvSpPr/>
          <p:nvPr/>
        </p:nvSpPr>
        <p:spPr>
          <a:xfrm>
            <a:off x="2995714" y="4093010"/>
            <a:ext cx="902527" cy="122030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2" name="正方形/長方形 41">
            <a:extLst>
              <a:ext uri="{FF2B5EF4-FFF2-40B4-BE49-F238E27FC236}">
                <a16:creationId xmlns:a16="http://schemas.microsoft.com/office/drawing/2014/main" id="{532F2D47-17BD-4BEC-B066-FA15AB1F545E}"/>
              </a:ext>
            </a:extLst>
          </p:cNvPr>
          <p:cNvSpPr/>
          <p:nvPr/>
        </p:nvSpPr>
        <p:spPr>
          <a:xfrm>
            <a:off x="4181727" y="4093010"/>
            <a:ext cx="902527" cy="12203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3" name="テキスト ボックス 42">
            <a:extLst>
              <a:ext uri="{FF2B5EF4-FFF2-40B4-BE49-F238E27FC236}">
                <a16:creationId xmlns:a16="http://schemas.microsoft.com/office/drawing/2014/main" id="{9DBB964C-776E-4148-97BF-E8899321DD15}"/>
              </a:ext>
            </a:extLst>
          </p:cNvPr>
          <p:cNvSpPr txBox="1"/>
          <p:nvPr/>
        </p:nvSpPr>
        <p:spPr>
          <a:xfrm>
            <a:off x="765820" y="5624246"/>
            <a:ext cx="1683473"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因果効果 </a:t>
            </a:r>
            <a:r>
              <a:rPr kumimoji="1" lang="en-US" altLang="ja-JP" sz="1600" b="1" dirty="0">
                <a:latin typeface="Meiryo UI" panose="020B0604030504040204" pitchFamily="50" charset="-128"/>
                <a:ea typeface="Meiryo UI" panose="020B0604030504040204" pitchFamily="50" charset="-128"/>
              </a:rPr>
              <a:t>(ATE)</a:t>
            </a:r>
            <a:endParaRPr kumimoji="1" lang="ja-JP" altLang="en-US" sz="1600" b="1" dirty="0">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62CDAE52-A9DE-4DCF-B260-74AC93C81BC4}"/>
              </a:ext>
            </a:extLst>
          </p:cNvPr>
          <p:cNvSpPr/>
          <p:nvPr/>
        </p:nvSpPr>
        <p:spPr>
          <a:xfrm>
            <a:off x="9994283" y="4260356"/>
            <a:ext cx="812967" cy="16196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BEF1AF08-B6C3-4614-ABF6-037FF881B5B5}"/>
              </a:ext>
            </a:extLst>
          </p:cNvPr>
          <p:cNvSpPr/>
          <p:nvPr/>
        </p:nvSpPr>
        <p:spPr>
          <a:xfrm>
            <a:off x="9994078" y="1726062"/>
            <a:ext cx="812967" cy="17416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1D522122-2AF7-45D0-A002-AD2783378FF9}"/>
              </a:ext>
            </a:extLst>
          </p:cNvPr>
          <p:cNvSpPr/>
          <p:nvPr/>
        </p:nvSpPr>
        <p:spPr>
          <a:xfrm>
            <a:off x="6231152" y="4260357"/>
            <a:ext cx="3697260" cy="16196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F23BFA71-B010-40AF-BC0A-5746F31FCD85}"/>
              </a:ext>
            </a:extLst>
          </p:cNvPr>
          <p:cNvSpPr/>
          <p:nvPr/>
        </p:nvSpPr>
        <p:spPr>
          <a:xfrm>
            <a:off x="6219327" y="1726063"/>
            <a:ext cx="3697259" cy="17416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F7FE0B8F-E91B-4DB2-8B17-38917B6A34C0}"/>
                  </a:ext>
                </a:extLst>
              </p:cNvPr>
              <p:cNvSpPr txBox="1"/>
              <p:nvPr/>
            </p:nvSpPr>
            <p:spPr>
              <a:xfrm>
                <a:off x="6388282" y="1912171"/>
                <a:ext cx="30244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𝒛</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𝒊𝑨</m:t>
                              </m:r>
                            </m:sub>
                          </m:sSub>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𝒊𝑩</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61" name="テキスト ボックス 60">
                <a:extLst>
                  <a:ext uri="{FF2B5EF4-FFF2-40B4-BE49-F238E27FC236}">
                    <a16:creationId xmlns:a16="http://schemas.microsoft.com/office/drawing/2014/main" id="{F7FE0B8F-E91B-4DB2-8B17-38917B6A34C0}"/>
                  </a:ext>
                </a:extLst>
              </p:cNvPr>
              <p:cNvSpPr txBox="1">
                <a:spLocks noRot="1" noChangeAspect="1" noMove="1" noResize="1" noEditPoints="1" noAdjustHandles="1" noChangeArrowheads="1" noChangeShapeType="1" noTextEdit="1"/>
              </p:cNvSpPr>
              <p:nvPr/>
            </p:nvSpPr>
            <p:spPr>
              <a:xfrm>
                <a:off x="6388282" y="1912171"/>
                <a:ext cx="3024481" cy="276999"/>
              </a:xfrm>
              <a:prstGeom prst="rect">
                <a:avLst/>
              </a:prstGeom>
              <a:blipFill>
                <a:blip r:embed="rId5"/>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E27AD4C3-6917-40B5-8BA7-A5317E30AD04}"/>
                  </a:ext>
                </a:extLst>
              </p:cNvPr>
              <p:cNvSpPr txBox="1"/>
              <p:nvPr/>
            </p:nvSpPr>
            <p:spPr>
              <a:xfrm>
                <a:off x="6276055" y="2417939"/>
                <a:ext cx="323768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𝑨</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𝒊𝑩</m:t>
                              </m:r>
                            </m:sub>
                          </m:sSub>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62" name="テキスト ボックス 61">
                <a:extLst>
                  <a:ext uri="{FF2B5EF4-FFF2-40B4-BE49-F238E27FC236}">
                    <a16:creationId xmlns:a16="http://schemas.microsoft.com/office/drawing/2014/main" id="{E27AD4C3-6917-40B5-8BA7-A5317E30AD04}"/>
                  </a:ext>
                </a:extLst>
              </p:cNvPr>
              <p:cNvSpPr txBox="1">
                <a:spLocks noRot="1" noChangeAspect="1" noMove="1" noResize="1" noEditPoints="1" noAdjustHandles="1" noChangeArrowheads="1" noChangeShapeType="1" noTextEdit="1"/>
              </p:cNvSpPr>
              <p:nvPr/>
            </p:nvSpPr>
            <p:spPr>
              <a:xfrm>
                <a:off x="6276055" y="2417939"/>
                <a:ext cx="3237681" cy="289182"/>
              </a:xfrm>
              <a:prstGeom prst="rect">
                <a:avLst/>
              </a:prstGeom>
              <a:blipFill>
                <a:blip r:embed="rId6"/>
                <a:stretch>
                  <a:fillRect t="-2128" b="-319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24752863-6ACA-479F-A7EE-FF20688E6F5D}"/>
                  </a:ext>
                </a:extLst>
              </p:cNvPr>
              <p:cNvSpPr txBox="1"/>
              <p:nvPr/>
            </p:nvSpPr>
            <p:spPr>
              <a:xfrm>
                <a:off x="6305646" y="2942819"/>
                <a:ext cx="318478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𝑪</m:t>
                              </m:r>
                            </m:sub>
                          </m:sSub>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𝑫</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oMath>
                  </m:oMathPara>
                </a14:m>
                <a:endParaRPr kumimoji="1" lang="ja-JP" altLang="en-US" b="1" dirty="0"/>
              </a:p>
            </p:txBody>
          </p:sp>
        </mc:Choice>
        <mc:Fallback xmlns="">
          <p:sp>
            <p:nvSpPr>
              <p:cNvPr id="63" name="テキスト ボックス 62">
                <a:extLst>
                  <a:ext uri="{FF2B5EF4-FFF2-40B4-BE49-F238E27FC236}">
                    <a16:creationId xmlns:a16="http://schemas.microsoft.com/office/drawing/2014/main" id="{24752863-6ACA-479F-A7EE-FF20688E6F5D}"/>
                  </a:ext>
                </a:extLst>
              </p:cNvPr>
              <p:cNvSpPr txBox="1">
                <a:spLocks noRot="1" noChangeAspect="1" noMove="1" noResize="1" noEditPoints="1" noAdjustHandles="1" noChangeArrowheads="1" noChangeShapeType="1" noTextEdit="1"/>
              </p:cNvSpPr>
              <p:nvPr/>
            </p:nvSpPr>
            <p:spPr>
              <a:xfrm>
                <a:off x="6305646" y="2942819"/>
                <a:ext cx="3184783" cy="289182"/>
              </a:xfrm>
              <a:prstGeom prst="rect">
                <a:avLst/>
              </a:prstGeom>
              <a:blipFill>
                <a:blip r:embed="rId7"/>
                <a:stretch>
                  <a:fillRect t="-2128" b="-319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7BFCFE5F-1D4D-49FF-A359-A2BB36BD867A}"/>
                  </a:ext>
                </a:extLst>
              </p:cNvPr>
              <p:cNvSpPr txBox="1"/>
              <p:nvPr/>
            </p:nvSpPr>
            <p:spPr>
              <a:xfrm>
                <a:off x="6437054" y="4417061"/>
                <a:ext cx="200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𝒛</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𝒊𝑨</m:t>
                              </m:r>
                            </m:sub>
                          </m:sSub>
                          <m:r>
                            <a:rPr kumimoji="1" lang="ja-JP" altLang="en-US" b="1" i="1">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𝟏</m:t>
                          </m:r>
                        </m:sub>
                      </m:sSub>
                    </m:oMath>
                  </m:oMathPara>
                </a14:m>
                <a:endParaRPr kumimoji="1" lang="ja-JP" altLang="en-US" b="1" dirty="0"/>
              </a:p>
            </p:txBody>
          </p:sp>
        </mc:Choice>
        <mc:Fallback xmlns="">
          <p:sp>
            <p:nvSpPr>
              <p:cNvPr id="64" name="テキスト ボックス 63">
                <a:extLst>
                  <a:ext uri="{FF2B5EF4-FFF2-40B4-BE49-F238E27FC236}">
                    <a16:creationId xmlns:a16="http://schemas.microsoft.com/office/drawing/2014/main" id="{7BFCFE5F-1D4D-49FF-A359-A2BB36BD867A}"/>
                  </a:ext>
                </a:extLst>
              </p:cNvPr>
              <p:cNvSpPr txBox="1">
                <a:spLocks noRot="1" noChangeAspect="1" noMove="1" noResize="1" noEditPoints="1" noAdjustHandles="1" noChangeArrowheads="1" noChangeShapeType="1" noTextEdit="1"/>
              </p:cNvSpPr>
              <p:nvPr/>
            </p:nvSpPr>
            <p:spPr>
              <a:xfrm>
                <a:off x="6437054" y="4417061"/>
                <a:ext cx="2005100" cy="276999"/>
              </a:xfrm>
              <a:prstGeom prst="rect">
                <a:avLst/>
              </a:prstGeom>
              <a:blipFill>
                <a:blip r:embed="rId8"/>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6DE55EE-B2A1-42C4-8D90-F01479AB5403}"/>
                  </a:ext>
                </a:extLst>
              </p:cNvPr>
              <p:cNvSpPr txBox="1"/>
              <p:nvPr/>
            </p:nvSpPr>
            <p:spPr>
              <a:xfrm>
                <a:off x="6342689" y="4919962"/>
                <a:ext cx="217341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𝒊𝑪</m:t>
                          </m:r>
                        </m:sub>
                      </m:sSub>
                    </m:oMath>
                  </m:oMathPara>
                </a14:m>
                <a:endParaRPr kumimoji="1" lang="ja-JP" altLang="en-US" b="1" dirty="0"/>
              </a:p>
            </p:txBody>
          </p:sp>
        </mc:Choice>
        <mc:Fallback xmlns="">
          <p:sp>
            <p:nvSpPr>
              <p:cNvPr id="65" name="テキスト ボックス 64">
                <a:extLst>
                  <a:ext uri="{FF2B5EF4-FFF2-40B4-BE49-F238E27FC236}">
                    <a16:creationId xmlns:a16="http://schemas.microsoft.com/office/drawing/2014/main" id="{56DE55EE-B2A1-42C4-8D90-F01479AB5403}"/>
                  </a:ext>
                </a:extLst>
              </p:cNvPr>
              <p:cNvSpPr txBox="1">
                <a:spLocks noRot="1" noChangeAspect="1" noMove="1" noResize="1" noEditPoints="1" noAdjustHandles="1" noChangeArrowheads="1" noChangeShapeType="1" noTextEdit="1"/>
              </p:cNvSpPr>
              <p:nvPr/>
            </p:nvSpPr>
            <p:spPr>
              <a:xfrm>
                <a:off x="6342689" y="4919962"/>
                <a:ext cx="2173415" cy="289182"/>
              </a:xfrm>
              <a:prstGeom prst="rect">
                <a:avLst/>
              </a:prstGeom>
              <a:blipFill>
                <a:blip r:embed="rId9"/>
                <a:stretch>
                  <a:fillRect l="-840"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BCC2BB88-DD3D-4777-BC56-472F6F505B8D}"/>
                  </a:ext>
                </a:extLst>
              </p:cNvPr>
              <p:cNvSpPr txBox="1"/>
              <p:nvPr/>
            </p:nvSpPr>
            <p:spPr>
              <a:xfrm>
                <a:off x="6349725" y="5439959"/>
                <a:ext cx="318959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𝒊𝑫</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𝒊𝑬</m:t>
                          </m:r>
                        </m:sub>
                      </m:sSub>
                    </m:oMath>
                  </m:oMathPara>
                </a14:m>
                <a:endParaRPr kumimoji="1" lang="ja-JP" altLang="en-US" b="1" dirty="0"/>
              </a:p>
            </p:txBody>
          </p:sp>
        </mc:Choice>
        <mc:Fallback xmlns="">
          <p:sp>
            <p:nvSpPr>
              <p:cNvPr id="66" name="テキスト ボックス 65">
                <a:extLst>
                  <a:ext uri="{FF2B5EF4-FFF2-40B4-BE49-F238E27FC236}">
                    <a16:creationId xmlns:a16="http://schemas.microsoft.com/office/drawing/2014/main" id="{BCC2BB88-DD3D-4777-BC56-472F6F505B8D}"/>
                  </a:ext>
                </a:extLst>
              </p:cNvPr>
              <p:cNvSpPr txBox="1">
                <a:spLocks noRot="1" noChangeAspect="1" noMove="1" noResize="1" noEditPoints="1" noAdjustHandles="1" noChangeArrowheads="1" noChangeShapeType="1" noTextEdit="1"/>
              </p:cNvSpPr>
              <p:nvPr/>
            </p:nvSpPr>
            <p:spPr>
              <a:xfrm>
                <a:off x="6349725" y="5439959"/>
                <a:ext cx="3189591" cy="289182"/>
              </a:xfrm>
              <a:prstGeom prst="rect">
                <a:avLst/>
              </a:prstGeom>
              <a:blipFill>
                <a:blip r:embed="rId10"/>
                <a:stretch>
                  <a:fillRect l="-382"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235AB3AB-8667-4E3E-B844-6985265724D1}"/>
                  </a:ext>
                </a:extLst>
              </p:cNvPr>
              <p:cNvSpPr/>
              <p:nvPr/>
            </p:nvSpPr>
            <p:spPr>
              <a:xfrm>
                <a:off x="6230948" y="1374196"/>
                <a:ext cx="3685638" cy="307777"/>
              </a:xfrm>
              <a:prstGeom prst="rect">
                <a:avLst/>
              </a:prstGeom>
            </p:spPr>
            <p:txBody>
              <a:bodyPr wrap="square">
                <a:spAutoFit/>
              </a:bodyPr>
              <a:lstStyle/>
              <a:p>
                <a:pPr algn="ct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𝒘</m:t>
                        </m:r>
                      </m:e>
                      <m:sub>
                        <m:r>
                          <a:rPr kumimoji="1" lang="en-US" altLang="ja-JP" sz="1400" b="1" i="1">
                            <a:latin typeface="Cambria Math" panose="02040503050406030204" pitchFamily="18" charset="0"/>
                            <a:ea typeface="Cambria Math" panose="02040503050406030204" pitchFamily="18" charset="0"/>
                          </a:rPr>
                          <m:t>𝒊𝑩</m:t>
                        </m:r>
                      </m:sub>
                    </m:sSub>
                  </m:oMath>
                </a14:m>
                <a:r>
                  <a:rPr kumimoji="1" lang="ja-JP" altLang="en-US" sz="1400" b="1" dirty="0">
                    <a:latin typeface="Meiryo UI" panose="020B0604030504040204" pitchFamily="50" charset="-128"/>
                    <a:ea typeface="Meiryo UI" panose="020B0604030504040204" pitchFamily="50" charset="-128"/>
                  </a:rPr>
                  <a:t> が観測される場合</a:t>
                </a:r>
                <a:endParaRPr lang="ja-JP" altLang="en-US" sz="1400" dirty="0"/>
              </a:p>
            </p:txBody>
          </p:sp>
        </mc:Choice>
        <mc:Fallback xmlns="">
          <p:sp>
            <p:nvSpPr>
              <p:cNvPr id="67" name="正方形/長方形 66">
                <a:extLst>
                  <a:ext uri="{FF2B5EF4-FFF2-40B4-BE49-F238E27FC236}">
                    <a16:creationId xmlns:a16="http://schemas.microsoft.com/office/drawing/2014/main" id="{235AB3AB-8667-4E3E-B844-6985265724D1}"/>
                  </a:ext>
                </a:extLst>
              </p:cNvPr>
              <p:cNvSpPr>
                <a:spLocks noRot="1" noChangeAspect="1" noMove="1" noResize="1" noEditPoints="1" noAdjustHandles="1" noChangeArrowheads="1" noChangeShapeType="1" noTextEdit="1"/>
              </p:cNvSpPr>
              <p:nvPr/>
            </p:nvSpPr>
            <p:spPr>
              <a:xfrm>
                <a:off x="6230948" y="1374196"/>
                <a:ext cx="3685638" cy="307777"/>
              </a:xfrm>
              <a:prstGeom prst="rect">
                <a:avLst/>
              </a:prstGeom>
              <a:blipFill>
                <a:blip r:embed="rId11"/>
                <a:stretch>
                  <a:fillRect t="-1961"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D8856256-C65E-4B4B-8ABB-1302384AD686}"/>
                  </a:ext>
                </a:extLst>
              </p:cNvPr>
              <p:cNvSpPr/>
              <p:nvPr/>
            </p:nvSpPr>
            <p:spPr>
              <a:xfrm>
                <a:off x="6221697" y="3926738"/>
                <a:ext cx="3697259" cy="307777"/>
              </a:xfrm>
              <a:prstGeom prst="rect">
                <a:avLst/>
              </a:prstGeom>
            </p:spPr>
            <p:txBody>
              <a:bodyPr wrap="square">
                <a:spAutoFit/>
              </a:bodyPr>
              <a:lstStyle/>
              <a:p>
                <a:pPr algn="ctr"/>
                <a14:m>
                  <m:oMath xmlns:m="http://schemas.openxmlformats.org/officeDocument/2006/math">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𝒘</m:t>
                        </m:r>
                      </m:e>
                      <m:sub>
                        <m:r>
                          <a:rPr kumimoji="1" lang="en-US" altLang="ja-JP" sz="1400" b="1" i="1">
                            <a:latin typeface="Cambria Math" panose="02040503050406030204" pitchFamily="18" charset="0"/>
                            <a:ea typeface="Cambria Math" panose="02040503050406030204" pitchFamily="18" charset="0"/>
                          </a:rPr>
                          <m:t>𝒊𝑩</m:t>
                        </m:r>
                      </m:sub>
                    </m:sSub>
                  </m:oMath>
                </a14:m>
                <a:r>
                  <a:rPr kumimoji="1" lang="ja-JP" altLang="en-US" sz="1400" b="1" dirty="0">
                    <a:latin typeface="Meiryo UI" panose="020B0604030504040204" pitchFamily="50" charset="-128"/>
                    <a:ea typeface="Meiryo UI" panose="020B0604030504040204" pitchFamily="50" charset="-128"/>
                  </a:rPr>
                  <a:t> が観測されない場合</a:t>
                </a:r>
                <a:endParaRPr lang="ja-JP" altLang="en-US" sz="1400" dirty="0"/>
              </a:p>
            </p:txBody>
          </p:sp>
        </mc:Choice>
        <mc:Fallback xmlns="">
          <p:sp>
            <p:nvSpPr>
              <p:cNvPr id="68" name="正方形/長方形 67">
                <a:extLst>
                  <a:ext uri="{FF2B5EF4-FFF2-40B4-BE49-F238E27FC236}">
                    <a16:creationId xmlns:a16="http://schemas.microsoft.com/office/drawing/2014/main" id="{D8856256-C65E-4B4B-8ABB-1302384AD686}"/>
                  </a:ext>
                </a:extLst>
              </p:cNvPr>
              <p:cNvSpPr>
                <a:spLocks noRot="1" noChangeAspect="1" noMove="1" noResize="1" noEditPoints="1" noAdjustHandles="1" noChangeArrowheads="1" noChangeShapeType="1" noTextEdit="1"/>
              </p:cNvSpPr>
              <p:nvPr/>
            </p:nvSpPr>
            <p:spPr>
              <a:xfrm>
                <a:off x="6221697" y="3926738"/>
                <a:ext cx="3697259" cy="307777"/>
              </a:xfrm>
              <a:prstGeom prst="rect">
                <a:avLst/>
              </a:prstGeom>
              <a:blipFill>
                <a:blip r:embed="rId12"/>
                <a:stretch>
                  <a:fillRect t="-3922"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9150BC9A-135C-4E62-86C5-7ECFDF251D3C}"/>
                  </a:ext>
                </a:extLst>
              </p:cNvPr>
              <p:cNvSpPr txBox="1"/>
              <p:nvPr/>
            </p:nvSpPr>
            <p:spPr>
              <a:xfrm>
                <a:off x="10014574" y="1859489"/>
                <a:ext cx="589327"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oMath>
                  </m:oMathPara>
                </a14:m>
                <a:endParaRPr kumimoji="1" lang="ja-JP" altLang="en-US" sz="2000" b="1" dirty="0"/>
              </a:p>
            </p:txBody>
          </p:sp>
        </mc:Choice>
        <mc:Fallback xmlns="">
          <p:sp>
            <p:nvSpPr>
              <p:cNvPr id="69" name="テキスト ボックス 68">
                <a:extLst>
                  <a:ext uri="{FF2B5EF4-FFF2-40B4-BE49-F238E27FC236}">
                    <a16:creationId xmlns:a16="http://schemas.microsoft.com/office/drawing/2014/main" id="{9150BC9A-135C-4E62-86C5-7ECFDF251D3C}"/>
                  </a:ext>
                </a:extLst>
              </p:cNvPr>
              <p:cNvSpPr txBox="1">
                <a:spLocks noRot="1" noChangeAspect="1" noMove="1" noResize="1" noEditPoints="1" noAdjustHandles="1" noChangeArrowheads="1" noChangeShapeType="1" noTextEdit="1"/>
              </p:cNvSpPr>
              <p:nvPr/>
            </p:nvSpPr>
            <p:spPr>
              <a:xfrm>
                <a:off x="10014574" y="1859489"/>
                <a:ext cx="589327" cy="276999"/>
              </a:xfrm>
              <a:prstGeom prst="rect">
                <a:avLst/>
              </a:prstGeom>
              <a:blipFill>
                <a:blip r:embed="rId13"/>
                <a:stretch>
                  <a:fillRect l="-3125"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762F32B0-75EF-4CC9-A5FF-0685D99EB779}"/>
                  </a:ext>
                </a:extLst>
              </p:cNvPr>
              <p:cNvSpPr txBox="1"/>
              <p:nvPr/>
            </p:nvSpPr>
            <p:spPr>
              <a:xfrm>
                <a:off x="10014574" y="2458381"/>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𝟏</m:t>
                          </m:r>
                        </m:sub>
                      </m:sSub>
                    </m:oMath>
                  </m:oMathPara>
                </a14:m>
                <a:endParaRPr kumimoji="1" lang="ja-JP" altLang="en-US" sz="2000" b="1" dirty="0"/>
              </a:p>
            </p:txBody>
          </p:sp>
        </mc:Choice>
        <mc:Fallback xmlns="">
          <p:sp>
            <p:nvSpPr>
              <p:cNvPr id="70" name="テキスト ボックス 69">
                <a:extLst>
                  <a:ext uri="{FF2B5EF4-FFF2-40B4-BE49-F238E27FC236}">
                    <a16:creationId xmlns:a16="http://schemas.microsoft.com/office/drawing/2014/main" id="{762F32B0-75EF-4CC9-A5FF-0685D99EB779}"/>
                  </a:ext>
                </a:extLst>
              </p:cNvPr>
              <p:cNvSpPr txBox="1">
                <a:spLocks noRot="1" noChangeAspect="1" noMove="1" noResize="1" noEditPoints="1" noAdjustHandles="1" noChangeArrowheads="1" noChangeShapeType="1" noTextEdit="1"/>
              </p:cNvSpPr>
              <p:nvPr/>
            </p:nvSpPr>
            <p:spPr>
              <a:xfrm>
                <a:off x="10014574" y="2458381"/>
                <a:ext cx="735201" cy="276999"/>
              </a:xfrm>
              <a:prstGeom prst="rect">
                <a:avLst/>
              </a:prstGeom>
              <a:blipFill>
                <a:blip r:embed="rId14"/>
                <a:stretch>
                  <a:fillRect l="-2500"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53637666-C56E-4D1A-8C26-2F0F2110A2AB}"/>
                  </a:ext>
                </a:extLst>
              </p:cNvPr>
              <p:cNvSpPr txBox="1"/>
              <p:nvPr/>
            </p:nvSpPr>
            <p:spPr>
              <a:xfrm>
                <a:off x="10014573" y="3000318"/>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𝟎</m:t>
                          </m:r>
                        </m:sub>
                      </m:sSub>
                    </m:oMath>
                  </m:oMathPara>
                </a14:m>
                <a:endParaRPr kumimoji="1" lang="ja-JP" altLang="en-US" sz="2000" b="1" dirty="0"/>
              </a:p>
            </p:txBody>
          </p:sp>
        </mc:Choice>
        <mc:Fallback xmlns="">
          <p:sp>
            <p:nvSpPr>
              <p:cNvPr id="71" name="テキスト ボックス 70">
                <a:extLst>
                  <a:ext uri="{FF2B5EF4-FFF2-40B4-BE49-F238E27FC236}">
                    <a16:creationId xmlns:a16="http://schemas.microsoft.com/office/drawing/2014/main" id="{53637666-C56E-4D1A-8C26-2F0F2110A2AB}"/>
                  </a:ext>
                </a:extLst>
              </p:cNvPr>
              <p:cNvSpPr txBox="1">
                <a:spLocks noRot="1" noChangeAspect="1" noMove="1" noResize="1" noEditPoints="1" noAdjustHandles="1" noChangeArrowheads="1" noChangeShapeType="1" noTextEdit="1"/>
              </p:cNvSpPr>
              <p:nvPr/>
            </p:nvSpPr>
            <p:spPr>
              <a:xfrm>
                <a:off x="10014573" y="3000318"/>
                <a:ext cx="735201" cy="276999"/>
              </a:xfrm>
              <a:prstGeom prst="rect">
                <a:avLst/>
              </a:prstGeom>
              <a:blipFill>
                <a:blip r:embed="rId15"/>
                <a:stretch>
                  <a:fillRect l="-2500"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8F47A516-4819-42DE-821D-38CE083A7808}"/>
                  </a:ext>
                </a:extLst>
              </p:cNvPr>
              <p:cNvSpPr txBox="1"/>
              <p:nvPr/>
            </p:nvSpPr>
            <p:spPr>
              <a:xfrm>
                <a:off x="10020990" y="4404924"/>
                <a:ext cx="589327"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oMath>
                  </m:oMathPara>
                </a14:m>
                <a:endParaRPr kumimoji="1" lang="ja-JP" altLang="en-US" sz="2000" b="1" dirty="0"/>
              </a:p>
            </p:txBody>
          </p:sp>
        </mc:Choice>
        <mc:Fallback xmlns="">
          <p:sp>
            <p:nvSpPr>
              <p:cNvPr id="72" name="テキスト ボックス 71">
                <a:extLst>
                  <a:ext uri="{FF2B5EF4-FFF2-40B4-BE49-F238E27FC236}">
                    <a16:creationId xmlns:a16="http://schemas.microsoft.com/office/drawing/2014/main" id="{8F47A516-4819-42DE-821D-38CE083A7808}"/>
                  </a:ext>
                </a:extLst>
              </p:cNvPr>
              <p:cNvSpPr txBox="1">
                <a:spLocks noRot="1" noChangeAspect="1" noMove="1" noResize="1" noEditPoints="1" noAdjustHandles="1" noChangeArrowheads="1" noChangeShapeType="1" noTextEdit="1"/>
              </p:cNvSpPr>
              <p:nvPr/>
            </p:nvSpPr>
            <p:spPr>
              <a:xfrm>
                <a:off x="10020990" y="4404924"/>
                <a:ext cx="589327" cy="276999"/>
              </a:xfrm>
              <a:prstGeom prst="rect">
                <a:avLst/>
              </a:prstGeom>
              <a:blipFill>
                <a:blip r:embed="rId16"/>
                <a:stretch>
                  <a:fillRect l="-3093"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89529F32-365E-4D38-BB1F-AABF175F0593}"/>
                  </a:ext>
                </a:extLst>
              </p:cNvPr>
              <p:cNvSpPr txBox="1"/>
              <p:nvPr/>
            </p:nvSpPr>
            <p:spPr>
              <a:xfrm>
                <a:off x="10002433" y="4947842"/>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𝟏</m:t>
                          </m:r>
                        </m:sub>
                      </m:sSub>
                    </m:oMath>
                  </m:oMathPara>
                </a14:m>
                <a:endParaRPr kumimoji="1" lang="ja-JP" altLang="en-US" sz="2000" b="1" dirty="0"/>
              </a:p>
            </p:txBody>
          </p:sp>
        </mc:Choice>
        <mc:Fallback xmlns="">
          <p:sp>
            <p:nvSpPr>
              <p:cNvPr id="73" name="テキスト ボックス 72">
                <a:extLst>
                  <a:ext uri="{FF2B5EF4-FFF2-40B4-BE49-F238E27FC236}">
                    <a16:creationId xmlns:a16="http://schemas.microsoft.com/office/drawing/2014/main" id="{89529F32-365E-4D38-BB1F-AABF175F0593}"/>
                  </a:ext>
                </a:extLst>
              </p:cNvPr>
              <p:cNvSpPr txBox="1">
                <a:spLocks noRot="1" noChangeAspect="1" noMove="1" noResize="1" noEditPoints="1" noAdjustHandles="1" noChangeArrowheads="1" noChangeShapeType="1" noTextEdit="1"/>
              </p:cNvSpPr>
              <p:nvPr/>
            </p:nvSpPr>
            <p:spPr>
              <a:xfrm>
                <a:off x="10002433" y="4947842"/>
                <a:ext cx="735201" cy="276999"/>
              </a:xfrm>
              <a:prstGeom prst="rect">
                <a:avLst/>
              </a:prstGeom>
              <a:blipFill>
                <a:blip r:embed="rId17"/>
                <a:stretch>
                  <a:fillRect l="-2500"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290B24BB-DA29-43CF-8BF2-5D5664E09727}"/>
                  </a:ext>
                </a:extLst>
              </p:cNvPr>
              <p:cNvSpPr txBox="1"/>
              <p:nvPr/>
            </p:nvSpPr>
            <p:spPr>
              <a:xfrm>
                <a:off x="10023290" y="5490760"/>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𝟎</m:t>
                          </m:r>
                        </m:sub>
                      </m:sSub>
                    </m:oMath>
                  </m:oMathPara>
                </a14:m>
                <a:endParaRPr kumimoji="1" lang="ja-JP" altLang="en-US" sz="2000" b="1" dirty="0"/>
              </a:p>
            </p:txBody>
          </p:sp>
        </mc:Choice>
        <mc:Fallback xmlns="">
          <p:sp>
            <p:nvSpPr>
              <p:cNvPr id="74" name="テキスト ボックス 73">
                <a:extLst>
                  <a:ext uri="{FF2B5EF4-FFF2-40B4-BE49-F238E27FC236}">
                    <a16:creationId xmlns:a16="http://schemas.microsoft.com/office/drawing/2014/main" id="{290B24BB-DA29-43CF-8BF2-5D5664E09727}"/>
                  </a:ext>
                </a:extLst>
              </p:cNvPr>
              <p:cNvSpPr txBox="1">
                <a:spLocks noRot="1" noChangeAspect="1" noMove="1" noResize="1" noEditPoints="1" noAdjustHandles="1" noChangeArrowheads="1" noChangeShapeType="1" noTextEdit="1"/>
              </p:cNvSpPr>
              <p:nvPr/>
            </p:nvSpPr>
            <p:spPr>
              <a:xfrm>
                <a:off x="10023290" y="5490760"/>
                <a:ext cx="735201" cy="276999"/>
              </a:xfrm>
              <a:prstGeom prst="rect">
                <a:avLst/>
              </a:prstGeom>
              <a:blipFill>
                <a:blip r:embed="rId18"/>
                <a:stretch>
                  <a:fillRect l="-2479" b="-24444"/>
                </a:stretch>
              </a:blipFill>
            </p:spPr>
            <p:txBody>
              <a:bodyPr/>
              <a:lstStyle/>
              <a:p>
                <a:r>
                  <a:rPr lang="ja-JP" altLang="en-US">
                    <a:noFill/>
                  </a:rPr>
                  <a:t> </a:t>
                </a:r>
              </a:p>
            </p:txBody>
          </p:sp>
        </mc:Fallback>
      </mc:AlternateContent>
      <p:sp>
        <p:nvSpPr>
          <p:cNvPr id="75" name="四角形: 角を丸くする 74">
            <a:extLst>
              <a:ext uri="{FF2B5EF4-FFF2-40B4-BE49-F238E27FC236}">
                <a16:creationId xmlns:a16="http://schemas.microsoft.com/office/drawing/2014/main" id="{C46F7D1A-38A2-4597-BE34-BF1FEF763B8D}"/>
              </a:ext>
            </a:extLst>
          </p:cNvPr>
          <p:cNvSpPr/>
          <p:nvPr/>
        </p:nvSpPr>
        <p:spPr>
          <a:xfrm>
            <a:off x="8655279" y="4401572"/>
            <a:ext cx="914400" cy="922979"/>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6" name="右大かっこ 75">
            <a:extLst>
              <a:ext uri="{FF2B5EF4-FFF2-40B4-BE49-F238E27FC236}">
                <a16:creationId xmlns:a16="http://schemas.microsoft.com/office/drawing/2014/main" id="{5303393F-1D61-4A0C-AD9F-B78F35FF46E6}"/>
              </a:ext>
            </a:extLst>
          </p:cNvPr>
          <p:cNvSpPr/>
          <p:nvPr/>
        </p:nvSpPr>
        <p:spPr>
          <a:xfrm>
            <a:off x="10746633" y="4541199"/>
            <a:ext cx="139847" cy="610309"/>
          </a:xfrm>
          <a:prstGeom prst="righ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30120E2F-837A-4CB9-88B1-6FF1B575DAF4}"/>
                  </a:ext>
                </a:extLst>
              </p:cNvPr>
              <p:cNvSpPr txBox="1"/>
              <p:nvPr/>
            </p:nvSpPr>
            <p:spPr>
              <a:xfrm>
                <a:off x="11022796" y="4721703"/>
                <a:ext cx="81105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77" name="テキスト ボックス 76">
                <a:extLst>
                  <a:ext uri="{FF2B5EF4-FFF2-40B4-BE49-F238E27FC236}">
                    <a16:creationId xmlns:a16="http://schemas.microsoft.com/office/drawing/2014/main" id="{30120E2F-837A-4CB9-88B1-6FF1B575DAF4}"/>
                  </a:ext>
                </a:extLst>
              </p:cNvPr>
              <p:cNvSpPr txBox="1">
                <a:spLocks noRot="1" noChangeAspect="1" noMove="1" noResize="1" noEditPoints="1" noAdjustHandles="1" noChangeArrowheads="1" noChangeShapeType="1" noTextEdit="1"/>
              </p:cNvSpPr>
              <p:nvPr/>
            </p:nvSpPr>
            <p:spPr>
              <a:xfrm>
                <a:off x="11022796" y="4721703"/>
                <a:ext cx="811056" cy="249299"/>
              </a:xfrm>
              <a:prstGeom prst="rect">
                <a:avLst/>
              </a:prstGeom>
              <a:blipFill>
                <a:blip r:embed="rId19"/>
                <a:stretch>
                  <a:fillRect t="-2500" r="-3759"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2740A8EF-C2E2-4D29-9CD9-D3E8410CF382}"/>
                  </a:ext>
                </a:extLst>
              </p:cNvPr>
              <p:cNvSpPr txBox="1"/>
              <p:nvPr/>
            </p:nvSpPr>
            <p:spPr>
              <a:xfrm>
                <a:off x="10953865" y="2215646"/>
                <a:ext cx="811056"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78" name="テキスト ボックス 77">
                <a:extLst>
                  <a:ext uri="{FF2B5EF4-FFF2-40B4-BE49-F238E27FC236}">
                    <a16:creationId xmlns:a16="http://schemas.microsoft.com/office/drawing/2014/main" id="{2740A8EF-C2E2-4D29-9CD9-D3E8410CF382}"/>
                  </a:ext>
                </a:extLst>
              </p:cNvPr>
              <p:cNvSpPr txBox="1">
                <a:spLocks noRot="1" noChangeAspect="1" noMove="1" noResize="1" noEditPoints="1" noAdjustHandles="1" noChangeArrowheads="1" noChangeShapeType="1" noTextEdit="1"/>
              </p:cNvSpPr>
              <p:nvPr/>
            </p:nvSpPr>
            <p:spPr>
              <a:xfrm>
                <a:off x="10953865" y="2215646"/>
                <a:ext cx="811056" cy="249299"/>
              </a:xfrm>
              <a:prstGeom prst="rect">
                <a:avLst/>
              </a:prstGeom>
              <a:blipFill>
                <a:blip r:embed="rId20"/>
                <a:stretch>
                  <a:fillRect t="-2439" r="-3008" b="-21951"/>
                </a:stretch>
              </a:blipFill>
            </p:spPr>
            <p:txBody>
              <a:bodyPr/>
              <a:lstStyle/>
              <a:p>
                <a:r>
                  <a:rPr lang="ja-JP" altLang="en-US">
                    <a:noFill/>
                  </a:rPr>
                  <a:t> </a:t>
                </a:r>
              </a:p>
            </p:txBody>
          </p:sp>
        </mc:Fallback>
      </mc:AlternateContent>
      <p:sp>
        <p:nvSpPr>
          <p:cNvPr id="79" name="右大かっこ 78">
            <a:extLst>
              <a:ext uri="{FF2B5EF4-FFF2-40B4-BE49-F238E27FC236}">
                <a16:creationId xmlns:a16="http://schemas.microsoft.com/office/drawing/2014/main" id="{7E87E5BA-C09E-4D68-8286-93F81F6D532A}"/>
              </a:ext>
            </a:extLst>
          </p:cNvPr>
          <p:cNvSpPr/>
          <p:nvPr/>
        </p:nvSpPr>
        <p:spPr>
          <a:xfrm>
            <a:off x="10746428" y="2032920"/>
            <a:ext cx="139847" cy="610309"/>
          </a:xfrm>
          <a:prstGeom prst="righ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スライド番号プレースホルダー 3">
            <a:extLst>
              <a:ext uri="{FF2B5EF4-FFF2-40B4-BE49-F238E27FC236}">
                <a16:creationId xmlns:a16="http://schemas.microsoft.com/office/drawing/2014/main" id="{3CDD3698-FD5C-4E2A-90AD-1ED1A5C7615A}"/>
              </a:ext>
            </a:extLst>
          </p:cNvPr>
          <p:cNvSpPr txBox="1">
            <a:spLocks/>
          </p:cNvSpPr>
          <p:nvPr/>
        </p:nvSpPr>
        <p:spPr bwMode="white">
          <a:xfrm>
            <a:off x="10692067" y="332656"/>
            <a:ext cx="936319" cy="432048"/>
          </a:xfrm>
          <a:prstGeom prst="rect">
            <a:avLst/>
          </a:prstGeom>
        </p:spPr>
        <p:txBody>
          <a:bodyPr vert="horz" lIns="91440" tIns="45720" rIns="91440" bIns="45720" rtlCol="0" anchor="ctr"/>
          <a:lstStyle>
            <a:defPPr rtl="0">
              <a:defRPr lang="ja-jp"/>
            </a:defPPr>
            <a:lvl1pPr marL="0" algn="r" defTabSz="914400" rtl="0" eaLnBrk="1" latinLnBrk="0" hangingPunct="1">
              <a:defRPr sz="2000" b="1" kern="1200">
                <a:solidFill>
                  <a:schemeClr val="tx1">
                    <a:lumMod val="5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altLang="ja-JP" smtClean="0"/>
              <a:pPr/>
              <a:t>41</a:t>
            </a:fld>
            <a:endParaRPr lang="ja-JP" altLang="en-US" dirty="0"/>
          </a:p>
        </p:txBody>
      </p:sp>
      <p:sp>
        <p:nvSpPr>
          <p:cNvPr id="3" name="テキスト ボックス 2">
            <a:extLst>
              <a:ext uri="{FF2B5EF4-FFF2-40B4-BE49-F238E27FC236}">
                <a16:creationId xmlns:a16="http://schemas.microsoft.com/office/drawing/2014/main" id="{DB593F67-6571-40A9-92E5-9337660267F3}"/>
              </a:ext>
            </a:extLst>
          </p:cNvPr>
          <p:cNvSpPr txBox="1"/>
          <p:nvPr/>
        </p:nvSpPr>
        <p:spPr>
          <a:xfrm>
            <a:off x="9539316" y="1383110"/>
            <a:ext cx="1755994" cy="286232"/>
          </a:xfrm>
          <a:prstGeom prst="rect">
            <a:avLst/>
          </a:prstGeom>
          <a:noFill/>
          <a:ln>
            <a:solidFill>
              <a:schemeClr val="accent2"/>
            </a:solidFill>
          </a:ln>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ATE</a:t>
            </a:r>
            <a:r>
              <a:rPr kumimoji="1" lang="ja-JP" altLang="en-US" sz="1400" b="1" dirty="0">
                <a:latin typeface="Meiryo UI" panose="020B0604030504040204" pitchFamily="50" charset="-128"/>
                <a:ea typeface="Meiryo UI" panose="020B0604030504040204" pitchFamily="50" charset="-128"/>
              </a:rPr>
              <a:t>の真値 </a:t>
            </a:r>
            <a:r>
              <a:rPr kumimoji="1" lang="en-US" altLang="ja-JP" sz="1400" b="1" dirty="0">
                <a:latin typeface="Meiryo UI" panose="020B0604030504040204" pitchFamily="50" charset="-128"/>
                <a:ea typeface="Meiryo UI" panose="020B0604030504040204" pitchFamily="50" charset="-128"/>
              </a:rPr>
              <a:t>-0.036</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3782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0C4811C-DD2D-477F-8B46-E2A01A08C934}"/>
              </a:ext>
            </a:extLst>
          </p:cNvPr>
          <p:cNvSpPr>
            <a:spLocks noGrp="1"/>
          </p:cNvSpPr>
          <p:nvPr>
            <p:ph type="sldNum" sz="quarter" idx="12"/>
          </p:nvPr>
        </p:nvSpPr>
        <p:spPr/>
        <p:txBody>
          <a:bodyPr/>
          <a:lstStyle/>
          <a:p>
            <a:fld id="{4FAB73BC-B049-4115-A692-8D63A059BFB8}" type="slidenum">
              <a:rPr lang="en-US" altLang="ja-JP" smtClean="0"/>
              <a:pPr/>
              <a:t>42</a:t>
            </a:fld>
            <a:endParaRPr lang="ja-JP" altLang="en-US" dirty="0"/>
          </a:p>
        </p:txBody>
      </p:sp>
      <p:sp>
        <p:nvSpPr>
          <p:cNvPr id="5" name="タイトル 1">
            <a:extLst>
              <a:ext uri="{FF2B5EF4-FFF2-40B4-BE49-F238E27FC236}">
                <a16:creationId xmlns:a16="http://schemas.microsoft.com/office/drawing/2014/main" id="{43DA5702-A236-4866-B9BB-27F31A0B22F9}"/>
              </a:ext>
            </a:extLst>
          </p:cNvPr>
          <p:cNvSpPr>
            <a:spLocks noGrp="1"/>
          </p:cNvSpPr>
          <p:nvPr>
            <p:ph type="title"/>
          </p:nvPr>
        </p:nvSpPr>
        <p:spPr>
          <a:xfrm>
            <a:off x="1202604" y="506175"/>
            <a:ext cx="9781532" cy="799901"/>
          </a:xfrm>
        </p:spPr>
        <p:txBody>
          <a:bodyPr>
            <a:normAutofit/>
          </a:bodyPr>
          <a:lstStyle/>
          <a:p>
            <a:pPr>
              <a:lnSpc>
                <a:spcPct val="150000"/>
              </a:lnSpc>
            </a:pPr>
            <a:r>
              <a:rPr kumimoji="1" lang="ja-JP" altLang="en-US" dirty="0"/>
              <a:t>検証結果①</a:t>
            </a:r>
            <a:r>
              <a:rPr lang="ja-JP" altLang="en-US" dirty="0"/>
              <a:t>：事前分布と</a:t>
            </a:r>
            <a:r>
              <a:rPr lang="en-US" altLang="ja-JP" dirty="0"/>
              <a:t>WAIC</a:t>
            </a:r>
            <a:endParaRPr kumimoji="1" lang="ja-JP" altLang="en-US" dirty="0"/>
          </a:p>
        </p:txBody>
      </p:sp>
      <p:graphicFrame>
        <p:nvGraphicFramePr>
          <p:cNvPr id="6" name="表 5">
            <a:extLst>
              <a:ext uri="{FF2B5EF4-FFF2-40B4-BE49-F238E27FC236}">
                <a16:creationId xmlns:a16="http://schemas.microsoft.com/office/drawing/2014/main" id="{EB76E59E-AFAE-4838-9A2B-2A85370D7CC4}"/>
              </a:ext>
            </a:extLst>
          </p:cNvPr>
          <p:cNvGraphicFramePr>
            <a:graphicFrameLocks noGrp="1"/>
          </p:cNvGraphicFramePr>
          <p:nvPr>
            <p:extLst>
              <p:ext uri="{D42A27DB-BD31-4B8C-83A1-F6EECF244321}">
                <p14:modId xmlns:p14="http://schemas.microsoft.com/office/powerpoint/2010/main" val="1957040497"/>
              </p:ext>
            </p:extLst>
          </p:nvPr>
        </p:nvGraphicFramePr>
        <p:xfrm>
          <a:off x="3226187" y="2372215"/>
          <a:ext cx="5736450" cy="2941196"/>
        </p:xfrm>
        <a:graphic>
          <a:graphicData uri="http://schemas.openxmlformats.org/drawingml/2006/table">
            <a:tbl>
              <a:tblPr/>
              <a:tblGrid>
                <a:gridCol w="787774">
                  <a:extLst>
                    <a:ext uri="{9D8B030D-6E8A-4147-A177-3AD203B41FA5}">
                      <a16:colId xmlns:a16="http://schemas.microsoft.com/office/drawing/2014/main" val="343528396"/>
                    </a:ext>
                  </a:extLst>
                </a:gridCol>
                <a:gridCol w="1237169">
                  <a:extLst>
                    <a:ext uri="{9D8B030D-6E8A-4147-A177-3AD203B41FA5}">
                      <a16:colId xmlns:a16="http://schemas.microsoft.com/office/drawing/2014/main" val="2770451718"/>
                    </a:ext>
                  </a:extLst>
                </a:gridCol>
                <a:gridCol w="1237169">
                  <a:extLst>
                    <a:ext uri="{9D8B030D-6E8A-4147-A177-3AD203B41FA5}">
                      <a16:colId xmlns:a16="http://schemas.microsoft.com/office/drawing/2014/main" val="2645596236"/>
                    </a:ext>
                  </a:extLst>
                </a:gridCol>
                <a:gridCol w="1237169">
                  <a:extLst>
                    <a:ext uri="{9D8B030D-6E8A-4147-A177-3AD203B41FA5}">
                      <a16:colId xmlns:a16="http://schemas.microsoft.com/office/drawing/2014/main" val="466626466"/>
                    </a:ext>
                  </a:extLst>
                </a:gridCol>
                <a:gridCol w="1237169">
                  <a:extLst>
                    <a:ext uri="{9D8B030D-6E8A-4147-A177-3AD203B41FA5}">
                      <a16:colId xmlns:a16="http://schemas.microsoft.com/office/drawing/2014/main" val="575523871"/>
                    </a:ext>
                  </a:extLst>
                </a:gridCol>
              </a:tblGrid>
              <a:tr h="360040">
                <a:tc>
                  <a:txBody>
                    <a:bodyPr/>
                    <a:lstStyle/>
                    <a:p>
                      <a:pPr algn="ctr" fontAlgn="ctr"/>
                      <a:r>
                        <a:rPr lang="ja-JP" altLang="en-US" sz="1600" b="1"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9523" marR="9523" marT="9523"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0.01</a:t>
                      </a:r>
                    </a:p>
                  </a:txBody>
                  <a:tcPr marL="9523" marR="9523" marT="9523"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0.10</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0.20</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0.50</a:t>
                      </a:r>
                    </a:p>
                  </a:txBody>
                  <a:tcPr marL="9523" marR="9523" marT="9523" marB="0" anchor="ctr">
                    <a:lnL w="6350" cap="flat" cmpd="sng" algn="ctr">
                      <a:solidFill>
                        <a:srgbClr val="000000"/>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30479454"/>
                  </a:ext>
                </a:extLst>
              </a:tr>
              <a:tr h="661028">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0.01</a:t>
                      </a:r>
                    </a:p>
                  </a:txBody>
                  <a:tcPr marL="9523" marR="9523" marT="9523"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2672.63</a:t>
                      </a:r>
                    </a:p>
                  </a:txBody>
                  <a:tcPr marL="9523" marR="9523" marT="9523"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6"/>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2672.40</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7F4"/>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2673.27</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ysDash"/>
                      <a:round/>
                      <a:headEnd type="none" w="med" len="med"/>
                      <a:tailEnd type="none" w="med" len="med"/>
                    </a:lnB>
                    <a:solidFill>
                      <a:srgbClr val="FAFBFD"/>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2673.41</a:t>
                      </a:r>
                    </a:p>
                  </a:txBody>
                  <a:tcPr marL="9523" marR="9523" marT="9523" marB="0" anchor="ctr">
                    <a:lnL w="6350" cap="flat" cmpd="sng" algn="ctr">
                      <a:solidFill>
                        <a:srgbClr val="000000"/>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3550522753"/>
                  </a:ext>
                </a:extLst>
              </a:tr>
              <a:tr h="661028">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0.10</a:t>
                      </a:r>
                    </a:p>
                  </a:txBody>
                  <a:tcPr marL="9523" marR="9523" marT="9523" marB="0"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2661.97</a:t>
                      </a:r>
                    </a:p>
                  </a:txBody>
                  <a:tcPr marL="9523" marR="9523" marT="9523"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C488"/>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2661.00</a:t>
                      </a:r>
                    </a:p>
                  </a:txBody>
                  <a:tcPr marL="9523" marR="9523" marT="9523" marB="0" anchor="ctr">
                    <a:lnL w="6350" cap="flat" cmpd="sng" algn="ctr">
                      <a:solidFill>
                        <a:srgbClr val="000000"/>
                      </a:solidFill>
                      <a:prstDash val="solid"/>
                      <a:round/>
                      <a:headEnd type="none" w="med" len="med"/>
                      <a:tailEnd type="none" w="med" len="med"/>
                    </a:lnL>
                    <a:lnR w="762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F7E"/>
                    </a:solidFill>
                  </a:tcPr>
                </a:tc>
                <a:tc>
                  <a:txBody>
                    <a:bodyPr/>
                    <a:lstStyle/>
                    <a:p>
                      <a:pPr algn="ctr" fontAlgn="ctr"/>
                      <a:r>
                        <a:rPr lang="en-US" altLang="ja-JP" sz="1600" b="1" i="0" u="none" strike="noStrike" dirty="0">
                          <a:solidFill>
                            <a:srgbClr val="000000"/>
                          </a:solidFill>
                          <a:effectLst/>
                          <a:highlight>
                            <a:srgbClr val="FFFF00"/>
                          </a:highlight>
                          <a:latin typeface="Times New Roman" panose="02020603050405020304" pitchFamily="18" charset="0"/>
                          <a:ea typeface="游ゴシック" panose="020B0400000000000000" pitchFamily="50" charset="-128"/>
                        </a:rPr>
                        <a:t>2660.68</a:t>
                      </a:r>
                    </a:p>
                  </a:txBody>
                  <a:tcPr marL="9523" marR="9523" marT="9523" marB="0" anchor="ctr">
                    <a:lnL w="76200" cap="flat" cmpd="sng" algn="ctr">
                      <a:solidFill>
                        <a:schemeClr val="tx1"/>
                      </a:solidFill>
                      <a:prstDash val="sysDash"/>
                      <a:round/>
                      <a:headEnd type="none" w="med" len="med"/>
                      <a:tailEnd type="none" w="med" len="med"/>
                    </a:lnL>
                    <a:lnR w="76200" cap="flat" cmpd="sng" algn="ctr">
                      <a:solidFill>
                        <a:schemeClr val="tx1"/>
                      </a:solidFill>
                      <a:prstDash val="sysDash"/>
                      <a:round/>
                      <a:headEnd type="none" w="med" len="med"/>
                      <a:tailEnd type="none" w="med" len="med"/>
                    </a:lnR>
                    <a:lnT w="76200" cap="flat" cmpd="sng" algn="ctr">
                      <a:solidFill>
                        <a:schemeClr val="tx1"/>
                      </a:solidFill>
                      <a:prstDash val="sysDash"/>
                      <a:round/>
                      <a:headEnd type="none" w="med" len="med"/>
                      <a:tailEnd type="none" w="med" len="med"/>
                    </a:lnT>
                    <a:lnB w="76200" cap="flat" cmpd="sng" algn="ctr">
                      <a:solidFill>
                        <a:schemeClr val="tx1"/>
                      </a:solidFill>
                      <a:prstDash val="sysDash"/>
                      <a:round/>
                      <a:headEnd type="none" w="med" len="med"/>
                      <a:tailEnd type="none" w="med" len="med"/>
                    </a:lnB>
                    <a:solidFill>
                      <a:srgbClr val="63BE7B"/>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2660.78</a:t>
                      </a:r>
                    </a:p>
                  </a:txBody>
                  <a:tcPr marL="9523" marR="9523" marT="9523" marB="0" anchor="ctr">
                    <a:lnL w="76200"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BE7C"/>
                    </a:solidFill>
                  </a:tcPr>
                </a:tc>
                <a:extLst>
                  <a:ext uri="{0D108BD9-81ED-4DB2-BD59-A6C34878D82A}">
                    <a16:rowId xmlns:a16="http://schemas.microsoft.com/office/drawing/2014/main" val="3350668503"/>
                  </a:ext>
                </a:extLst>
              </a:tr>
              <a:tr h="629550">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0.20</a:t>
                      </a:r>
                    </a:p>
                  </a:txBody>
                  <a:tcPr marL="9523" marR="9523" marT="9523" marB="0"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2664.09</a:t>
                      </a:r>
                    </a:p>
                  </a:txBody>
                  <a:tcPr marL="9523" marR="9523" marT="9523"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E9E"/>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2663.94</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D9C"/>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2664.48</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762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90D0A2"/>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2663.57</a:t>
                      </a:r>
                    </a:p>
                  </a:txBody>
                  <a:tcPr marL="9523" marR="9523" marT="9523"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CC98"/>
                    </a:solidFill>
                  </a:tcPr>
                </a:tc>
                <a:extLst>
                  <a:ext uri="{0D108BD9-81ED-4DB2-BD59-A6C34878D82A}">
                    <a16:rowId xmlns:a16="http://schemas.microsoft.com/office/drawing/2014/main" val="3377645609"/>
                  </a:ext>
                </a:extLst>
              </a:tr>
              <a:tr h="629550">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0.50</a:t>
                      </a:r>
                    </a:p>
                  </a:txBody>
                  <a:tcPr marL="9523" marR="9523" marT="9523" marB="0"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2668.85</a:t>
                      </a:r>
                    </a:p>
                  </a:txBody>
                  <a:tcPr marL="9523" marR="9523" marT="9523"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E5CF"/>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2669.01</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7E6D1"/>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2670.48</a:t>
                      </a:r>
                    </a:p>
                  </a:txBody>
                  <a:tcPr marL="9523" marR="9523"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8EDE0"/>
                    </a:solidFill>
                  </a:tcPr>
                </a:tc>
                <a:tc>
                  <a:txBody>
                    <a:bodyPr/>
                    <a:lstStyle/>
                    <a:p>
                      <a:pPr algn="ctr" fontAlgn="ctr"/>
                      <a:r>
                        <a:rPr lang="en-US" altLang="ja-JP" sz="1600" b="1" i="0" u="none" strike="noStrike" dirty="0">
                          <a:solidFill>
                            <a:srgbClr val="000000"/>
                          </a:solidFill>
                          <a:effectLst/>
                          <a:latin typeface="Times New Roman" panose="02020603050405020304" pitchFamily="18" charset="0"/>
                          <a:ea typeface="游ゴシック" panose="020B0400000000000000" pitchFamily="50" charset="-128"/>
                        </a:rPr>
                        <a:t>2668.17</a:t>
                      </a:r>
                    </a:p>
                  </a:txBody>
                  <a:tcPr marL="9523" marR="9523" marT="9523"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E2C8"/>
                    </a:solidFill>
                  </a:tcPr>
                </a:tc>
                <a:extLst>
                  <a:ext uri="{0D108BD9-81ED-4DB2-BD59-A6C34878D82A}">
                    <a16:rowId xmlns:a16="http://schemas.microsoft.com/office/drawing/2014/main" val="2961870725"/>
                  </a:ext>
                </a:extLst>
              </a:tr>
            </a:tbl>
          </a:graphicData>
        </a:graphic>
      </p:graphicFrame>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C609F41F-8B4F-4457-BF67-74CF9294FF5B}"/>
                  </a:ext>
                </a:extLst>
              </p:cNvPr>
              <p:cNvSpPr/>
              <p:nvPr/>
            </p:nvSpPr>
            <p:spPr>
              <a:xfrm>
                <a:off x="1930043" y="3667855"/>
                <a:ext cx="1296144" cy="53040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kumimoji="1" lang="ja-JP" altLang="en-US" sz="1400" b="1" dirty="0" smtClean="0">
                          <a:latin typeface="Meiryo UI" panose="020B0604030504040204" pitchFamily="50" charset="-128"/>
                          <a:ea typeface="Meiryo UI" panose="020B0604030504040204" pitchFamily="50" charset="-128"/>
                        </a:rPr>
                        <m:t>事前分布</m:t>
                      </m:r>
                    </m:oMath>
                  </m:oMathPara>
                </a14:m>
                <a:endParaRPr kumimoji="1" lang="en-US" altLang="ja-JP" sz="1400" b="1" dirty="0">
                  <a:latin typeface="Meiryo UI" panose="020B0604030504040204" pitchFamily="50" charset="-128"/>
                  <a:ea typeface="Meiryo UI" panose="020B0604030504040204" pitchFamily="50" charset="-128"/>
                </a:endParaRPr>
              </a:p>
              <a:p>
                <a:pPr algn="ctr"/>
                <a14:m>
                  <m:oMathPara xmlns:m="http://schemas.openxmlformats.org/officeDocument/2006/math">
                    <m:oMathParaPr>
                      <m:jc m:val="centerGroup"/>
                    </m:oMathParaPr>
                    <m:oMath xmlns:m="http://schemas.openxmlformats.org/officeDocument/2006/math">
                      <m:r>
                        <a:rPr kumimoji="1" lang="en-US" altLang="ja-JP" sz="1400" b="1" i="1">
                          <a:latin typeface="Cambria Math" panose="02040503050406030204" pitchFamily="18" charset="0"/>
                          <a:ea typeface="Meiryo UI" panose="020B0604030504040204" pitchFamily="50" charset="-128"/>
                        </a:rPr>
                        <m:t>𝒇</m:t>
                      </m:r>
                      <m:d>
                        <m:dPr>
                          <m:ctrlPr>
                            <a:rPr kumimoji="1" lang="en-US" altLang="ja-JP" sz="1400" b="1" i="1">
                              <a:latin typeface="Cambria Math" panose="02040503050406030204" pitchFamily="18" charset="0"/>
                              <a:ea typeface="Meiryo UI" panose="020B0604030504040204" pitchFamily="50" charset="-128"/>
                            </a:rPr>
                          </m:ctrlPr>
                        </m:dPr>
                        <m:e>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ja-JP" altLang="en-US" sz="1400" b="1" i="1" smtClean="0">
                                  <a:latin typeface="Cambria Math" panose="02040503050406030204" pitchFamily="18" charset="0"/>
                                  <a:ea typeface="Meiryo UI" panose="020B0604030504040204" pitchFamily="50" charset="-128"/>
                                </a:rPr>
                                <m:t>𝝈</m:t>
                              </m:r>
                            </m:e>
                            <m:sub>
                              <m:r>
                                <a:rPr kumimoji="1" lang="en-US" altLang="ja-JP" sz="1400" b="1" i="1" smtClean="0">
                                  <a:latin typeface="Cambria Math" panose="02040503050406030204" pitchFamily="18" charset="0"/>
                                  <a:ea typeface="Meiryo UI" panose="020B0604030504040204" pitchFamily="50" charset="-128"/>
                                </a:rPr>
                                <m:t>𝟏</m:t>
                              </m:r>
                            </m:sub>
                          </m:sSub>
                        </m:e>
                      </m:d>
                      <m:r>
                        <m:rPr>
                          <m:nor/>
                        </m:rPr>
                        <a:rPr kumimoji="1" lang="en-US" altLang="ja-JP" sz="1400" b="1" i="0" smtClean="0">
                          <a:latin typeface="Cambria Math" panose="02040503050406030204" pitchFamily="18" charset="0"/>
                          <a:ea typeface="Meiryo UI" panose="020B0604030504040204" pitchFamily="50" charset="-128"/>
                        </a:rPr>
                        <m:t> </m:t>
                      </m:r>
                      <m:r>
                        <m:rPr>
                          <m:nor/>
                        </m:rPr>
                        <a:rPr kumimoji="1" lang="ja-JP" altLang="en-US" sz="1400" b="1" dirty="0">
                          <a:latin typeface="Meiryo UI" panose="020B0604030504040204" pitchFamily="50" charset="-128"/>
                          <a:ea typeface="Meiryo UI" panose="020B0604030504040204" pitchFamily="50" charset="-128"/>
                        </a:rPr>
                        <m:t>の分散</m:t>
                      </m:r>
                    </m:oMath>
                  </m:oMathPara>
                </a14:m>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9" name="正方形/長方形 8">
                <a:extLst>
                  <a:ext uri="{FF2B5EF4-FFF2-40B4-BE49-F238E27FC236}">
                    <a16:creationId xmlns:a16="http://schemas.microsoft.com/office/drawing/2014/main" id="{C609F41F-8B4F-4457-BF67-74CF9294FF5B}"/>
                  </a:ext>
                </a:extLst>
              </p:cNvPr>
              <p:cNvSpPr>
                <a:spLocks noRot="1" noChangeAspect="1" noMove="1" noResize="1" noEditPoints="1" noAdjustHandles="1" noChangeArrowheads="1" noChangeShapeType="1" noTextEdit="1"/>
              </p:cNvSpPr>
              <p:nvPr/>
            </p:nvSpPr>
            <p:spPr>
              <a:xfrm>
                <a:off x="1930043" y="3667855"/>
                <a:ext cx="1296144" cy="530402"/>
              </a:xfrm>
              <a:prstGeom prst="rect">
                <a:avLst/>
              </a:prstGeom>
              <a:blipFill>
                <a:blip r:embed="rId2"/>
                <a:stretch>
                  <a:fillRect b="-57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D1C07A5-EE5D-4A7A-B7A6-A464E6D35BF2}"/>
                  </a:ext>
                </a:extLst>
              </p:cNvPr>
              <p:cNvSpPr txBox="1"/>
              <p:nvPr/>
            </p:nvSpPr>
            <p:spPr>
              <a:xfrm>
                <a:off x="3471126" y="1566611"/>
                <a:ext cx="5244489"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600" b="1" i="1" smtClean="0">
                        <a:latin typeface="Cambria Math" panose="02040503050406030204" pitchFamily="18" charset="0"/>
                        <a:ea typeface="Meiryo UI" panose="020B0604030504040204" pitchFamily="50" charset="-128"/>
                      </a:rPr>
                      <m:t>𝒇</m:t>
                    </m:r>
                    <m:d>
                      <m:dPr>
                        <m:ctrlPr>
                          <a:rPr kumimoji="1" lang="en-US" altLang="ja-JP" sz="1600" b="1" i="1" smtClean="0">
                            <a:latin typeface="Cambria Math" panose="02040503050406030204" pitchFamily="18" charset="0"/>
                            <a:ea typeface="Meiryo UI" panose="020B0604030504040204" pitchFamily="50" charset="-128"/>
                          </a:rPr>
                        </m:ctrlPr>
                      </m:dPr>
                      <m:e>
                        <m:r>
                          <a:rPr kumimoji="1" lang="ja-JP" altLang="en-US" sz="1600" b="1" i="1" smtClean="0">
                            <a:latin typeface="Cambria Math" panose="02040503050406030204" pitchFamily="18" charset="0"/>
                            <a:ea typeface="Meiryo UI" panose="020B0604030504040204" pitchFamily="50" charset="-128"/>
                          </a:rPr>
                          <m:t>𝝈</m:t>
                        </m:r>
                      </m:e>
                    </m:d>
                  </m:oMath>
                </a14:m>
                <a:r>
                  <a:rPr kumimoji="1" lang="ja-JP" altLang="en-US" sz="1600" b="1" dirty="0">
                    <a:latin typeface="Meiryo UI" panose="020B0604030504040204" pitchFamily="50" charset="-128"/>
                    <a:ea typeface="Meiryo UI" panose="020B0604030504040204" pitchFamily="50" charset="-128"/>
                  </a:rPr>
                  <a:t> の分散と</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の関係</a:t>
                </a:r>
              </a:p>
            </p:txBody>
          </p:sp>
        </mc:Choice>
        <mc:Fallback xmlns="">
          <p:sp>
            <p:nvSpPr>
              <p:cNvPr id="10" name="テキスト ボックス 9">
                <a:extLst>
                  <a:ext uri="{FF2B5EF4-FFF2-40B4-BE49-F238E27FC236}">
                    <a16:creationId xmlns:a16="http://schemas.microsoft.com/office/drawing/2014/main" id="{ED1C07A5-EE5D-4A7A-B7A6-A464E6D35BF2}"/>
                  </a:ext>
                </a:extLst>
              </p:cNvPr>
              <p:cNvSpPr txBox="1">
                <a:spLocks noRot="1" noChangeAspect="1" noMove="1" noResize="1" noEditPoints="1" noAdjustHandles="1" noChangeArrowheads="1" noChangeShapeType="1" noTextEdit="1"/>
              </p:cNvSpPr>
              <p:nvPr/>
            </p:nvSpPr>
            <p:spPr>
              <a:xfrm>
                <a:off x="3471126" y="1566611"/>
                <a:ext cx="5244489" cy="338554"/>
              </a:xfrm>
              <a:prstGeom prst="rect">
                <a:avLst/>
              </a:prstGeom>
              <a:blipFill>
                <a:blip r:embed="rId3"/>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DA57340E-BAA2-4691-86D2-BA2A9148C597}"/>
                  </a:ext>
                </a:extLst>
              </p:cNvPr>
              <p:cNvSpPr/>
              <p:nvPr/>
            </p:nvSpPr>
            <p:spPr>
              <a:xfrm>
                <a:off x="3226188" y="2060848"/>
                <a:ext cx="5736449" cy="31136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kumimoji="1" lang="ja-JP" altLang="en-US" sz="1400" b="1" dirty="0" smtClean="0">
                          <a:latin typeface="Meiryo UI" panose="020B0604030504040204" pitchFamily="50" charset="-128"/>
                          <a:ea typeface="Meiryo UI" panose="020B0604030504040204" pitchFamily="50" charset="-128"/>
                        </a:rPr>
                        <m:t>事前分布</m:t>
                      </m:r>
                      <m:r>
                        <m:rPr>
                          <m:nor/>
                        </m:rPr>
                        <a:rPr kumimoji="1" lang="en-US" altLang="ja-JP" sz="1400" b="1" i="0" dirty="0" smtClean="0">
                          <a:latin typeface="Meiryo UI" panose="020B0604030504040204" pitchFamily="50" charset="-128"/>
                          <a:ea typeface="Meiryo UI" panose="020B0604030504040204" pitchFamily="50" charset="-128"/>
                        </a:rPr>
                        <m:t> </m:t>
                      </m:r>
                      <m:r>
                        <a:rPr kumimoji="1" lang="en-US" altLang="ja-JP" sz="1400" b="1" i="1">
                          <a:latin typeface="Cambria Math" panose="02040503050406030204" pitchFamily="18" charset="0"/>
                          <a:ea typeface="Meiryo UI" panose="020B0604030504040204" pitchFamily="50" charset="-128"/>
                        </a:rPr>
                        <m:t>𝒇</m:t>
                      </m:r>
                      <m:d>
                        <m:dPr>
                          <m:ctrlPr>
                            <a:rPr kumimoji="1" lang="en-US" altLang="ja-JP" sz="1400" b="1" i="1">
                              <a:latin typeface="Cambria Math" panose="02040503050406030204" pitchFamily="18" charset="0"/>
                              <a:ea typeface="Meiryo UI" panose="020B0604030504040204" pitchFamily="50" charset="-128"/>
                            </a:rPr>
                          </m:ctrlPr>
                        </m:dPr>
                        <m:e>
                          <m:sSub>
                            <m:sSubPr>
                              <m:ctrlPr>
                                <a:rPr kumimoji="1" lang="en-US" altLang="ja-JP" sz="1400" b="1" i="1">
                                  <a:latin typeface="Cambria Math" panose="02040503050406030204" pitchFamily="18" charset="0"/>
                                  <a:ea typeface="Meiryo UI" panose="020B0604030504040204" pitchFamily="50" charset="-128"/>
                                </a:rPr>
                              </m:ctrlPr>
                            </m:sSubPr>
                            <m:e>
                              <m:r>
                                <a:rPr kumimoji="1" lang="ja-JP" altLang="en-US" sz="1400" b="1" i="1">
                                  <a:latin typeface="Cambria Math" panose="02040503050406030204" pitchFamily="18" charset="0"/>
                                  <a:ea typeface="Meiryo UI" panose="020B0604030504040204" pitchFamily="50" charset="-128"/>
                                </a:rPr>
                                <m:t>𝝈</m:t>
                              </m:r>
                            </m:e>
                            <m:sub>
                              <m:r>
                                <a:rPr kumimoji="1" lang="en-US" altLang="ja-JP" sz="1400" b="1" i="1" smtClean="0">
                                  <a:latin typeface="Cambria Math" panose="02040503050406030204" pitchFamily="18" charset="0"/>
                                  <a:ea typeface="Meiryo UI" panose="020B0604030504040204" pitchFamily="50" charset="-128"/>
                                </a:rPr>
                                <m:t>𝟐</m:t>
                              </m:r>
                            </m:sub>
                          </m:sSub>
                        </m:e>
                      </m:d>
                      <m:r>
                        <m:rPr>
                          <m:nor/>
                        </m:rPr>
                        <a:rPr kumimoji="1" lang="en-US" altLang="ja-JP" sz="1400" b="1" i="0" smtClean="0">
                          <a:latin typeface="Cambria Math" panose="02040503050406030204" pitchFamily="18" charset="0"/>
                          <a:ea typeface="Meiryo UI" panose="020B0604030504040204" pitchFamily="50" charset="-128"/>
                        </a:rPr>
                        <m:t> </m:t>
                      </m:r>
                      <m:r>
                        <m:rPr>
                          <m:nor/>
                        </m:rPr>
                        <a:rPr kumimoji="1" lang="ja-JP" altLang="en-US" sz="1400" b="1" dirty="0" smtClean="0">
                          <a:latin typeface="Meiryo UI" panose="020B0604030504040204" pitchFamily="50" charset="-128"/>
                          <a:ea typeface="Meiryo UI" panose="020B0604030504040204" pitchFamily="50" charset="-128"/>
                        </a:rPr>
                        <m:t>の分散</m:t>
                      </m:r>
                    </m:oMath>
                  </m:oMathPara>
                </a14:m>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11" name="正方形/長方形 10">
                <a:extLst>
                  <a:ext uri="{FF2B5EF4-FFF2-40B4-BE49-F238E27FC236}">
                    <a16:creationId xmlns:a16="http://schemas.microsoft.com/office/drawing/2014/main" id="{DA57340E-BAA2-4691-86D2-BA2A9148C597}"/>
                  </a:ext>
                </a:extLst>
              </p:cNvPr>
              <p:cNvSpPr>
                <a:spLocks noRot="1" noChangeAspect="1" noMove="1" noResize="1" noEditPoints="1" noAdjustHandles="1" noChangeArrowheads="1" noChangeShapeType="1" noTextEdit="1"/>
              </p:cNvSpPr>
              <p:nvPr/>
            </p:nvSpPr>
            <p:spPr>
              <a:xfrm>
                <a:off x="3226188" y="2060848"/>
                <a:ext cx="5736449" cy="311367"/>
              </a:xfrm>
              <a:prstGeom prst="rect">
                <a:avLst/>
              </a:prstGeom>
              <a:blipFill>
                <a:blip r:embed="rId4"/>
                <a:stretch>
                  <a:fillRect b="-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26057ED-0C97-4FF3-85D3-038DDDF46BEF}"/>
                  </a:ext>
                </a:extLst>
              </p:cNvPr>
              <p:cNvSpPr txBox="1"/>
              <p:nvPr/>
            </p:nvSpPr>
            <p:spPr>
              <a:xfrm>
                <a:off x="2348954" y="5805264"/>
                <a:ext cx="748883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600" b="1" i="1">
                        <a:latin typeface="Cambria Math" panose="02040503050406030204" pitchFamily="18" charset="0"/>
                        <a:ea typeface="Meiryo UI" panose="020B0604030504040204" pitchFamily="50" charset="-128"/>
                      </a:rPr>
                      <m:t>𝒇</m:t>
                    </m:r>
                    <m:d>
                      <m:dPr>
                        <m:ctrlPr>
                          <a:rPr kumimoji="1" lang="en-US" altLang="ja-JP" sz="1600" b="1" i="1">
                            <a:latin typeface="Cambria Math" panose="02040503050406030204" pitchFamily="18" charset="0"/>
                            <a:ea typeface="Meiryo UI" panose="020B0604030504040204" pitchFamily="50" charset="-128"/>
                          </a:rPr>
                        </m:ctrlPr>
                      </m:dPr>
                      <m:e>
                        <m:sSub>
                          <m:sSubPr>
                            <m:ctrlPr>
                              <a:rPr kumimoji="1" lang="en-US" altLang="ja-JP" sz="1600" b="1" i="1">
                                <a:latin typeface="Cambria Math" panose="02040503050406030204" pitchFamily="18" charset="0"/>
                                <a:ea typeface="Meiryo UI" panose="020B0604030504040204" pitchFamily="50" charset="-128"/>
                              </a:rPr>
                            </m:ctrlPr>
                          </m:sSubPr>
                          <m:e>
                            <m:r>
                              <a:rPr kumimoji="1" lang="ja-JP" altLang="en-US" sz="1600" b="1" i="1">
                                <a:latin typeface="Cambria Math" panose="02040503050406030204" pitchFamily="18" charset="0"/>
                                <a:ea typeface="Meiryo UI" panose="020B0604030504040204" pitchFamily="50" charset="-128"/>
                              </a:rPr>
                              <m:t>𝝈</m:t>
                            </m:r>
                          </m:e>
                          <m:sub>
                            <m:r>
                              <a:rPr kumimoji="1" lang="en-US" altLang="ja-JP" sz="1600" b="1" i="1">
                                <a:latin typeface="Cambria Math" panose="02040503050406030204" pitchFamily="18" charset="0"/>
                                <a:ea typeface="Meiryo UI" panose="020B0604030504040204" pitchFamily="50" charset="-128"/>
                              </a:rPr>
                              <m:t>𝟏</m:t>
                            </m:r>
                          </m:sub>
                        </m:sSub>
                      </m:e>
                    </m:d>
                  </m:oMath>
                </a14:m>
                <a:r>
                  <a:rPr kumimoji="1" lang="ja-JP" altLang="en-US" sz="1600" b="1" dirty="0">
                    <a:latin typeface="Meiryo UI" panose="020B0604030504040204" pitchFamily="50" charset="-128"/>
                    <a:ea typeface="Meiryo UI" panose="020B0604030504040204" pitchFamily="50" charset="-128"/>
                  </a:rPr>
                  <a:t> の分散が</a:t>
                </a:r>
                <a:r>
                  <a:rPr kumimoji="1" lang="en-US" altLang="ja-JP" sz="1600" b="1" dirty="0">
                    <a:latin typeface="Meiryo UI" panose="020B0604030504040204" pitchFamily="50" charset="-128"/>
                    <a:ea typeface="Meiryo UI" panose="020B0604030504040204" pitchFamily="50" charset="-128"/>
                  </a:rPr>
                  <a:t>0.10</a:t>
                </a:r>
                <a:r>
                  <a:rPr kumimoji="1" lang="ja-JP" altLang="en-US" sz="1600" b="1" dirty="0">
                    <a:latin typeface="Meiryo UI" panose="020B0604030504040204" pitchFamily="50" charset="-128"/>
                    <a:ea typeface="Meiryo UI" panose="020B0604030504040204" pitchFamily="50" charset="-128"/>
                  </a:rPr>
                  <a:t>の時，</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が小さい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サンプル外予測精度が高い</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mc:Choice>
        <mc:Fallback xmlns="">
          <p:sp>
            <p:nvSpPr>
              <p:cNvPr id="3" name="テキスト ボックス 2">
                <a:extLst>
                  <a:ext uri="{FF2B5EF4-FFF2-40B4-BE49-F238E27FC236}">
                    <a16:creationId xmlns:a16="http://schemas.microsoft.com/office/drawing/2014/main" id="{026057ED-0C97-4FF3-85D3-038DDDF46BEF}"/>
                  </a:ext>
                </a:extLst>
              </p:cNvPr>
              <p:cNvSpPr txBox="1">
                <a:spLocks noRot="1" noChangeAspect="1" noMove="1" noResize="1" noEditPoints="1" noAdjustHandles="1" noChangeArrowheads="1" noChangeShapeType="1" noTextEdit="1"/>
              </p:cNvSpPr>
              <p:nvPr/>
            </p:nvSpPr>
            <p:spPr>
              <a:xfrm>
                <a:off x="2348954" y="5805264"/>
                <a:ext cx="7488832" cy="313932"/>
              </a:xfrm>
              <a:prstGeom prst="rect">
                <a:avLst/>
              </a:prstGeom>
              <a:blipFill>
                <a:blip r:embed="rId5"/>
                <a:stretch>
                  <a:fillRect t="-13462" b="-2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184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042362-1EF8-4F8D-85C7-90E77B682EC3}"/>
              </a:ext>
            </a:extLst>
          </p:cNvPr>
          <p:cNvSpPr>
            <a:spLocks noGrp="1"/>
          </p:cNvSpPr>
          <p:nvPr>
            <p:ph type="sldNum" sz="quarter" idx="12"/>
          </p:nvPr>
        </p:nvSpPr>
        <p:spPr/>
        <p:txBody>
          <a:bodyPr/>
          <a:lstStyle/>
          <a:p>
            <a:fld id="{4FAB73BC-B049-4115-A692-8D63A059BFB8}" type="slidenum">
              <a:rPr lang="en-US" altLang="ja-JP" smtClean="0"/>
              <a:pPr/>
              <a:t>43</a:t>
            </a:fld>
            <a:endParaRPr lang="ja-JP" altLang="en-US" dirty="0"/>
          </a:p>
        </p:txBody>
      </p:sp>
      <p:sp>
        <p:nvSpPr>
          <p:cNvPr id="5" name="タイトル 1">
            <a:extLst>
              <a:ext uri="{FF2B5EF4-FFF2-40B4-BE49-F238E27FC236}">
                <a16:creationId xmlns:a16="http://schemas.microsoft.com/office/drawing/2014/main" id="{4DF82EF8-046D-4E43-957F-FDEB50F2DFA8}"/>
              </a:ext>
            </a:extLst>
          </p:cNvPr>
          <p:cNvSpPr>
            <a:spLocks noGrp="1"/>
          </p:cNvSpPr>
          <p:nvPr>
            <p:ph type="title"/>
          </p:nvPr>
        </p:nvSpPr>
        <p:spPr>
          <a:xfrm>
            <a:off x="1202604" y="424969"/>
            <a:ext cx="9781532" cy="839749"/>
          </a:xfrm>
        </p:spPr>
        <p:txBody>
          <a:bodyPr>
            <a:normAutofit/>
          </a:bodyPr>
          <a:lstStyle/>
          <a:p>
            <a:pPr>
              <a:lnSpc>
                <a:spcPct val="150000"/>
              </a:lnSpc>
            </a:pPr>
            <a:r>
              <a:rPr kumimoji="1" lang="ja-JP" altLang="en-US" dirty="0"/>
              <a:t>検証結果②</a:t>
            </a:r>
            <a:r>
              <a:rPr lang="ja-JP" altLang="en-US" dirty="0"/>
              <a:t>：事前分布と</a:t>
            </a:r>
            <a:r>
              <a:rPr lang="en-US" altLang="ja-JP" dirty="0"/>
              <a:t>ATE</a:t>
            </a:r>
            <a:r>
              <a:rPr lang="ja-JP" altLang="en-US" dirty="0"/>
              <a:t>・</a:t>
            </a:r>
            <a:r>
              <a:rPr lang="en-US" altLang="ja-JP" dirty="0"/>
              <a:t>(WAIC)</a:t>
            </a:r>
            <a:endParaRPr kumimoji="1" lang="ja-JP" altLang="en-US" dirty="0"/>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BD282BCA-D6BC-4031-A102-D28275FD37E8}"/>
                  </a:ext>
                </a:extLst>
              </p:cNvPr>
              <p:cNvGraphicFramePr>
                <a:graphicFrameLocks noGrp="1"/>
              </p:cNvGraphicFramePr>
              <p:nvPr>
                <p:extLst>
                  <p:ext uri="{D42A27DB-BD31-4B8C-83A1-F6EECF244321}">
                    <p14:modId xmlns:p14="http://schemas.microsoft.com/office/powerpoint/2010/main" val="2779613932"/>
                  </p:ext>
                </p:extLst>
              </p:nvPr>
            </p:nvGraphicFramePr>
            <p:xfrm>
              <a:off x="463642" y="2510827"/>
              <a:ext cx="11313842" cy="2102580"/>
            </p:xfrm>
            <a:graphic>
              <a:graphicData uri="http://schemas.openxmlformats.org/drawingml/2006/table">
                <a:tbl>
                  <a:tblPr firstRow="1" firstCol="1" bandRow="1"/>
                  <a:tblGrid>
                    <a:gridCol w="2220108">
                      <a:extLst>
                        <a:ext uri="{9D8B030D-6E8A-4147-A177-3AD203B41FA5}">
                          <a16:colId xmlns:a16="http://schemas.microsoft.com/office/drawing/2014/main" val="1739952742"/>
                        </a:ext>
                      </a:extLst>
                    </a:gridCol>
                    <a:gridCol w="1201470">
                      <a:extLst>
                        <a:ext uri="{9D8B030D-6E8A-4147-A177-3AD203B41FA5}">
                          <a16:colId xmlns:a16="http://schemas.microsoft.com/office/drawing/2014/main" val="3105127553"/>
                        </a:ext>
                      </a:extLst>
                    </a:gridCol>
                    <a:gridCol w="1973066">
                      <a:extLst>
                        <a:ext uri="{9D8B030D-6E8A-4147-A177-3AD203B41FA5}">
                          <a16:colId xmlns:a16="http://schemas.microsoft.com/office/drawing/2014/main" val="1777849119"/>
                        </a:ext>
                      </a:extLst>
                    </a:gridCol>
                    <a:gridCol w="1973066">
                      <a:extLst>
                        <a:ext uri="{9D8B030D-6E8A-4147-A177-3AD203B41FA5}">
                          <a16:colId xmlns:a16="http://schemas.microsoft.com/office/drawing/2014/main" val="2995061330"/>
                        </a:ext>
                      </a:extLst>
                    </a:gridCol>
                    <a:gridCol w="1973066">
                      <a:extLst>
                        <a:ext uri="{9D8B030D-6E8A-4147-A177-3AD203B41FA5}">
                          <a16:colId xmlns:a16="http://schemas.microsoft.com/office/drawing/2014/main" val="55519848"/>
                        </a:ext>
                      </a:extLst>
                    </a:gridCol>
                    <a:gridCol w="1973066">
                      <a:extLst>
                        <a:ext uri="{9D8B030D-6E8A-4147-A177-3AD203B41FA5}">
                          <a16:colId xmlns:a16="http://schemas.microsoft.com/office/drawing/2014/main" val="1277162707"/>
                        </a:ext>
                      </a:extLst>
                    </a:gridCol>
                  </a:tblGrid>
                  <a:tr h="374145">
                    <a:tc rowSpan="2" gridSpan="2">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 </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1" lang="ja-JP" altLang="en-US" sz="1800" b="1" dirty="0" smtClean="0">
                                    <a:latin typeface="Meiryo UI" panose="020B0604030504040204" pitchFamily="50" charset="-128"/>
                                    <a:ea typeface="Meiryo UI" panose="020B0604030504040204" pitchFamily="50" charset="-128"/>
                                  </a:rPr>
                                  <m:t>事前分布</m:t>
                                </m:r>
                                <m:r>
                                  <m:rPr>
                                    <m:nor/>
                                  </m:rPr>
                                  <a:rPr kumimoji="1" lang="en-US" altLang="ja-JP" sz="1800" b="1" i="0" dirty="0" smtClean="0">
                                    <a:latin typeface="Meiryo UI" panose="020B0604030504040204" pitchFamily="50" charset="-128"/>
                                    <a:ea typeface="Meiryo UI" panose="020B0604030504040204" pitchFamily="50" charset="-128"/>
                                  </a:rPr>
                                  <m:t> </m:t>
                                </m:r>
                                <m:r>
                                  <a:rPr kumimoji="1" lang="en-US" altLang="ja-JP" sz="1800" b="1" i="1">
                                    <a:latin typeface="Cambria Math" panose="02040503050406030204" pitchFamily="18" charset="0"/>
                                    <a:ea typeface="Meiryo UI" panose="020B0604030504040204" pitchFamily="50" charset="-128"/>
                                  </a:rPr>
                                  <m:t>𝒇</m:t>
                                </m:r>
                                <m:d>
                                  <m:dPr>
                                    <m:ctrlPr>
                                      <a:rPr kumimoji="1" lang="en-US" altLang="ja-JP" sz="1800" b="1" i="1">
                                        <a:latin typeface="Cambria Math" panose="02040503050406030204" pitchFamily="18" charset="0"/>
                                        <a:ea typeface="Meiryo UI" panose="020B0604030504040204" pitchFamily="50" charset="-128"/>
                                      </a:rPr>
                                    </m:ctrlPr>
                                  </m:dPr>
                                  <m:e>
                                    <m:sSub>
                                      <m:sSubPr>
                                        <m:ctrlPr>
                                          <a:rPr kumimoji="1" lang="en-US" altLang="ja-JP" sz="1800" b="1" i="1">
                                            <a:latin typeface="Cambria Math" panose="02040503050406030204" pitchFamily="18" charset="0"/>
                                            <a:ea typeface="Meiryo UI" panose="020B0604030504040204" pitchFamily="50" charset="-128"/>
                                          </a:rPr>
                                        </m:ctrlPr>
                                      </m:sSubPr>
                                      <m:e>
                                        <m:r>
                                          <a:rPr kumimoji="1" lang="ja-JP" altLang="en-US" sz="1800" b="1" i="1">
                                            <a:latin typeface="Cambria Math" panose="02040503050406030204" pitchFamily="18" charset="0"/>
                                            <a:ea typeface="Meiryo UI" panose="020B0604030504040204" pitchFamily="50" charset="-128"/>
                                          </a:rPr>
                                          <m:t>𝝈</m:t>
                                        </m:r>
                                      </m:e>
                                      <m:sub>
                                        <m:r>
                                          <a:rPr kumimoji="1" lang="en-US" altLang="ja-JP" sz="1800" b="1" i="1" smtClean="0">
                                            <a:latin typeface="Cambria Math" panose="02040503050406030204" pitchFamily="18" charset="0"/>
                                            <a:ea typeface="Meiryo UI" panose="020B0604030504040204" pitchFamily="50" charset="-128"/>
                                          </a:rPr>
                                          <m:t>𝟐</m:t>
                                        </m:r>
                                      </m:sub>
                                    </m:sSub>
                                  </m:e>
                                </m:d>
                                <m:r>
                                  <m:rPr>
                                    <m:nor/>
                                  </m:rPr>
                                  <a:rPr kumimoji="1" lang="en-US" altLang="ja-JP" sz="1800" b="1" i="0" smtClean="0">
                                    <a:latin typeface="Cambria Math" panose="02040503050406030204" pitchFamily="18" charset="0"/>
                                    <a:ea typeface="Meiryo UI" panose="020B0604030504040204" pitchFamily="50" charset="-128"/>
                                  </a:rPr>
                                  <m:t> </m:t>
                                </m:r>
                                <m:r>
                                  <m:rPr>
                                    <m:nor/>
                                  </m:rPr>
                                  <a:rPr kumimoji="1" lang="ja-JP" altLang="en-US" sz="1800" b="1" dirty="0" smtClean="0">
                                    <a:latin typeface="Meiryo UI" panose="020B0604030504040204" pitchFamily="50" charset="-128"/>
                                    <a:ea typeface="Meiryo UI" panose="020B0604030504040204" pitchFamily="50" charset="-128"/>
                                  </a:rPr>
                                  <m:t>の分散</m:t>
                                </m:r>
                              </m:oMath>
                            </m:oMathPara>
                          </a14:m>
                          <a:endParaRPr kumimoji="1" lang="ja-JP" altLang="en-US" sz="1800" b="1" dirty="0">
                            <a:latin typeface="Meiryo UI" panose="020B0604030504040204" pitchFamily="50" charset="-128"/>
                            <a:ea typeface="Meiryo UI" panose="020B0604030504040204" pitchFamily="50" charset="-128"/>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95775221"/>
                      </a:ext>
                    </a:extLst>
                  </a:tr>
                  <a:tr h="345687">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0.10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0.20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0.50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0966401"/>
                      </a:ext>
                    </a:extLst>
                  </a:tr>
                  <a:tr h="345687">
                    <a:tc rowSpan="4">
                      <a:txBody>
                        <a:bodyPr/>
                        <a:lstStyle/>
                        <a:p>
                          <a:pPr algn="ctr"/>
                          <a14:m>
                            <m:oMathPara xmlns:m="http://schemas.openxmlformats.org/officeDocument/2006/math">
                              <m:oMathParaPr>
                                <m:jc m:val="centerGroup"/>
                              </m:oMathParaPr>
                              <m:oMath xmlns:m="http://schemas.openxmlformats.org/officeDocument/2006/math">
                                <m:r>
                                  <m:rPr>
                                    <m:nor/>
                                  </m:rPr>
                                  <a:rPr kumimoji="1" lang="ja-JP" altLang="en-US" sz="1800" b="1" dirty="0" smtClean="0">
                                    <a:latin typeface="Meiryo UI" panose="020B0604030504040204" pitchFamily="50" charset="-128"/>
                                    <a:ea typeface="Meiryo UI" panose="020B0604030504040204" pitchFamily="50" charset="-128"/>
                                  </a:rPr>
                                  <m:t>事前分布</m:t>
                                </m:r>
                              </m:oMath>
                            </m:oMathPara>
                          </a14:m>
                          <a:endParaRPr kumimoji="1" lang="en-US" altLang="ja-JP" sz="1800" b="1" dirty="0">
                            <a:latin typeface="Meiryo UI" panose="020B0604030504040204" pitchFamily="50" charset="-128"/>
                            <a:ea typeface="Meiryo UI" panose="020B0604030504040204" pitchFamily="50" charset="-128"/>
                          </a:endParaRPr>
                        </a:p>
                        <a:p>
                          <a:pPr algn="ctr"/>
                          <a14:m>
                            <m:oMathPara xmlns:m="http://schemas.openxmlformats.org/officeDocument/2006/math">
                              <m:oMathParaPr>
                                <m:jc m:val="centerGroup"/>
                              </m:oMathParaPr>
                              <m:oMath xmlns:m="http://schemas.openxmlformats.org/officeDocument/2006/math">
                                <m:r>
                                  <a:rPr kumimoji="1" lang="en-US" altLang="ja-JP" sz="1800" b="1" i="1">
                                    <a:latin typeface="Cambria Math" panose="02040503050406030204" pitchFamily="18" charset="0"/>
                                    <a:ea typeface="Meiryo UI" panose="020B0604030504040204" pitchFamily="50" charset="-128"/>
                                  </a:rPr>
                                  <m:t>𝒇</m:t>
                                </m:r>
                                <m:d>
                                  <m:dPr>
                                    <m:ctrlPr>
                                      <a:rPr kumimoji="1" lang="en-US" altLang="ja-JP" sz="1800" b="1" i="1">
                                        <a:latin typeface="Cambria Math" panose="02040503050406030204" pitchFamily="18" charset="0"/>
                                        <a:ea typeface="Meiryo UI" panose="020B0604030504040204" pitchFamily="50" charset="-128"/>
                                      </a:rPr>
                                    </m:ctrlPr>
                                  </m:dPr>
                                  <m:e>
                                    <m:sSub>
                                      <m:sSubPr>
                                        <m:ctrlPr>
                                          <a:rPr kumimoji="1" lang="en-US" altLang="ja-JP" sz="1800" b="1" i="1" smtClean="0">
                                            <a:latin typeface="Cambria Math" panose="02040503050406030204" pitchFamily="18" charset="0"/>
                                            <a:ea typeface="Meiryo UI" panose="020B0604030504040204" pitchFamily="50" charset="-128"/>
                                          </a:rPr>
                                        </m:ctrlPr>
                                      </m:sSubPr>
                                      <m:e>
                                        <m:r>
                                          <a:rPr kumimoji="1" lang="ja-JP" altLang="en-US" sz="1800" b="1" i="1" smtClean="0">
                                            <a:latin typeface="Cambria Math" panose="02040503050406030204" pitchFamily="18" charset="0"/>
                                            <a:ea typeface="Meiryo UI" panose="020B0604030504040204" pitchFamily="50" charset="-128"/>
                                          </a:rPr>
                                          <m:t>𝝈</m:t>
                                        </m:r>
                                      </m:e>
                                      <m:sub>
                                        <m:r>
                                          <a:rPr kumimoji="1" lang="en-US" altLang="ja-JP" sz="1800" b="1" i="1" smtClean="0">
                                            <a:latin typeface="Cambria Math" panose="02040503050406030204" pitchFamily="18" charset="0"/>
                                            <a:ea typeface="Meiryo UI" panose="020B0604030504040204" pitchFamily="50" charset="-128"/>
                                          </a:rPr>
                                          <m:t>𝟏</m:t>
                                        </m:r>
                                      </m:sub>
                                    </m:sSub>
                                  </m:e>
                                </m:d>
                                <m:r>
                                  <m:rPr>
                                    <m:nor/>
                                  </m:rPr>
                                  <a:rPr kumimoji="1" lang="en-US" altLang="ja-JP" sz="1800" b="1" i="0" smtClean="0">
                                    <a:latin typeface="Cambria Math" panose="02040503050406030204" pitchFamily="18" charset="0"/>
                                    <a:ea typeface="Meiryo UI" panose="020B0604030504040204" pitchFamily="50" charset="-128"/>
                                  </a:rPr>
                                  <m:t> </m:t>
                                </m:r>
                                <m:r>
                                  <m:rPr>
                                    <m:nor/>
                                  </m:rPr>
                                  <a:rPr kumimoji="1" lang="ja-JP" altLang="en-US" sz="1800" b="1" dirty="0">
                                    <a:latin typeface="Meiryo UI" panose="020B0604030504040204" pitchFamily="50" charset="-128"/>
                                    <a:ea typeface="Meiryo UI" panose="020B0604030504040204" pitchFamily="50" charset="-128"/>
                                  </a:rPr>
                                  <m:t>の分散</m:t>
                                </m:r>
                              </m:oMath>
                            </m:oMathPara>
                          </a14:m>
                          <a:endParaRPr kumimoji="1" lang="ja-JP" altLang="en-US" sz="1800" b="1" dirty="0">
                            <a:latin typeface="Meiryo UI" panose="020B0604030504040204" pitchFamily="50" charset="-128"/>
                            <a:ea typeface="Meiryo UI" panose="020B0604030504040204" pitchFamily="50" charset="-128"/>
                          </a:endParaRPr>
                        </a:p>
                      </a:txBody>
                      <a:tcPr marL="68562" marR="685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0.013 (2672.63)</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0.008 (2672.40)</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0.007  (2673.27)</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0.006 (2673.41)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903856"/>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0.10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-0.031 (2661.97)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(2661.00)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a:t>
                          </a:r>
                          <a:r>
                            <a:rPr lang="en-US" sz="1800" b="1" kern="0" dirty="0">
                              <a:solidFill>
                                <a:srgbClr val="000000"/>
                              </a:solidFill>
                              <a:effectLst/>
                              <a:highlight>
                                <a:srgbClr val="FFFF00"/>
                              </a:highlight>
                              <a:latin typeface="Times New Roman" panose="02020603050405020304" pitchFamily="18" charset="0"/>
                              <a:ea typeface="Mincho"/>
                              <a:cs typeface="Times New Roman" panose="02020603050405020304" pitchFamily="18" charset="0"/>
                            </a:rPr>
                            <a:t>2660.68</a:t>
                          </a:r>
                          <a:r>
                            <a:rPr lang="en-US" sz="1800" b="1" kern="0" dirty="0">
                              <a:solidFill>
                                <a:srgbClr val="000000"/>
                              </a:solidFill>
                              <a:effectLst/>
                              <a:latin typeface="Times New Roman" panose="02020603050405020304" pitchFamily="18" charset="0"/>
                              <a:ea typeface="Mincho"/>
                              <a:cs typeface="Times New Roman" panose="02020603050405020304" pitchFamily="18" charset="0"/>
                            </a:rPr>
                            <a:t>)</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(2660.78)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207665"/>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0.20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-0.041 (2664.09)</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-0.045 (2663.94)</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-0.047 (2664.48)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-0.047 (2663.57)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436950"/>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0.50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-0.052 (2668.85)</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-0.057 (2669.01)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-0.059 (2670.48)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-0.056 (2668.17)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5257967"/>
                      </a:ext>
                    </a:extLst>
                  </a:tr>
                </a:tbl>
              </a:graphicData>
            </a:graphic>
          </p:graphicFrame>
        </mc:Choice>
        <mc:Fallback xmlns="">
          <p:graphicFrame>
            <p:nvGraphicFramePr>
              <p:cNvPr id="6" name="表 5">
                <a:extLst>
                  <a:ext uri="{FF2B5EF4-FFF2-40B4-BE49-F238E27FC236}">
                    <a16:creationId xmlns:a16="http://schemas.microsoft.com/office/drawing/2014/main" id="{BD282BCA-D6BC-4031-A102-D28275FD37E8}"/>
                  </a:ext>
                </a:extLst>
              </p:cNvPr>
              <p:cNvGraphicFramePr>
                <a:graphicFrameLocks noGrp="1"/>
              </p:cNvGraphicFramePr>
              <p:nvPr>
                <p:extLst>
                  <p:ext uri="{D42A27DB-BD31-4B8C-83A1-F6EECF244321}">
                    <p14:modId xmlns:p14="http://schemas.microsoft.com/office/powerpoint/2010/main" val="2779613932"/>
                  </p:ext>
                </p:extLst>
              </p:nvPr>
            </p:nvGraphicFramePr>
            <p:xfrm>
              <a:off x="463642" y="2510827"/>
              <a:ext cx="11313842" cy="2102580"/>
            </p:xfrm>
            <a:graphic>
              <a:graphicData uri="http://schemas.openxmlformats.org/drawingml/2006/table">
                <a:tbl>
                  <a:tblPr firstRow="1" firstCol="1" bandRow="1"/>
                  <a:tblGrid>
                    <a:gridCol w="2220108">
                      <a:extLst>
                        <a:ext uri="{9D8B030D-6E8A-4147-A177-3AD203B41FA5}">
                          <a16:colId xmlns:a16="http://schemas.microsoft.com/office/drawing/2014/main" val="1739952742"/>
                        </a:ext>
                      </a:extLst>
                    </a:gridCol>
                    <a:gridCol w="1201470">
                      <a:extLst>
                        <a:ext uri="{9D8B030D-6E8A-4147-A177-3AD203B41FA5}">
                          <a16:colId xmlns:a16="http://schemas.microsoft.com/office/drawing/2014/main" val="3105127553"/>
                        </a:ext>
                      </a:extLst>
                    </a:gridCol>
                    <a:gridCol w="1973066">
                      <a:extLst>
                        <a:ext uri="{9D8B030D-6E8A-4147-A177-3AD203B41FA5}">
                          <a16:colId xmlns:a16="http://schemas.microsoft.com/office/drawing/2014/main" val="1777849119"/>
                        </a:ext>
                      </a:extLst>
                    </a:gridCol>
                    <a:gridCol w="1973066">
                      <a:extLst>
                        <a:ext uri="{9D8B030D-6E8A-4147-A177-3AD203B41FA5}">
                          <a16:colId xmlns:a16="http://schemas.microsoft.com/office/drawing/2014/main" val="2995061330"/>
                        </a:ext>
                      </a:extLst>
                    </a:gridCol>
                    <a:gridCol w="1973066">
                      <a:extLst>
                        <a:ext uri="{9D8B030D-6E8A-4147-A177-3AD203B41FA5}">
                          <a16:colId xmlns:a16="http://schemas.microsoft.com/office/drawing/2014/main" val="55519848"/>
                        </a:ext>
                      </a:extLst>
                    </a:gridCol>
                    <a:gridCol w="1973066">
                      <a:extLst>
                        <a:ext uri="{9D8B030D-6E8A-4147-A177-3AD203B41FA5}">
                          <a16:colId xmlns:a16="http://schemas.microsoft.com/office/drawing/2014/main" val="1277162707"/>
                        </a:ext>
                      </a:extLst>
                    </a:gridCol>
                  </a:tblGrid>
                  <a:tr h="374145">
                    <a:tc rowSpan="2" gridSpan="2">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 </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hMerge="1">
                      <a:txBody>
                        <a:bodyPr/>
                        <a:lstStyle/>
                        <a:p>
                          <a:endParaRPr kumimoji="1" lang="ja-JP" altLang="en-US"/>
                        </a:p>
                      </a:txBody>
                      <a:tcPr/>
                    </a:tc>
                    <a:tc gridSpan="4">
                      <a:txBody>
                        <a:bodyPr/>
                        <a:lstStyle/>
                        <a:p>
                          <a:endParaRPr lang="ja-JP"/>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3398" t="-1613" r="-77" b="-485484"/>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95775221"/>
                      </a:ext>
                    </a:extLst>
                  </a:tr>
                  <a:tr h="345687">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0.10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0.20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0.50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0966401"/>
                      </a:ext>
                    </a:extLst>
                  </a:tr>
                  <a:tr h="345687">
                    <a:tc rowSpan="4">
                      <a:txBody>
                        <a:bodyPr/>
                        <a:lstStyle/>
                        <a:p>
                          <a:endParaRPr lang="ja-JP"/>
                        </a:p>
                      </a:txBody>
                      <a:tcPr marL="68562" marR="685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t="-52193" r="-410440" b="-7456"/>
                          </a:stretch>
                        </a:blip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0.013 (2672.63)</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0.008 (2672.40)</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0.007  (2673.27)</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0.006 (2673.41)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903856"/>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0.10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-0.031 (2661.97)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(2661.00)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a:t>
                          </a:r>
                          <a:r>
                            <a:rPr lang="en-US" sz="1800" b="1" kern="0" dirty="0">
                              <a:solidFill>
                                <a:srgbClr val="000000"/>
                              </a:solidFill>
                              <a:effectLst/>
                              <a:highlight>
                                <a:srgbClr val="FFFF00"/>
                              </a:highlight>
                              <a:latin typeface="Times New Roman" panose="02020603050405020304" pitchFamily="18" charset="0"/>
                              <a:ea typeface="Mincho"/>
                              <a:cs typeface="Times New Roman" panose="02020603050405020304" pitchFamily="18" charset="0"/>
                            </a:rPr>
                            <a:t>2660.68</a:t>
                          </a:r>
                          <a:r>
                            <a:rPr lang="en-US" sz="1800" b="1" kern="0" dirty="0">
                              <a:solidFill>
                                <a:srgbClr val="000000"/>
                              </a:solidFill>
                              <a:effectLst/>
                              <a:latin typeface="Times New Roman" panose="02020603050405020304" pitchFamily="18" charset="0"/>
                              <a:ea typeface="Mincho"/>
                              <a:cs typeface="Times New Roman" panose="02020603050405020304" pitchFamily="18" charset="0"/>
                            </a:rPr>
                            <a:t>)</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-0.035 (2660.78)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207665"/>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0.20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-0.041 (2664.09)</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-0.045 (2663.94)</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-0.047 (2664.48)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-0.047 (2663.57)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436950"/>
                      </a:ext>
                    </a:extLst>
                  </a:tr>
                  <a:tr h="345687">
                    <a:tc vMerge="1">
                      <a:txBody>
                        <a:bodyPr/>
                        <a:lstStyle/>
                        <a:p>
                          <a:endParaRPr kumimoji="1" lang="ja-JP" altLang="en-US"/>
                        </a:p>
                      </a:txBody>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0.50</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-0.052 (2668.85)</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-0.057 (2669.01)</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-0.059 (2670.48)</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kern="0" dirty="0">
                              <a:solidFill>
                                <a:srgbClr val="000000"/>
                              </a:solidFill>
                              <a:effectLst/>
                              <a:latin typeface="Times New Roman" panose="02020603050405020304" pitchFamily="18" charset="0"/>
                              <a:ea typeface="Mincho"/>
                              <a:cs typeface="Times New Roman" panose="02020603050405020304" pitchFamily="18" charset="0"/>
                            </a:rPr>
                            <a:t>-0.056 (2668.17)</a:t>
                          </a:r>
                          <a:endParaRPr lang="ja-JP" sz="2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5257967"/>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EF57230-8A9D-4E74-9EAE-6C8346E51C0E}"/>
                  </a:ext>
                </a:extLst>
              </p:cNvPr>
              <p:cNvSpPr txBox="1"/>
              <p:nvPr/>
            </p:nvSpPr>
            <p:spPr>
              <a:xfrm>
                <a:off x="1343840" y="2011995"/>
                <a:ext cx="9499061"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600" b="1" i="1">
                        <a:latin typeface="Cambria Math" panose="02040503050406030204" pitchFamily="18" charset="0"/>
                        <a:ea typeface="Meiryo UI" panose="020B0604030504040204" pitchFamily="50" charset="-128"/>
                      </a:rPr>
                      <m:t>𝒇</m:t>
                    </m:r>
                    <m:d>
                      <m:dPr>
                        <m:ctrlPr>
                          <a:rPr kumimoji="1" lang="en-US" altLang="ja-JP" sz="1600" b="1" i="1">
                            <a:latin typeface="Cambria Math" panose="02040503050406030204" pitchFamily="18" charset="0"/>
                            <a:ea typeface="Meiryo UI" panose="020B0604030504040204" pitchFamily="50" charset="-128"/>
                          </a:rPr>
                        </m:ctrlPr>
                      </m:dPr>
                      <m:e>
                        <m:r>
                          <a:rPr kumimoji="1" lang="ja-JP" altLang="en-US" sz="1600" b="1" i="1">
                            <a:latin typeface="Cambria Math" panose="02040503050406030204" pitchFamily="18" charset="0"/>
                            <a:ea typeface="Meiryo UI" panose="020B0604030504040204" pitchFamily="50" charset="-128"/>
                          </a:rPr>
                          <m:t>𝝈</m:t>
                        </m:r>
                      </m:e>
                    </m:d>
                  </m:oMath>
                </a14:m>
                <a:r>
                  <a:rPr kumimoji="1" lang="ja-JP" altLang="en-US" sz="1600" b="1" dirty="0">
                    <a:latin typeface="Meiryo UI" panose="020B0604030504040204" pitchFamily="50" charset="-128"/>
                    <a:ea typeface="Meiryo UI" panose="020B0604030504040204" pitchFamily="50" charset="-128"/>
                  </a:rPr>
                  <a:t> の分散と</a:t>
                </a:r>
                <a:r>
                  <a:rPr kumimoji="1" lang="en-US" altLang="ja-JP" sz="1600" b="1" dirty="0">
                    <a:latin typeface="Meiryo UI" panose="020B0604030504040204" pitchFamily="50" charset="-128"/>
                    <a:ea typeface="Meiryo UI" panose="020B0604030504040204" pitchFamily="50" charset="-128"/>
                  </a:rPr>
                  <a:t>ATE</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ATE</a:t>
                </a:r>
                <a:r>
                  <a:rPr kumimoji="1" lang="ja-JP" altLang="en-US" sz="1600" b="1" dirty="0">
                    <a:latin typeface="Meiryo UI" panose="020B0604030504040204" pitchFamily="50" charset="-128"/>
                    <a:ea typeface="Meiryo UI" panose="020B0604030504040204" pitchFamily="50" charset="-128"/>
                  </a:rPr>
                  <a:t>の真値</a:t>
                </a:r>
                <a:r>
                  <a:rPr kumimoji="1" lang="en-US" altLang="ja-JP" sz="1600" b="1" dirty="0">
                    <a:latin typeface="Meiryo UI" panose="020B0604030504040204" pitchFamily="50" charset="-128"/>
                    <a:ea typeface="Meiryo UI" panose="020B0604030504040204" pitchFamily="50" charset="-128"/>
                  </a:rPr>
                  <a:t>=-0.036</a:t>
                </a:r>
                <a:r>
                  <a:rPr kumimoji="1" lang="ja-JP" altLang="en-US" sz="1600" b="1" dirty="0">
                    <a:latin typeface="Meiryo UI" panose="020B0604030504040204" pitchFamily="50" charset="-128"/>
                    <a:ea typeface="Meiryo UI" panose="020B0604030504040204" pitchFamily="50" charset="-128"/>
                  </a:rPr>
                  <a:t>）</a:t>
                </a:r>
              </a:p>
            </p:txBody>
          </p:sp>
        </mc:Choice>
        <mc:Fallback xmlns="">
          <p:sp>
            <p:nvSpPr>
              <p:cNvPr id="7" name="テキスト ボックス 6">
                <a:extLst>
                  <a:ext uri="{FF2B5EF4-FFF2-40B4-BE49-F238E27FC236}">
                    <a16:creationId xmlns:a16="http://schemas.microsoft.com/office/drawing/2014/main" id="{0EF57230-8A9D-4E74-9EAE-6C8346E51C0E}"/>
                  </a:ext>
                </a:extLst>
              </p:cNvPr>
              <p:cNvSpPr txBox="1">
                <a:spLocks noRot="1" noChangeAspect="1" noMove="1" noResize="1" noEditPoints="1" noAdjustHandles="1" noChangeArrowheads="1" noChangeShapeType="1" noTextEdit="1"/>
              </p:cNvSpPr>
              <p:nvPr/>
            </p:nvSpPr>
            <p:spPr>
              <a:xfrm>
                <a:off x="1343840" y="2011995"/>
                <a:ext cx="9499061" cy="338554"/>
              </a:xfrm>
              <a:prstGeom prst="rect">
                <a:avLst/>
              </a:prstGeom>
              <a:blipFill>
                <a:blip r:embed="rId3"/>
                <a:stretch>
                  <a:fillRect t="-5357" b="-21429"/>
                </a:stretch>
              </a:blipFill>
            </p:spPr>
            <p:txBody>
              <a:bodyPr/>
              <a:lstStyle/>
              <a:p>
                <a:r>
                  <a:rPr lang="ja-JP" altLang="en-US">
                    <a:noFill/>
                  </a:rPr>
                  <a:t> </a:t>
                </a:r>
              </a:p>
            </p:txBody>
          </p:sp>
        </mc:Fallback>
      </mc:AlternateContent>
      <p:sp>
        <p:nvSpPr>
          <p:cNvPr id="8" name="コンテンツ プレースホルダー 2">
            <a:extLst>
              <a:ext uri="{FF2B5EF4-FFF2-40B4-BE49-F238E27FC236}">
                <a16:creationId xmlns:a16="http://schemas.microsoft.com/office/drawing/2014/main" id="{69CF8DB4-8F55-4A9B-B9DA-E015625410FF}"/>
              </a:ext>
            </a:extLst>
          </p:cNvPr>
          <p:cNvSpPr>
            <a:spLocks noGrp="1"/>
          </p:cNvSpPr>
          <p:nvPr>
            <p:ph idx="1"/>
          </p:nvPr>
        </p:nvSpPr>
        <p:spPr>
          <a:xfrm>
            <a:off x="7822604" y="4649304"/>
            <a:ext cx="3888432" cy="399982"/>
          </a:xfrm>
        </p:spPr>
        <p:txBody>
          <a:bodyPr anchor="ctr">
            <a:normAutofit/>
          </a:bodyPr>
          <a:lstStyle/>
          <a:p>
            <a:pPr marL="0" indent="0" algn="ctr">
              <a:buNone/>
            </a:pPr>
            <a:r>
              <a:rPr lang="ja-JP" altLang="en-US" sz="1400" dirty="0"/>
              <a:t>（）は</a:t>
            </a:r>
            <a:r>
              <a:rPr lang="en-US" altLang="ja-JP" sz="1400" dirty="0"/>
              <a:t>WAIC</a:t>
            </a:r>
            <a:r>
              <a:rPr lang="ja-JP" altLang="en-US" sz="1400" dirty="0" err="1"/>
              <a:t>，</a:t>
            </a:r>
            <a:r>
              <a:rPr lang="ja-JP" altLang="en-US" sz="1400" dirty="0"/>
              <a:t>　</a:t>
            </a:r>
            <a:r>
              <a:rPr lang="ja-JP" altLang="en-US" sz="1400" dirty="0">
                <a:highlight>
                  <a:srgbClr val="FFFF00"/>
                </a:highlight>
              </a:rPr>
              <a:t>黄色</a:t>
            </a:r>
            <a:r>
              <a:rPr lang="ja-JP" altLang="en-US" sz="1400" dirty="0"/>
              <a:t>は最小の</a:t>
            </a:r>
            <a:r>
              <a:rPr lang="en-US" altLang="ja-JP" sz="1400" dirty="0"/>
              <a:t>WAIC</a:t>
            </a:r>
          </a:p>
        </p:txBody>
      </p:sp>
      <p:sp>
        <p:nvSpPr>
          <p:cNvPr id="9" name="テキスト ボックス 8">
            <a:extLst>
              <a:ext uri="{FF2B5EF4-FFF2-40B4-BE49-F238E27FC236}">
                <a16:creationId xmlns:a16="http://schemas.microsoft.com/office/drawing/2014/main" id="{68E87856-5087-48FD-B0C9-9E5960D209D4}"/>
              </a:ext>
            </a:extLst>
          </p:cNvPr>
          <p:cNvSpPr txBox="1"/>
          <p:nvPr/>
        </p:nvSpPr>
        <p:spPr>
          <a:xfrm>
            <a:off x="299087" y="5301208"/>
            <a:ext cx="11588565" cy="779381"/>
          </a:xfrm>
          <a:prstGeom prst="rect">
            <a:avLst/>
          </a:prstGeom>
          <a:solidFill>
            <a:schemeClr val="bg1"/>
          </a:solidFill>
          <a:ln>
            <a:solidFill>
              <a:schemeClr val="tx1"/>
            </a:solidFill>
          </a:ln>
        </p:spPr>
        <p:txBody>
          <a:bodyPr wrap="square" rtlCol="0">
            <a:spAutoFit/>
          </a:bodyPr>
          <a:lstStyle/>
          <a:p>
            <a:pPr marL="285664" indent="-285664">
              <a:lnSpc>
                <a:spcPct val="15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最小の</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の時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サンプル外予測精度が最大の時</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err="1">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真値に近い</a:t>
            </a:r>
            <a:r>
              <a:rPr kumimoji="1" lang="en-US" altLang="ja-JP" sz="1600" b="1" dirty="0">
                <a:latin typeface="Meiryo UI" panose="020B0604030504040204" pitchFamily="50" charset="-128"/>
                <a:ea typeface="Meiryo UI" panose="020B0604030504040204" pitchFamily="50" charset="-128"/>
              </a:rPr>
              <a:t>ATE</a:t>
            </a:r>
            <a:r>
              <a:rPr kumimoji="1" lang="ja-JP" altLang="en-US" sz="1600" b="1" dirty="0">
                <a:latin typeface="Meiryo UI" panose="020B0604030504040204" pitchFamily="50" charset="-128"/>
                <a:ea typeface="Meiryo UI" panose="020B0604030504040204" pitchFamily="50" charset="-128"/>
              </a:rPr>
              <a:t>を推定</a:t>
            </a:r>
            <a:endParaRPr kumimoji="1" lang="en-US" altLang="ja-JP" sz="1600" b="1" dirty="0">
              <a:latin typeface="Meiryo UI" panose="020B0604030504040204" pitchFamily="50" charset="-128"/>
              <a:ea typeface="Meiryo UI" panose="020B0604030504040204" pitchFamily="50" charset="-128"/>
            </a:endParaRPr>
          </a:p>
          <a:p>
            <a:pPr marL="285664" indent="-285664">
              <a:lnSpc>
                <a:spcPct val="150000"/>
              </a:lnSpc>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rPr>
              <a:t>事前分布の分散を介して共分散パラメータに与えた事前情報の影響を，</a:t>
            </a:r>
            <a:r>
              <a:rPr kumimoji="1" lang="en-US" altLang="ja-JP" sz="1600" b="1" dirty="0">
                <a:latin typeface="Meiryo UI" panose="020B0604030504040204" pitchFamily="50" charset="-128"/>
                <a:ea typeface="Meiryo UI" panose="020B0604030504040204" pitchFamily="50" charset="-128"/>
              </a:rPr>
              <a:t>WAIC</a:t>
            </a:r>
            <a:r>
              <a:rPr kumimoji="1" lang="ja-JP" altLang="en-US" sz="1600" b="1" dirty="0">
                <a:latin typeface="Meiryo UI" panose="020B0604030504040204" pitchFamily="50" charset="-128"/>
                <a:ea typeface="Meiryo UI" panose="020B0604030504040204" pitchFamily="50" charset="-128"/>
              </a:rPr>
              <a:t>により評価することで適切に内生性バイアスを補正</a:t>
            </a:r>
            <a:endParaRPr kumimoji="1"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482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82A3E-10EC-4C05-863F-D1322F35049B}"/>
              </a:ext>
            </a:extLst>
          </p:cNvPr>
          <p:cNvSpPr>
            <a:spLocks noGrp="1"/>
          </p:cNvSpPr>
          <p:nvPr>
            <p:ph type="title"/>
          </p:nvPr>
        </p:nvSpPr>
        <p:spPr>
          <a:xfrm>
            <a:off x="684812" y="1340768"/>
            <a:ext cx="10819201" cy="2376264"/>
          </a:xfrm>
        </p:spPr>
        <p:txBody>
          <a:bodyPr>
            <a:normAutofit/>
          </a:bodyPr>
          <a:lstStyle/>
          <a:p>
            <a:pPr>
              <a:lnSpc>
                <a:spcPct val="150000"/>
              </a:lnSpc>
            </a:pPr>
            <a:r>
              <a:rPr kumimoji="1" lang="ja-JP" altLang="en-US" sz="3600" dirty="0"/>
              <a:t>誤差構造の仮定と</a:t>
            </a:r>
            <a:r>
              <a:rPr lang="ja-JP" altLang="en-US" sz="3600" dirty="0"/>
              <a:t>ベイズ推定</a:t>
            </a:r>
            <a:endParaRPr kumimoji="1" lang="ja-JP" altLang="en-US" sz="3600" dirty="0"/>
          </a:p>
        </p:txBody>
      </p:sp>
      <p:sp>
        <p:nvSpPr>
          <p:cNvPr id="4" name="スライド番号プレースホルダー 3">
            <a:extLst>
              <a:ext uri="{FF2B5EF4-FFF2-40B4-BE49-F238E27FC236}">
                <a16:creationId xmlns:a16="http://schemas.microsoft.com/office/drawing/2014/main" id="{207EB7D2-C67F-4813-8D07-DEB9F74EC53C}"/>
              </a:ext>
            </a:extLst>
          </p:cNvPr>
          <p:cNvSpPr>
            <a:spLocks noGrp="1"/>
          </p:cNvSpPr>
          <p:nvPr>
            <p:ph type="sldNum" sz="quarter" idx="12"/>
          </p:nvPr>
        </p:nvSpPr>
        <p:spPr/>
        <p:txBody>
          <a:bodyPr/>
          <a:lstStyle/>
          <a:p>
            <a:fld id="{DF28FB93-0A08-4E7D-8E63-9EFA29F1E093}" type="slidenum">
              <a:rPr lang="en-US" altLang="ja-JP" smtClean="0"/>
              <a:pPr/>
              <a:t>44</a:t>
            </a:fld>
            <a:endParaRPr lang="ja-JP" altLang="en-US"/>
          </a:p>
        </p:txBody>
      </p:sp>
      <p:sp>
        <p:nvSpPr>
          <p:cNvPr id="5" name="タイトル 1">
            <a:extLst>
              <a:ext uri="{FF2B5EF4-FFF2-40B4-BE49-F238E27FC236}">
                <a16:creationId xmlns:a16="http://schemas.microsoft.com/office/drawing/2014/main" id="{83F2DE04-02E0-4E8B-9AA6-EEA7A8A07763}"/>
              </a:ext>
            </a:extLst>
          </p:cNvPr>
          <p:cNvSpPr txBox="1">
            <a:spLocks/>
          </p:cNvSpPr>
          <p:nvPr/>
        </p:nvSpPr>
        <p:spPr>
          <a:xfrm>
            <a:off x="2638028" y="3140968"/>
            <a:ext cx="7715294" cy="23762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200" b="1" kern="1200">
                <a:solidFill>
                  <a:schemeClr val="accent1">
                    <a:lumMod val="50000"/>
                  </a:schemeClr>
                </a:solidFill>
                <a:latin typeface="Meiryo UI" panose="020B0604030504040204" pitchFamily="50" charset="-128"/>
                <a:ea typeface="Meiryo UI" panose="020B0604030504040204" pitchFamily="50" charset="-128"/>
                <a:cs typeface="+mj-cs"/>
              </a:defRPr>
            </a:lvl1pPr>
          </a:lstStyle>
          <a:p>
            <a:pPr algn="l"/>
            <a:r>
              <a:rPr lang="ja-JP" altLang="en-US" sz="2400" dirty="0"/>
              <a:t>２値の交通行動を扱うサンプルセレクションモデル</a:t>
            </a:r>
            <a:br>
              <a:rPr lang="en-US" altLang="ja-JP" sz="2400" dirty="0"/>
            </a:br>
            <a:br>
              <a:rPr lang="en-US" altLang="ja-JP" sz="2400" dirty="0"/>
            </a:br>
            <a:r>
              <a:rPr lang="ja-JP" altLang="en-US" sz="2400" dirty="0"/>
              <a:t>多項型の居住地自己選択を扱うサンプルセレクションモデル</a:t>
            </a:r>
            <a:endParaRPr lang="ja-JP" altLang="en-US" sz="3600" dirty="0"/>
          </a:p>
        </p:txBody>
      </p:sp>
    </p:spTree>
    <p:extLst>
      <p:ext uri="{BB962C8B-B14F-4D97-AF65-F5344CB8AC3E}">
        <p14:creationId xmlns:p14="http://schemas.microsoft.com/office/powerpoint/2010/main" val="2299691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C41FD-6175-4777-B404-EC22E5F0685B}"/>
              </a:ext>
            </a:extLst>
          </p:cNvPr>
          <p:cNvSpPr>
            <a:spLocks noGrp="1"/>
          </p:cNvSpPr>
          <p:nvPr>
            <p:ph type="title"/>
          </p:nvPr>
        </p:nvSpPr>
        <p:spPr>
          <a:xfrm>
            <a:off x="1530993" y="620009"/>
            <a:ext cx="9143538" cy="1224136"/>
          </a:xfrm>
        </p:spPr>
        <p:txBody>
          <a:bodyPr/>
          <a:lstStyle/>
          <a:p>
            <a:r>
              <a:rPr kumimoji="1" lang="ja-JP" altLang="en-US" dirty="0"/>
              <a:t>今後の展開</a:t>
            </a:r>
          </a:p>
        </p:txBody>
      </p:sp>
      <p:sp>
        <p:nvSpPr>
          <p:cNvPr id="4" name="スライド番号プレースホルダー 3">
            <a:extLst>
              <a:ext uri="{FF2B5EF4-FFF2-40B4-BE49-F238E27FC236}">
                <a16:creationId xmlns:a16="http://schemas.microsoft.com/office/drawing/2014/main" id="{BA2CC6B9-068D-47DF-B57E-DEBBB5229382}"/>
              </a:ext>
            </a:extLst>
          </p:cNvPr>
          <p:cNvSpPr>
            <a:spLocks noGrp="1"/>
          </p:cNvSpPr>
          <p:nvPr>
            <p:ph type="sldNum" sz="quarter" idx="12"/>
          </p:nvPr>
        </p:nvSpPr>
        <p:spPr/>
        <p:txBody>
          <a:bodyPr/>
          <a:lstStyle/>
          <a:p>
            <a:fld id="{DF28FB93-0A08-4E7D-8E63-9EFA29F1E093}" type="slidenum">
              <a:rPr lang="en-US" altLang="ja-JP" smtClean="0"/>
              <a:pPr/>
              <a:t>45</a:t>
            </a:fld>
            <a:endParaRPr lang="ja-JP" altLang="en-US"/>
          </a:p>
        </p:txBody>
      </p:sp>
      <p:sp>
        <p:nvSpPr>
          <p:cNvPr id="6" name="四角形: 角を丸くする 5">
            <a:extLst>
              <a:ext uri="{FF2B5EF4-FFF2-40B4-BE49-F238E27FC236}">
                <a16:creationId xmlns:a16="http://schemas.microsoft.com/office/drawing/2014/main" id="{53F00847-96F7-4308-9BC2-1161828C4AAA}"/>
              </a:ext>
            </a:extLst>
          </p:cNvPr>
          <p:cNvSpPr/>
          <p:nvPr/>
        </p:nvSpPr>
        <p:spPr>
          <a:xfrm>
            <a:off x="1773933" y="2132856"/>
            <a:ext cx="8640960" cy="129614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 name="コンテンツ プレースホルダー 2">
            <a:extLst>
              <a:ext uri="{FF2B5EF4-FFF2-40B4-BE49-F238E27FC236}">
                <a16:creationId xmlns:a16="http://schemas.microsoft.com/office/drawing/2014/main" id="{D9D07C25-EF32-4B4A-B1AD-ABFF05C15DFB}"/>
              </a:ext>
            </a:extLst>
          </p:cNvPr>
          <p:cNvSpPr>
            <a:spLocks noGrp="1"/>
          </p:cNvSpPr>
          <p:nvPr>
            <p:ph idx="1"/>
          </p:nvPr>
        </p:nvSpPr>
        <p:spPr>
          <a:xfrm>
            <a:off x="1773933" y="2132856"/>
            <a:ext cx="8640960" cy="648072"/>
          </a:xfrm>
        </p:spPr>
        <p:txBody>
          <a:bodyPr>
            <a:normAutofit/>
          </a:bodyPr>
          <a:lstStyle/>
          <a:p>
            <a:pPr>
              <a:buFont typeface="Wingdings" panose="05000000000000000000" pitchFamily="2" charset="2"/>
              <a:buChar char="n"/>
            </a:pPr>
            <a:r>
              <a:rPr kumimoji="1" lang="ja-JP" altLang="en-US" sz="2000" dirty="0"/>
              <a:t>内生性が問題となる様々な場面への適用</a:t>
            </a:r>
          </a:p>
        </p:txBody>
      </p:sp>
      <p:sp>
        <p:nvSpPr>
          <p:cNvPr id="8" name="テキスト ボックス 7">
            <a:extLst>
              <a:ext uri="{FF2B5EF4-FFF2-40B4-BE49-F238E27FC236}">
                <a16:creationId xmlns:a16="http://schemas.microsoft.com/office/drawing/2014/main" id="{DC69A43B-B959-470B-89E1-E16A08F3008A}"/>
              </a:ext>
            </a:extLst>
          </p:cNvPr>
          <p:cNvSpPr txBox="1"/>
          <p:nvPr/>
        </p:nvSpPr>
        <p:spPr>
          <a:xfrm>
            <a:off x="2133973" y="2780928"/>
            <a:ext cx="8136904" cy="523220"/>
          </a:xfrm>
          <a:prstGeom prst="rect">
            <a:avLst/>
          </a:prstGeom>
          <a:noFill/>
        </p:spPr>
        <p:txBody>
          <a:bodyPr wrap="square" rtlCol="0" anchor="ctr">
            <a:spAutoFit/>
          </a:bodyPr>
          <a:lstStyle/>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居住地域特性が交通手段選択，自動車利用，世帯の自動車保有台数　等に与える真の影響の分析</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自動車保有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車種選択</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と自動車利用の間の内生性　等，その他内生変数が発生する場面への適用 </a:t>
            </a:r>
          </a:p>
        </p:txBody>
      </p:sp>
      <p:sp>
        <p:nvSpPr>
          <p:cNvPr id="11" name="四角形: 角を丸くする 10">
            <a:extLst>
              <a:ext uri="{FF2B5EF4-FFF2-40B4-BE49-F238E27FC236}">
                <a16:creationId xmlns:a16="http://schemas.microsoft.com/office/drawing/2014/main" id="{AD2446AE-584B-4600-AE68-D975C02E9574}"/>
              </a:ext>
            </a:extLst>
          </p:cNvPr>
          <p:cNvSpPr/>
          <p:nvPr/>
        </p:nvSpPr>
        <p:spPr>
          <a:xfrm>
            <a:off x="1773933" y="3717032"/>
            <a:ext cx="8640960" cy="127385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2" name="コンテンツ プレースホルダー 2">
            <a:extLst>
              <a:ext uri="{FF2B5EF4-FFF2-40B4-BE49-F238E27FC236}">
                <a16:creationId xmlns:a16="http://schemas.microsoft.com/office/drawing/2014/main" id="{93440239-F185-4485-AD0E-118DD9DEED41}"/>
              </a:ext>
            </a:extLst>
          </p:cNvPr>
          <p:cNvSpPr txBox="1">
            <a:spLocks/>
          </p:cNvSpPr>
          <p:nvPr/>
        </p:nvSpPr>
        <p:spPr>
          <a:xfrm>
            <a:off x="1773932" y="3840028"/>
            <a:ext cx="8640960" cy="557860"/>
          </a:xfrm>
          <a:prstGeom prst="rect">
            <a:avLst/>
          </a:prstGeom>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a:buFont typeface="Wingdings" panose="05000000000000000000" pitchFamily="2" charset="2"/>
              <a:buChar char="n"/>
            </a:pPr>
            <a:r>
              <a:rPr lang="ja-JP" altLang="en-US" sz="2000" dirty="0"/>
              <a:t>モデルのさらなる拡張</a:t>
            </a:r>
          </a:p>
        </p:txBody>
      </p:sp>
      <p:sp>
        <p:nvSpPr>
          <p:cNvPr id="13" name="テキスト ボックス 12">
            <a:extLst>
              <a:ext uri="{FF2B5EF4-FFF2-40B4-BE49-F238E27FC236}">
                <a16:creationId xmlns:a16="http://schemas.microsoft.com/office/drawing/2014/main" id="{689798FB-9326-4584-A828-B8AEE93A5E69}"/>
              </a:ext>
            </a:extLst>
          </p:cNvPr>
          <p:cNvSpPr txBox="1"/>
          <p:nvPr/>
        </p:nvSpPr>
        <p:spPr>
          <a:xfrm>
            <a:off x="2133971" y="4333668"/>
            <a:ext cx="8280921" cy="523220"/>
          </a:xfrm>
          <a:prstGeom prst="rect">
            <a:avLst/>
          </a:prstGeom>
          <a:noFill/>
        </p:spPr>
        <p:txBody>
          <a:bodyPr wrap="square" rtlCol="0" anchor="ctr">
            <a:spAutoFit/>
          </a:bodyPr>
          <a:lstStyle/>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居住地ー交通手段選択モデルをサンプルセレクションモデルにより記述</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モデル構造の一部を必要に応じて操作変数モデルに置き換える</a:t>
            </a:r>
          </a:p>
        </p:txBody>
      </p:sp>
    </p:spTree>
    <p:extLst>
      <p:ext uri="{BB962C8B-B14F-4D97-AF65-F5344CB8AC3E}">
        <p14:creationId xmlns:p14="http://schemas.microsoft.com/office/powerpoint/2010/main" val="4085056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7394A99E-7637-44F7-A511-77B8A9A76B00}"/>
                  </a:ext>
                </a:extLst>
              </p:cNvPr>
              <p:cNvSpPr txBox="1"/>
              <p:nvPr/>
            </p:nvSpPr>
            <p:spPr>
              <a:xfrm>
                <a:off x="510722" y="4581128"/>
                <a:ext cx="4935454"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eqAr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eqArr>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a:solidFill>
                            <a:schemeClr val="tx1"/>
                          </a:solidFill>
                          <a:latin typeface="Cambria Math" panose="02040503050406030204" pitchFamily="18" charset="0"/>
                          <a:ea typeface="Cambria Math" panose="02040503050406030204" pitchFamily="18" charset="0"/>
                        </a:rPr>
                        <m:t>𝑵</m:t>
                      </m:r>
                      <m:d>
                        <m:dPr>
                          <m:ctrlPr>
                            <a:rPr kumimoji="1" lang="en-US" altLang="ja-JP" b="1" i="1">
                              <a:solidFill>
                                <a:schemeClr val="tx1"/>
                              </a:solidFill>
                              <a:latin typeface="Cambria Math" panose="02040503050406030204" pitchFamily="18" charset="0"/>
                              <a:ea typeface="Cambria Math" panose="02040503050406030204" pitchFamily="18" charset="0"/>
                            </a:rPr>
                          </m:ctrlPr>
                        </m:dPr>
                        <m:e>
                          <m:d>
                            <m:dPr>
                              <m:ctrlPr>
                                <a:rPr kumimoji="1" lang="en-US" altLang="ja-JP" b="1" i="1">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qAr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𝟎</m:t>
                                      </m:r>
                                    </m:sub>
                                  </m:sSub>
                                </m:e>
                              </m:eqArr>
                            </m:e>
                          </m:d>
                          <m:r>
                            <a:rPr kumimoji="1" lang="en-US" altLang="ja-JP" b="1" i="1">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r>
                                      <m:rPr>
                                        <m:brk m:alnAt="7"/>
                                      </m:rPr>
                                      <a:rPr kumimoji="1" lang="en-US" altLang="ja-JP" b="1" i="1">
                                        <a:solidFill>
                                          <a:schemeClr val="tx1"/>
                                        </a:solidFill>
                                        <a:latin typeface="Cambria Math" panose="02040503050406030204" pitchFamily="18" charset="0"/>
                                        <a:ea typeface="Cambria Math" panose="02040503050406030204" pitchFamily="18" charset="0"/>
                                      </a:rPr>
                                      <m:t>𝟏</m:t>
                                    </m:r>
                                    <m:r>
                                      <a:rPr kumimoji="1" lang="en-US" altLang="ja-JP"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ja-JP" altLang="en-US" b="1" i="1" smtClean="0">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𝟏</m:t>
                                        </m:r>
                                      </m:sub>
                                      <m:sup>
                                        <m:r>
                                          <a:rPr kumimoji="1" lang="en-US" altLang="ja-JP" b="1" i="1" smtClean="0">
                                            <a:solidFill>
                                              <a:schemeClr val="tx1"/>
                                            </a:solidFill>
                                            <a:latin typeface="Cambria Math" panose="02040503050406030204" pitchFamily="18" charset="0"/>
                                            <a:ea typeface="Cambria Math" panose="02040503050406030204" pitchFamily="18" charset="0"/>
                                          </a:rPr>
                                          <m:t>𝟐</m:t>
                                        </m:r>
                                      </m:sup>
                                    </m:sSubSup>
                                    <m:r>
                                      <m:rPr>
                                        <m:brk m:alnAt="7"/>
                                      </m:rPr>
                                      <a:rPr kumimoji="1" lang="en-US" altLang="ja-JP" b="1" i="1">
                                        <a:solidFill>
                                          <a:schemeClr val="tx1"/>
                                        </a:solidFill>
                                        <a:latin typeface="Cambria Math" panose="02040503050406030204" pitchFamily="18" charset="0"/>
                                        <a:ea typeface="Cambria Math" panose="02040503050406030204" pitchFamily="18" charset="0"/>
                                      </a:rPr>
                                      <m:t>+</m:t>
                                    </m:r>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𝟐</m:t>
                                        </m:r>
                                      </m:sub>
                                      <m:sup>
                                        <m:r>
                                          <a:rPr kumimoji="1" lang="en-US" altLang="ja-JP" b="1" i="1">
                                            <a:solidFill>
                                              <a:schemeClr val="tx1"/>
                                            </a:solidFill>
                                            <a:latin typeface="Cambria Math" panose="02040503050406030204" pitchFamily="18" charset="0"/>
                                            <a:ea typeface="Cambria Math" panose="02040503050406030204" pitchFamily="18" charset="0"/>
                                          </a:rPr>
                                          <m:t>𝟐</m:t>
                                        </m:r>
                                      </m:sup>
                                    </m:sSubSup>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𝟐</m:t>
                                        </m:r>
                                      </m:sub>
                                    </m:sSub>
                                  </m:e>
                                </m:mr>
                                <m:mr>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e>
                                    <m:r>
                                      <a:rPr kumimoji="1" lang="en-US" altLang="ja-JP" b="1" i="1" smtClean="0">
                                        <a:solidFill>
                                          <a:schemeClr val="tx1"/>
                                        </a:solidFill>
                                        <a:latin typeface="Cambria Math" panose="02040503050406030204" pitchFamily="18" charset="0"/>
                                        <a:ea typeface="Cambria Math" panose="02040503050406030204" pitchFamily="18" charset="0"/>
                                      </a:rPr>
                                      <m:t>𝟏</m:t>
                                    </m:r>
                                  </m:e>
                                  <m:e>
                                    <m:r>
                                      <a:rPr kumimoji="1" lang="en-US" altLang="ja-JP" b="1" i="1">
                                        <a:solidFill>
                                          <a:schemeClr val="tx1"/>
                                        </a:solidFill>
                                        <a:latin typeface="Cambria Math" panose="02040503050406030204" pitchFamily="18" charset="0"/>
                                        <a:ea typeface="Cambria Math" panose="02040503050406030204" pitchFamily="18" charset="0"/>
                                      </a:rPr>
                                      <m:t>𝟎</m:t>
                                    </m:r>
                                  </m:e>
                                </m:mr>
                                <m:mr>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𝝈</m:t>
                                        </m:r>
                                      </m:e>
                                      <m:sub>
                                        <m:r>
                                          <a:rPr kumimoji="1" lang="en-US" altLang="ja-JP" b="1" i="1">
                                            <a:solidFill>
                                              <a:schemeClr val="tx1"/>
                                            </a:solidFill>
                                            <a:latin typeface="Cambria Math" panose="02040503050406030204" pitchFamily="18" charset="0"/>
                                            <a:ea typeface="Cambria Math" panose="02040503050406030204" pitchFamily="18" charset="0"/>
                                          </a:rPr>
                                          <m:t>𝟐</m:t>
                                        </m:r>
                                      </m:sub>
                                    </m:sSub>
                                  </m:e>
                                  <m:e>
                                    <m:r>
                                      <a:rPr kumimoji="1" lang="en-US" altLang="ja-JP" b="1" i="1">
                                        <a:solidFill>
                                          <a:schemeClr val="tx1"/>
                                        </a:solidFill>
                                        <a:latin typeface="Cambria Math" panose="02040503050406030204" pitchFamily="18" charset="0"/>
                                        <a:ea typeface="Cambria Math" panose="02040503050406030204" pitchFamily="18" charset="0"/>
                                      </a:rPr>
                                      <m:t>𝟎</m:t>
                                    </m:r>
                                  </m:e>
                                  <m:e>
                                    <m:r>
                                      <a:rPr kumimoji="1" lang="en-US" altLang="ja-JP" b="1" i="1" smtClean="0">
                                        <a:solidFill>
                                          <a:schemeClr val="tx1"/>
                                        </a:solidFill>
                                        <a:latin typeface="Cambria Math" panose="02040503050406030204" pitchFamily="18" charset="0"/>
                                        <a:ea typeface="Cambria Math" panose="02040503050406030204" pitchFamily="18" charset="0"/>
                                      </a:rPr>
                                      <m:t>𝟏</m:t>
                                    </m:r>
                                  </m:e>
                                </m:mr>
                              </m:m>
                            </m:e>
                          </m:d>
                        </m:e>
                      </m:d>
                    </m:oMath>
                  </m:oMathPara>
                </a14:m>
                <a:endParaRPr kumimoji="1" lang="ja-JP" altLang="en-US" b="1" dirty="0">
                  <a:solidFill>
                    <a:schemeClr val="tx1"/>
                  </a:solidFill>
                  <a:latin typeface="Cambria Math" panose="02040503050406030204" pitchFamily="18" charset="0"/>
                </a:endParaRPr>
              </a:p>
            </p:txBody>
          </p:sp>
        </mc:Choice>
        <mc:Fallback xmlns="">
          <p:sp>
            <p:nvSpPr>
              <p:cNvPr id="65" name="テキスト ボックス 64">
                <a:extLst>
                  <a:ext uri="{FF2B5EF4-FFF2-40B4-BE49-F238E27FC236}">
                    <a16:creationId xmlns:a16="http://schemas.microsoft.com/office/drawing/2014/main" id="{7394A99E-7637-44F7-A511-77B8A9A76B00}"/>
                  </a:ext>
                </a:extLst>
              </p:cNvPr>
              <p:cNvSpPr txBox="1">
                <a:spLocks noRot="1" noChangeAspect="1" noMove="1" noResize="1" noEditPoints="1" noAdjustHandles="1" noChangeArrowheads="1" noChangeShapeType="1" noTextEdit="1"/>
              </p:cNvSpPr>
              <p:nvPr/>
            </p:nvSpPr>
            <p:spPr>
              <a:xfrm>
                <a:off x="510722" y="4581128"/>
                <a:ext cx="4935454" cy="1034642"/>
              </a:xfrm>
              <a:prstGeom prst="rect">
                <a:avLst/>
              </a:prstGeom>
              <a:blipFill>
                <a:blip r:embed="rId2"/>
                <a:stretch>
                  <a:fillRect/>
                </a:stretch>
              </a:blipFill>
            </p:spPr>
            <p:txBody>
              <a:bodyPr/>
              <a:lstStyle/>
              <a:p>
                <a:r>
                  <a:rPr lang="ja-JP" altLang="en-US">
                    <a:noFill/>
                  </a:rPr>
                  <a:t> </a:t>
                </a:r>
              </a:p>
            </p:txBody>
          </p:sp>
        </mc:Fallback>
      </mc:AlternateContent>
      <p:sp>
        <p:nvSpPr>
          <p:cNvPr id="53" name="四角形: 角を丸くする 52">
            <a:extLst>
              <a:ext uri="{FF2B5EF4-FFF2-40B4-BE49-F238E27FC236}">
                <a16:creationId xmlns:a16="http://schemas.microsoft.com/office/drawing/2014/main" id="{92C8ACE5-7D51-43C7-996D-A8BC750759BB}"/>
              </a:ext>
            </a:extLst>
          </p:cNvPr>
          <p:cNvSpPr/>
          <p:nvPr/>
        </p:nvSpPr>
        <p:spPr>
          <a:xfrm>
            <a:off x="1355769" y="2168554"/>
            <a:ext cx="2105516" cy="4036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2" name="四角形: 角を丸くする 51">
            <a:extLst>
              <a:ext uri="{FF2B5EF4-FFF2-40B4-BE49-F238E27FC236}">
                <a16:creationId xmlns:a16="http://schemas.microsoft.com/office/drawing/2014/main" id="{A6D9B822-7514-49F9-B708-E9D0360D2B79}"/>
              </a:ext>
            </a:extLst>
          </p:cNvPr>
          <p:cNvSpPr/>
          <p:nvPr/>
        </p:nvSpPr>
        <p:spPr>
          <a:xfrm>
            <a:off x="5507710" y="3212775"/>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四角形: 角を丸くする 21">
            <a:extLst>
              <a:ext uri="{FF2B5EF4-FFF2-40B4-BE49-F238E27FC236}">
                <a16:creationId xmlns:a16="http://schemas.microsoft.com/office/drawing/2014/main" id="{EC3265EA-0B1C-4733-A4B7-73BD2359575D}"/>
              </a:ext>
            </a:extLst>
          </p:cNvPr>
          <p:cNvSpPr/>
          <p:nvPr/>
        </p:nvSpPr>
        <p:spPr>
          <a:xfrm>
            <a:off x="5502683" y="2273540"/>
            <a:ext cx="2000932" cy="5217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E7C75152-98DB-4B96-99F1-C03A2FF4BAD2}"/>
              </a:ext>
            </a:extLst>
          </p:cNvPr>
          <p:cNvSpPr/>
          <p:nvPr/>
        </p:nvSpPr>
        <p:spPr>
          <a:xfrm>
            <a:off x="1378080" y="2618363"/>
            <a:ext cx="2105516" cy="797727"/>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p:sp>
        <p:nvSpPr>
          <p:cNvPr id="4" name="スライド番号プレースホルダー 3">
            <a:extLst>
              <a:ext uri="{FF2B5EF4-FFF2-40B4-BE49-F238E27FC236}">
                <a16:creationId xmlns:a16="http://schemas.microsoft.com/office/drawing/2014/main" id="{5F9DCDEA-A284-4B02-BE2A-0E95F6AC1FD2}"/>
              </a:ext>
            </a:extLst>
          </p:cNvPr>
          <p:cNvSpPr>
            <a:spLocks noGrp="1"/>
          </p:cNvSpPr>
          <p:nvPr>
            <p:ph type="sldNum" sz="quarter" idx="12"/>
          </p:nvPr>
        </p:nvSpPr>
        <p:spPr/>
        <p:txBody>
          <a:bodyPr/>
          <a:lstStyle/>
          <a:p>
            <a:fld id="{4FAB73BC-B049-4115-A692-8D63A059BFB8}" type="slidenum">
              <a:rPr lang="en-US" altLang="ja-JP" smtClean="0"/>
              <a:pPr/>
              <a:t>46</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EA19177-115F-4C09-9BFB-DCA0C46C7417}"/>
                  </a:ext>
                </a:extLst>
              </p:cNvPr>
              <p:cNvSpPr txBox="1"/>
              <p:nvPr/>
            </p:nvSpPr>
            <p:spPr>
              <a:xfrm>
                <a:off x="1385131" y="2206744"/>
                <a:ext cx="21055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5" name="テキスト ボックス 4">
                <a:extLst>
                  <a:ext uri="{FF2B5EF4-FFF2-40B4-BE49-F238E27FC236}">
                    <a16:creationId xmlns:a16="http://schemas.microsoft.com/office/drawing/2014/main" id="{DEA19177-115F-4C09-9BFB-DCA0C46C7417}"/>
                  </a:ext>
                </a:extLst>
              </p:cNvPr>
              <p:cNvSpPr txBox="1">
                <a:spLocks noRot="1" noChangeAspect="1" noMove="1" noResize="1" noEditPoints="1" noAdjustHandles="1" noChangeArrowheads="1" noChangeShapeType="1" noTextEdit="1"/>
              </p:cNvSpPr>
              <p:nvPr/>
            </p:nvSpPr>
            <p:spPr>
              <a:xfrm>
                <a:off x="1385131" y="2206744"/>
                <a:ext cx="2105516" cy="276999"/>
              </a:xfrm>
              <a:prstGeom prst="rect">
                <a:avLst/>
              </a:prstGeom>
              <a:blipFill>
                <a:blip r:embed="rId3"/>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E67D6A-70D6-4CBD-8E7E-405616897E1B}"/>
                  </a:ext>
                </a:extLst>
              </p:cNvPr>
              <p:cNvSpPr txBox="1"/>
              <p:nvPr/>
            </p:nvSpPr>
            <p:spPr>
              <a:xfrm>
                <a:off x="5502683" y="2338652"/>
                <a:ext cx="20009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𝟏</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a:solidFill>
                                <a:schemeClr val="tx2"/>
                              </a:solidFill>
                              <a:latin typeface="Cambria Math" panose="02040503050406030204" pitchFamily="18" charset="0"/>
                              <a:ea typeface="Cambria Math" panose="02040503050406030204" pitchFamily="18" charset="0"/>
                            </a:rPr>
                            <m:t>𝟏</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a:solidFill>
                                <a:schemeClr val="tx2"/>
                              </a:solidFill>
                              <a:latin typeface="Cambria Math" panose="02040503050406030204" pitchFamily="18" charset="0"/>
                              <a:ea typeface="Cambria Math" panose="02040503050406030204" pitchFamily="18" charset="0"/>
                            </a:rPr>
                            <m:t>𝟏</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𝟏</m:t>
                          </m:r>
                        </m:sub>
                      </m:sSub>
                    </m:oMath>
                  </m:oMathPara>
                </a14:m>
                <a:endParaRPr kumimoji="1" lang="ja-JP" altLang="en-US" b="1" dirty="0">
                  <a:solidFill>
                    <a:schemeClr val="tx2"/>
                  </a:solidFill>
                </a:endParaRPr>
              </a:p>
            </p:txBody>
          </p:sp>
        </mc:Choice>
        <mc:Fallback xmlns="">
          <p:sp>
            <p:nvSpPr>
              <p:cNvPr id="6" name="テキスト ボックス 5">
                <a:extLst>
                  <a:ext uri="{FF2B5EF4-FFF2-40B4-BE49-F238E27FC236}">
                    <a16:creationId xmlns:a16="http://schemas.microsoft.com/office/drawing/2014/main" id="{B3E67D6A-70D6-4CBD-8E7E-405616897E1B}"/>
                  </a:ext>
                </a:extLst>
              </p:cNvPr>
              <p:cNvSpPr txBox="1">
                <a:spLocks noRot="1" noChangeAspect="1" noMove="1" noResize="1" noEditPoints="1" noAdjustHandles="1" noChangeArrowheads="1" noChangeShapeType="1" noTextEdit="1"/>
              </p:cNvSpPr>
              <p:nvPr/>
            </p:nvSpPr>
            <p:spPr>
              <a:xfrm>
                <a:off x="5502683" y="2338652"/>
                <a:ext cx="2000932" cy="276999"/>
              </a:xfrm>
              <a:prstGeom prst="rect">
                <a:avLst/>
              </a:prstGeom>
              <a:blipFill>
                <a:blip r:embed="rId4"/>
                <a:stretch>
                  <a:fillRect t="-2222" b="-37778"/>
                </a:stretch>
              </a:blipFill>
            </p:spPr>
            <p:txBody>
              <a:bodyPr/>
              <a:lstStyle/>
              <a:p>
                <a:r>
                  <a:rPr lang="ja-JP" altLang="en-US">
                    <a:noFill/>
                  </a:rPr>
                  <a:t> </a:t>
                </a:r>
              </a:p>
            </p:txBody>
          </p:sp>
        </mc:Fallback>
      </mc:AlternateContent>
      <p:cxnSp>
        <p:nvCxnSpPr>
          <p:cNvPr id="13" name="直線コネクタ 12">
            <a:extLst>
              <a:ext uri="{FF2B5EF4-FFF2-40B4-BE49-F238E27FC236}">
                <a16:creationId xmlns:a16="http://schemas.microsoft.com/office/drawing/2014/main" id="{8288325B-8097-46D8-9565-F97F121C5FD7}"/>
              </a:ext>
            </a:extLst>
          </p:cNvPr>
          <p:cNvCxnSpPr>
            <a:cxnSpLocks/>
          </p:cNvCxnSpPr>
          <p:nvPr/>
        </p:nvCxnSpPr>
        <p:spPr>
          <a:xfrm>
            <a:off x="255525" y="1532839"/>
            <a:ext cx="1178715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522B42-6220-49E0-AE09-0C308787646E}"/>
                  </a:ext>
                </a:extLst>
              </p:cNvPr>
              <p:cNvSpPr txBox="1"/>
              <p:nvPr/>
            </p:nvSpPr>
            <p:spPr>
              <a:xfrm>
                <a:off x="5554684" y="3297619"/>
                <a:ext cx="19173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r>
                            <a:rPr kumimoji="1" lang="en-US" altLang="ja-JP" b="1" i="1" smtClean="0">
                              <a:solidFill>
                                <a:schemeClr val="tx2"/>
                              </a:solidFill>
                              <a:latin typeface="Cambria Math" panose="02040503050406030204" pitchFamily="18" charset="0"/>
                            </a:rPr>
                            <m:t>𝟎</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𝜷</m:t>
                          </m:r>
                        </m:e>
                        <m:sub>
                          <m:r>
                            <a:rPr kumimoji="1" lang="en-US" altLang="ja-JP" b="1" i="1" smtClean="0">
                              <a:solidFill>
                                <a:schemeClr val="tx2"/>
                              </a:solidFill>
                              <a:latin typeface="Cambria Math" panose="02040503050406030204" pitchFamily="18" charset="0"/>
                              <a:ea typeface="Cambria Math" panose="02040503050406030204" pitchFamily="18" charset="0"/>
                            </a:rPr>
                            <m:t>𝟎</m:t>
                          </m:r>
                        </m:sub>
                      </m:sSub>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r>
                            <a:rPr kumimoji="1" lang="en-US" altLang="ja-JP" b="1" i="1" smtClean="0">
                              <a:solidFill>
                                <a:schemeClr val="tx2"/>
                              </a:solidFill>
                              <a:latin typeface="Cambria Math" panose="02040503050406030204" pitchFamily="18" charset="0"/>
                              <a:ea typeface="Cambria Math" panose="02040503050406030204" pitchFamily="18" charset="0"/>
                            </a:rPr>
                            <m:t>𝟎</m:t>
                          </m:r>
                        </m:sub>
                      </m:sSub>
                    </m:oMath>
                  </m:oMathPara>
                </a14:m>
                <a:endParaRPr kumimoji="1" lang="ja-JP" altLang="en-US" b="1" dirty="0">
                  <a:solidFill>
                    <a:schemeClr val="tx2"/>
                  </a:solidFill>
                </a:endParaRPr>
              </a:p>
            </p:txBody>
          </p:sp>
        </mc:Choice>
        <mc:Fallback xmlns="">
          <p:sp>
            <p:nvSpPr>
              <p:cNvPr id="14" name="テキスト ボックス 13">
                <a:extLst>
                  <a:ext uri="{FF2B5EF4-FFF2-40B4-BE49-F238E27FC236}">
                    <a16:creationId xmlns:a16="http://schemas.microsoft.com/office/drawing/2014/main" id="{92522B42-6220-49E0-AE09-0C308787646E}"/>
                  </a:ext>
                </a:extLst>
              </p:cNvPr>
              <p:cNvSpPr txBox="1">
                <a:spLocks noRot="1" noChangeAspect="1" noMove="1" noResize="1" noEditPoints="1" noAdjustHandles="1" noChangeArrowheads="1" noChangeShapeType="1" noTextEdit="1"/>
              </p:cNvSpPr>
              <p:nvPr/>
            </p:nvSpPr>
            <p:spPr>
              <a:xfrm>
                <a:off x="5554684" y="3297619"/>
                <a:ext cx="1917334" cy="276999"/>
              </a:xfrm>
              <a:prstGeom prst="rect">
                <a:avLst/>
              </a:prstGeom>
              <a:blipFill>
                <a:blip r:embed="rId5"/>
                <a:stretch>
                  <a:fillRect l="-635" b="-3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FB76122-11AE-41F2-80D2-5F531531D0E7}"/>
                  </a:ext>
                </a:extLst>
              </p:cNvPr>
              <p:cNvSpPr txBox="1"/>
              <p:nvPr/>
            </p:nvSpPr>
            <p:spPr>
              <a:xfrm>
                <a:off x="1550297" y="2724022"/>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30" name="テキスト ボックス 29">
                <a:extLst>
                  <a:ext uri="{FF2B5EF4-FFF2-40B4-BE49-F238E27FC236}">
                    <a16:creationId xmlns:a16="http://schemas.microsoft.com/office/drawing/2014/main" id="{4FB76122-11AE-41F2-80D2-5F531531D0E7}"/>
                  </a:ext>
                </a:extLst>
              </p:cNvPr>
              <p:cNvSpPr txBox="1">
                <a:spLocks noRot="1" noChangeAspect="1" noMove="1" noResize="1" noEditPoints="1" noAdjustHandles="1" noChangeArrowheads="1" noChangeShapeType="1" noTextEdit="1"/>
              </p:cNvSpPr>
              <p:nvPr/>
            </p:nvSpPr>
            <p:spPr>
              <a:xfrm>
                <a:off x="1550297" y="2724022"/>
                <a:ext cx="688394" cy="246221"/>
              </a:xfrm>
              <a:prstGeom prst="rect">
                <a:avLst/>
              </a:prstGeom>
              <a:blipFill>
                <a:blip r:embed="rId6"/>
                <a:stretch>
                  <a:fillRect l="-1770" r="-265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374F1B2-707C-4842-A8FF-3ED63B82EEC8}"/>
                  </a:ext>
                </a:extLst>
              </p:cNvPr>
              <p:cNvSpPr txBox="1"/>
              <p:nvPr/>
            </p:nvSpPr>
            <p:spPr>
              <a:xfrm>
                <a:off x="1550297" y="3055930"/>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𝒁</m:t>
                          </m:r>
                        </m:e>
                        <m:sub>
                          <m:r>
                            <a:rPr kumimoji="1" lang="en-US" altLang="ja-JP" sz="1600" b="1" i="1">
                              <a:solidFill>
                                <a:schemeClr val="tx2"/>
                              </a:solidFill>
                              <a:latin typeface="Cambria Math" panose="02040503050406030204" pitchFamily="18" charset="0"/>
                            </a:rPr>
                            <m:t>𝒊</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31" name="テキスト ボックス 30">
                <a:extLst>
                  <a:ext uri="{FF2B5EF4-FFF2-40B4-BE49-F238E27FC236}">
                    <a16:creationId xmlns:a16="http://schemas.microsoft.com/office/drawing/2014/main" id="{0374F1B2-707C-4842-A8FF-3ED63B82EEC8}"/>
                  </a:ext>
                </a:extLst>
              </p:cNvPr>
              <p:cNvSpPr txBox="1">
                <a:spLocks noRot="1" noChangeAspect="1" noMove="1" noResize="1" noEditPoints="1" noAdjustHandles="1" noChangeArrowheads="1" noChangeShapeType="1" noTextEdit="1"/>
              </p:cNvSpPr>
              <p:nvPr/>
            </p:nvSpPr>
            <p:spPr>
              <a:xfrm>
                <a:off x="1550297" y="3055930"/>
                <a:ext cx="688394" cy="246221"/>
              </a:xfrm>
              <a:prstGeom prst="rect">
                <a:avLst/>
              </a:prstGeom>
              <a:blipFill>
                <a:blip r:embed="rId7"/>
                <a:stretch>
                  <a:fillRect l="-1770" r="-2655"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8000102F-C951-4E83-A997-22F24CD8362D}"/>
                  </a:ext>
                </a:extLst>
              </p:cNvPr>
              <p:cNvSpPr/>
              <p:nvPr/>
            </p:nvSpPr>
            <p:spPr>
              <a:xfrm>
                <a:off x="2330011" y="2677531"/>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3" name="正方形/長方形 32">
                <a:extLst>
                  <a:ext uri="{FF2B5EF4-FFF2-40B4-BE49-F238E27FC236}">
                    <a16:creationId xmlns:a16="http://schemas.microsoft.com/office/drawing/2014/main" id="{8000102F-C951-4E83-A997-22F24CD8362D}"/>
                  </a:ext>
                </a:extLst>
              </p:cNvPr>
              <p:cNvSpPr>
                <a:spLocks noRot="1" noChangeAspect="1" noMove="1" noResize="1" noEditPoints="1" noAdjustHandles="1" noChangeArrowheads="1" noChangeShapeType="1" noTextEdit="1"/>
              </p:cNvSpPr>
              <p:nvPr/>
            </p:nvSpPr>
            <p:spPr>
              <a:xfrm>
                <a:off x="2330011" y="2677531"/>
                <a:ext cx="1062214" cy="338554"/>
              </a:xfrm>
              <a:prstGeom prst="rect">
                <a:avLst/>
              </a:prstGeom>
              <a:blipFill>
                <a:blip r:embed="rId8"/>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648BE68-1DEB-4900-93DC-6A8B727DD0CC}"/>
                  </a:ext>
                </a:extLst>
              </p:cNvPr>
              <p:cNvSpPr/>
              <p:nvPr/>
            </p:nvSpPr>
            <p:spPr>
              <a:xfrm>
                <a:off x="2330011" y="3034513"/>
                <a:ext cx="1062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𝒛</m:t>
                          </m:r>
                        </m:e>
                        <m:sub>
                          <m:r>
                            <a:rPr kumimoji="1" lang="en-US" altLang="ja-JP" sz="1600" b="1" i="1">
                              <a:solidFill>
                                <a:schemeClr val="tx2"/>
                              </a:solidFill>
                              <a:latin typeface="Cambria Math" panose="02040503050406030204" pitchFamily="18" charset="0"/>
                            </a:rPr>
                            <m:t>𝒊</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34" name="正方形/長方形 33">
                <a:extLst>
                  <a:ext uri="{FF2B5EF4-FFF2-40B4-BE49-F238E27FC236}">
                    <a16:creationId xmlns:a16="http://schemas.microsoft.com/office/drawing/2014/main" id="{A648BE68-1DEB-4900-93DC-6A8B727DD0CC}"/>
                  </a:ext>
                </a:extLst>
              </p:cNvPr>
              <p:cNvSpPr>
                <a:spLocks noRot="1" noChangeAspect="1" noMove="1" noResize="1" noEditPoints="1" noAdjustHandles="1" noChangeArrowheads="1" noChangeShapeType="1" noTextEdit="1"/>
              </p:cNvSpPr>
              <p:nvPr/>
            </p:nvSpPr>
            <p:spPr>
              <a:xfrm>
                <a:off x="2330011" y="3034513"/>
                <a:ext cx="1062214" cy="338554"/>
              </a:xfrm>
              <a:prstGeom prst="rect">
                <a:avLst/>
              </a:prstGeom>
              <a:blipFill>
                <a:blip r:embed="rId9"/>
                <a:stretch>
                  <a:fillRect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3DFDAD9-CA3D-4DE5-B7E5-89C8E4A7A184}"/>
                  </a:ext>
                </a:extLst>
              </p:cNvPr>
              <p:cNvSpPr txBox="1"/>
              <p:nvPr/>
            </p:nvSpPr>
            <p:spPr>
              <a:xfrm>
                <a:off x="2021468" y="3535696"/>
                <a:ext cx="1415154"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は個人 </a:t>
                </a:r>
                <a:r>
                  <a:rPr kumimoji="1" lang="en-US" altLang="ja-JP" sz="1050" b="1" dirty="0">
                    <a:latin typeface="Meiryo UI" panose="020B0604030504040204" pitchFamily="50" charset="-128"/>
                    <a:ea typeface="Meiryo UI" panose="020B0604030504040204" pitchFamily="50" charset="-128"/>
                  </a:rPr>
                  <a:t>(</a:t>
                </a:r>
                <a14:m>
                  <m:oMath xmlns:m="http://schemas.openxmlformats.org/officeDocument/2006/math">
                    <m:r>
                      <a:rPr kumimoji="1" lang="en-US" altLang="ja-JP" sz="1050" b="1" i="1" smtClean="0">
                        <a:latin typeface="Cambria Math" panose="02040503050406030204" pitchFamily="18" charset="0"/>
                        <a:ea typeface="Meiryo UI" panose="020B0604030504040204" pitchFamily="50" charset="-128"/>
                      </a:rPr>
                      <m:t>𝒊</m:t>
                    </m:r>
                    <m:r>
                      <a:rPr kumimoji="1" lang="en-US" altLang="ja-JP" sz="1050" b="1" i="1" smtClean="0">
                        <a:latin typeface="Cambria Math" panose="02040503050406030204" pitchFamily="18" charset="0"/>
                        <a:ea typeface="Cambria Math" panose="02040503050406030204" pitchFamily="18" charset="0"/>
                      </a:rPr>
                      <m:t>∈</m:t>
                    </m:r>
                    <m:r>
                      <a:rPr kumimoji="1" lang="en-US" altLang="ja-JP" sz="1050" b="1" i="1" smtClean="0">
                        <a:latin typeface="Cambria Math" panose="02040503050406030204" pitchFamily="18" charset="0"/>
                        <a:ea typeface="Cambria Math" panose="02040503050406030204" pitchFamily="18" charset="0"/>
                      </a:rPr>
                      <m:t>𝒏</m:t>
                    </m:r>
                  </m:oMath>
                </a14:m>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mc:Choice>
        <mc:Fallback xmlns="">
          <p:sp>
            <p:nvSpPr>
              <p:cNvPr id="26" name="テキスト ボックス 25">
                <a:extLst>
                  <a:ext uri="{FF2B5EF4-FFF2-40B4-BE49-F238E27FC236}">
                    <a16:creationId xmlns:a16="http://schemas.microsoft.com/office/drawing/2014/main" id="{13DFDAD9-CA3D-4DE5-B7E5-89C8E4A7A184}"/>
                  </a:ext>
                </a:extLst>
              </p:cNvPr>
              <p:cNvSpPr txBox="1">
                <a:spLocks noRot="1" noChangeAspect="1" noMove="1" noResize="1" noEditPoints="1" noAdjustHandles="1" noChangeArrowheads="1" noChangeShapeType="1" noTextEdit="1"/>
              </p:cNvSpPr>
              <p:nvPr/>
            </p:nvSpPr>
            <p:spPr>
              <a:xfrm>
                <a:off x="2021468" y="3535696"/>
                <a:ext cx="1415154" cy="261610"/>
              </a:xfrm>
              <a:prstGeom prst="rect">
                <a:avLst/>
              </a:prstGeom>
              <a:blipFill>
                <a:blip r:embed="rId10"/>
                <a:stretch>
                  <a:fillRect b="-93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912E7B9-6A1B-428F-89DB-8A38FD86AA5C}"/>
                  </a:ext>
                </a:extLst>
              </p:cNvPr>
              <p:cNvSpPr/>
              <p:nvPr/>
            </p:nvSpPr>
            <p:spPr>
              <a:xfrm>
                <a:off x="1867419" y="3535696"/>
                <a:ext cx="30809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100" b="1" i="1">
                          <a:latin typeface="Cambria Math" panose="02040503050406030204" pitchFamily="18" charset="0"/>
                        </a:rPr>
                        <m:t>𝒊</m:t>
                      </m:r>
                    </m:oMath>
                  </m:oMathPara>
                </a14:m>
                <a:endParaRPr lang="ja-JP" altLang="en-US" sz="1100" b="1" dirty="0"/>
              </a:p>
            </p:txBody>
          </p:sp>
        </mc:Choice>
        <mc:Fallback xmlns="">
          <p:sp>
            <p:nvSpPr>
              <p:cNvPr id="35" name="正方形/長方形 34">
                <a:extLst>
                  <a:ext uri="{FF2B5EF4-FFF2-40B4-BE49-F238E27FC236}">
                    <a16:creationId xmlns:a16="http://schemas.microsoft.com/office/drawing/2014/main" id="{F912E7B9-6A1B-428F-89DB-8A38FD86AA5C}"/>
                  </a:ext>
                </a:extLst>
              </p:cNvPr>
              <p:cNvSpPr>
                <a:spLocks noRot="1" noChangeAspect="1" noMove="1" noResize="1" noEditPoints="1" noAdjustHandles="1" noChangeArrowheads="1" noChangeShapeType="1" noTextEdit="1"/>
              </p:cNvSpPr>
              <p:nvPr/>
            </p:nvSpPr>
            <p:spPr>
              <a:xfrm>
                <a:off x="1867419" y="3535696"/>
                <a:ext cx="308098" cy="261610"/>
              </a:xfrm>
              <a:prstGeom prst="rect">
                <a:avLst/>
              </a:prstGeom>
              <a:blipFill>
                <a:blip r:embed="rId11"/>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397E5935-2E0D-490C-8A74-B9A67C5E8374}"/>
              </a:ext>
            </a:extLst>
          </p:cNvPr>
          <p:cNvSpPr txBox="1"/>
          <p:nvPr/>
        </p:nvSpPr>
        <p:spPr>
          <a:xfrm>
            <a:off x="549460" y="653711"/>
            <a:ext cx="11089906" cy="461665"/>
          </a:xfrm>
          <a:prstGeom prst="rect">
            <a:avLst/>
          </a:prstGeom>
          <a:noFill/>
        </p:spPr>
        <p:txBody>
          <a:bodyPr wrap="square" rtlCol="0">
            <a:spAutoFit/>
          </a:bodyPr>
          <a:lstStyle/>
          <a:p>
            <a:pPr algn="ct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rPr>
              <a:t>２値の交通行動を扱うサンプルセレクションモデル</a:t>
            </a:r>
          </a:p>
        </p:txBody>
      </p:sp>
      <p:sp>
        <p:nvSpPr>
          <p:cNvPr id="19" name="テキスト ボックス 18">
            <a:extLst>
              <a:ext uri="{FF2B5EF4-FFF2-40B4-BE49-F238E27FC236}">
                <a16:creationId xmlns:a16="http://schemas.microsoft.com/office/drawing/2014/main" id="{472C66E9-95CF-4938-93E1-3AC2819CF6BC}"/>
              </a:ext>
            </a:extLst>
          </p:cNvPr>
          <p:cNvSpPr txBox="1"/>
          <p:nvPr/>
        </p:nvSpPr>
        <p:spPr>
          <a:xfrm>
            <a:off x="1223400" y="1854622"/>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居住地選択モデル</a:t>
            </a:r>
          </a:p>
        </p:txBody>
      </p:sp>
      <p:sp>
        <p:nvSpPr>
          <p:cNvPr id="36" name="テキスト ボックス 35">
            <a:extLst>
              <a:ext uri="{FF2B5EF4-FFF2-40B4-BE49-F238E27FC236}">
                <a16:creationId xmlns:a16="http://schemas.microsoft.com/office/drawing/2014/main" id="{BA7BEB9B-1D06-4278-AFF5-CBDD35FD5397}"/>
              </a:ext>
            </a:extLst>
          </p:cNvPr>
          <p:cNvSpPr txBox="1"/>
          <p:nvPr/>
        </p:nvSpPr>
        <p:spPr>
          <a:xfrm>
            <a:off x="5348425" y="1883271"/>
            <a:ext cx="2213222"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交通行動モデル</a:t>
            </a:r>
          </a:p>
        </p:txBody>
      </p:sp>
      <p:cxnSp>
        <p:nvCxnSpPr>
          <p:cNvPr id="24" name="直線矢印コネクタ 23">
            <a:extLst>
              <a:ext uri="{FF2B5EF4-FFF2-40B4-BE49-F238E27FC236}">
                <a16:creationId xmlns:a16="http://schemas.microsoft.com/office/drawing/2014/main" id="{C7218908-238B-4C61-9083-FE8F9700D511}"/>
              </a:ext>
            </a:extLst>
          </p:cNvPr>
          <p:cNvCxnSpPr>
            <a:cxnSpLocks/>
          </p:cNvCxnSpPr>
          <p:nvPr/>
        </p:nvCxnSpPr>
        <p:spPr>
          <a:xfrm flipV="1">
            <a:off x="3502704" y="2550794"/>
            <a:ext cx="852750" cy="50133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2218F87-56B0-4C2D-A998-85F93A1A6506}"/>
              </a:ext>
            </a:extLst>
          </p:cNvPr>
          <p:cNvCxnSpPr>
            <a:cxnSpLocks/>
          </p:cNvCxnSpPr>
          <p:nvPr/>
        </p:nvCxnSpPr>
        <p:spPr>
          <a:xfrm>
            <a:off x="3500398" y="3052129"/>
            <a:ext cx="904381" cy="40969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79FBD4F-2C0A-4080-A2DF-A48A53831F64}"/>
                  </a:ext>
                </a:extLst>
              </p:cNvPr>
              <p:cNvSpPr txBox="1"/>
              <p:nvPr/>
            </p:nvSpPr>
            <p:spPr>
              <a:xfrm>
                <a:off x="3638843" y="2187596"/>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𝟏</m:t>
                      </m:r>
                    </m:oMath>
                  </m:oMathPara>
                </a14:m>
                <a:endParaRPr kumimoji="1" lang="ja-JP" altLang="en-US" sz="1600" b="1" dirty="0"/>
              </a:p>
            </p:txBody>
          </p:sp>
        </mc:Choice>
        <mc:Fallback xmlns="">
          <p:sp>
            <p:nvSpPr>
              <p:cNvPr id="43" name="テキスト ボックス 42">
                <a:extLst>
                  <a:ext uri="{FF2B5EF4-FFF2-40B4-BE49-F238E27FC236}">
                    <a16:creationId xmlns:a16="http://schemas.microsoft.com/office/drawing/2014/main" id="{E79FBD4F-2C0A-4080-A2DF-A48A53831F64}"/>
                  </a:ext>
                </a:extLst>
              </p:cNvPr>
              <p:cNvSpPr txBox="1">
                <a:spLocks noRot="1" noChangeAspect="1" noMove="1" noResize="1" noEditPoints="1" noAdjustHandles="1" noChangeArrowheads="1" noChangeShapeType="1" noTextEdit="1"/>
              </p:cNvSpPr>
              <p:nvPr/>
            </p:nvSpPr>
            <p:spPr>
              <a:xfrm>
                <a:off x="3638843" y="2187596"/>
                <a:ext cx="688394" cy="246221"/>
              </a:xfrm>
              <a:prstGeom prst="rect">
                <a:avLst/>
              </a:prstGeom>
              <a:blipFill>
                <a:blip r:embed="rId12"/>
                <a:stretch>
                  <a:fillRect l="-2655" r="-177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D55F73-9F4E-4FF2-846D-A95EE2A785DB}"/>
                  </a:ext>
                </a:extLst>
              </p:cNvPr>
              <p:cNvSpPr txBox="1"/>
              <p:nvPr/>
            </p:nvSpPr>
            <p:spPr>
              <a:xfrm>
                <a:off x="3636212" y="3544831"/>
                <a:ext cx="6883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m:t>
                      </m:r>
                      <m:r>
                        <a:rPr kumimoji="1" lang="en-US" altLang="ja-JP" sz="1600" b="1" i="1">
                          <a:latin typeface="Cambria Math" panose="02040503050406030204" pitchFamily="18" charset="0"/>
                          <a:ea typeface="Cambria Math" panose="02040503050406030204" pitchFamily="18" charset="0"/>
                        </a:rPr>
                        <m:t>𝟎</m:t>
                      </m:r>
                    </m:oMath>
                  </m:oMathPara>
                </a14:m>
                <a:endParaRPr kumimoji="1" lang="ja-JP" altLang="en-US" sz="1600" b="1" dirty="0"/>
              </a:p>
            </p:txBody>
          </p:sp>
        </mc:Choice>
        <mc:Fallback xmlns="">
          <p:sp>
            <p:nvSpPr>
              <p:cNvPr id="44" name="テキスト ボックス 43">
                <a:extLst>
                  <a:ext uri="{FF2B5EF4-FFF2-40B4-BE49-F238E27FC236}">
                    <a16:creationId xmlns:a16="http://schemas.microsoft.com/office/drawing/2014/main" id="{33D55F73-9F4E-4FF2-846D-A95EE2A785DB}"/>
                  </a:ext>
                </a:extLst>
              </p:cNvPr>
              <p:cNvSpPr txBox="1">
                <a:spLocks noRot="1" noChangeAspect="1" noMove="1" noResize="1" noEditPoints="1" noAdjustHandles="1" noChangeArrowheads="1" noChangeShapeType="1" noTextEdit="1"/>
              </p:cNvSpPr>
              <p:nvPr/>
            </p:nvSpPr>
            <p:spPr>
              <a:xfrm>
                <a:off x="3636212" y="3544831"/>
                <a:ext cx="688394" cy="246221"/>
              </a:xfrm>
              <a:prstGeom prst="rect">
                <a:avLst/>
              </a:prstGeom>
              <a:blipFill>
                <a:blip r:embed="rId13"/>
                <a:stretch>
                  <a:fillRect l="-1770" r="-2655" b="-20000"/>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A7658A3D-E05E-4DB5-834F-B797AB8F4244}"/>
              </a:ext>
            </a:extLst>
          </p:cNvPr>
          <p:cNvSpPr txBox="1"/>
          <p:nvPr/>
        </p:nvSpPr>
        <p:spPr>
          <a:xfrm>
            <a:off x="4341681" y="2194878"/>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51" name="テキスト ボックス 50">
            <a:extLst>
              <a:ext uri="{FF2B5EF4-FFF2-40B4-BE49-F238E27FC236}">
                <a16:creationId xmlns:a16="http://schemas.microsoft.com/office/drawing/2014/main" id="{7123927B-0824-4EFC-BF16-594F31B6682C}"/>
              </a:ext>
            </a:extLst>
          </p:cNvPr>
          <p:cNvSpPr txBox="1"/>
          <p:nvPr/>
        </p:nvSpPr>
        <p:spPr>
          <a:xfrm>
            <a:off x="4335858" y="3542419"/>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41" name="テキスト ボックス 40">
            <a:extLst>
              <a:ext uri="{FF2B5EF4-FFF2-40B4-BE49-F238E27FC236}">
                <a16:creationId xmlns:a16="http://schemas.microsoft.com/office/drawing/2014/main" id="{35820C50-5479-4FE5-A0E6-2D15DAC235E8}"/>
              </a:ext>
            </a:extLst>
          </p:cNvPr>
          <p:cNvSpPr txBox="1"/>
          <p:nvPr/>
        </p:nvSpPr>
        <p:spPr>
          <a:xfrm>
            <a:off x="5005366" y="1255840"/>
            <a:ext cx="7037311" cy="276999"/>
          </a:xfrm>
          <a:prstGeom prst="rect">
            <a:avLst/>
          </a:prstGeom>
          <a:noFill/>
        </p:spPr>
        <p:txBody>
          <a:bodyPr wrap="none" rtlCol="0">
            <a:spAutoFit/>
          </a:bodyPr>
          <a:lstStyle/>
          <a:p>
            <a:pPr algn="ct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のサンプルセレクションモデル </a:t>
            </a:r>
            <a:r>
              <a:rPr kumimoji="1" lang="en-US" altLang="ja-JP" sz="1200" b="1" dirty="0">
                <a:solidFill>
                  <a:schemeClr val="accent1">
                    <a:lumMod val="50000"/>
                  </a:schemeClr>
                </a:solidFill>
                <a:latin typeface="Meiryo UI" panose="020B0604030504040204" pitchFamily="50" charset="-128"/>
                <a:ea typeface="Meiryo UI" panose="020B0604030504040204" pitchFamily="50" charset="-128"/>
              </a:rPr>
              <a:t>(Heckman, 1979; Heckman et al., 2001; 2003) </a:t>
            </a:r>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の拡張</a:t>
            </a:r>
          </a:p>
        </p:txBody>
      </p:sp>
      <p:sp>
        <p:nvSpPr>
          <p:cNvPr id="7" name="正方形/長方形 6">
            <a:extLst>
              <a:ext uri="{FF2B5EF4-FFF2-40B4-BE49-F238E27FC236}">
                <a16:creationId xmlns:a16="http://schemas.microsoft.com/office/drawing/2014/main" id="{72245CE4-1944-4992-945C-1FD088FF8666}"/>
              </a:ext>
            </a:extLst>
          </p:cNvPr>
          <p:cNvSpPr/>
          <p:nvPr/>
        </p:nvSpPr>
        <p:spPr>
          <a:xfrm>
            <a:off x="1934724" y="4607927"/>
            <a:ext cx="549022" cy="35441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7" name="正方形/長方形 46">
            <a:extLst>
              <a:ext uri="{FF2B5EF4-FFF2-40B4-BE49-F238E27FC236}">
                <a16:creationId xmlns:a16="http://schemas.microsoft.com/office/drawing/2014/main" id="{41064A05-B940-4F0B-9BA4-57580D1A98A5}"/>
              </a:ext>
            </a:extLst>
          </p:cNvPr>
          <p:cNvSpPr/>
          <p:nvPr/>
        </p:nvSpPr>
        <p:spPr>
          <a:xfrm>
            <a:off x="1845940" y="4996220"/>
            <a:ext cx="679994" cy="5689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8" name="正方形/長方形 47">
            <a:extLst>
              <a:ext uri="{FF2B5EF4-FFF2-40B4-BE49-F238E27FC236}">
                <a16:creationId xmlns:a16="http://schemas.microsoft.com/office/drawing/2014/main" id="{0E10FE81-5E47-49E2-8A1D-2954AE51391F}"/>
              </a:ext>
            </a:extLst>
          </p:cNvPr>
          <p:cNvSpPr/>
          <p:nvPr/>
        </p:nvSpPr>
        <p:spPr>
          <a:xfrm>
            <a:off x="2899933" y="4621639"/>
            <a:ext cx="1272091"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9" name="正方形/長方形 48">
            <a:extLst>
              <a:ext uri="{FF2B5EF4-FFF2-40B4-BE49-F238E27FC236}">
                <a16:creationId xmlns:a16="http://schemas.microsoft.com/office/drawing/2014/main" id="{C1B9A365-08AA-4CB3-95D0-1248C7F92EE9}"/>
              </a:ext>
            </a:extLst>
          </p:cNvPr>
          <p:cNvSpPr/>
          <p:nvPr/>
        </p:nvSpPr>
        <p:spPr>
          <a:xfrm>
            <a:off x="3298967" y="5018673"/>
            <a:ext cx="432048" cy="51806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7" name="正方形/長方形 56">
            <a:extLst>
              <a:ext uri="{FF2B5EF4-FFF2-40B4-BE49-F238E27FC236}">
                <a16:creationId xmlns:a16="http://schemas.microsoft.com/office/drawing/2014/main" id="{C6E4E41C-C5B9-4220-B5F6-617B706DA5C4}"/>
              </a:ext>
            </a:extLst>
          </p:cNvPr>
          <p:cNvSpPr/>
          <p:nvPr/>
        </p:nvSpPr>
        <p:spPr>
          <a:xfrm>
            <a:off x="4250541" y="4624311"/>
            <a:ext cx="877780"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8" name="正方形/長方形 57">
            <a:extLst>
              <a:ext uri="{FF2B5EF4-FFF2-40B4-BE49-F238E27FC236}">
                <a16:creationId xmlns:a16="http://schemas.microsoft.com/office/drawing/2014/main" id="{63576EAF-AB08-4B1A-9720-B18C198C5145}"/>
              </a:ext>
            </a:extLst>
          </p:cNvPr>
          <p:cNvSpPr/>
          <p:nvPr/>
        </p:nvSpPr>
        <p:spPr>
          <a:xfrm>
            <a:off x="4250541" y="5024729"/>
            <a:ext cx="877780" cy="51806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BE89AD7-29D9-4909-92C2-D392B6F7487F}"/>
                  </a:ext>
                </a:extLst>
              </p:cNvPr>
              <p:cNvSpPr txBox="1"/>
              <p:nvPr/>
            </p:nvSpPr>
            <p:spPr>
              <a:xfrm>
                <a:off x="1994561" y="4230466"/>
                <a:ext cx="464101"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𝝁</m:t>
                          </m:r>
                        </m:e>
                        <m:sub>
                          <m:r>
                            <a:rPr kumimoji="1" lang="en-US" altLang="ja-JP" sz="1600" b="1" i="1" smtClean="0">
                              <a:latin typeface="Cambria Math" panose="02040503050406030204" pitchFamily="18" charset="0"/>
                            </a:rPr>
                            <m:t>𝟏</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CBE89AD7-29D9-4909-92C2-D392B6F7487F}"/>
                  </a:ext>
                </a:extLst>
              </p:cNvPr>
              <p:cNvSpPr txBox="1">
                <a:spLocks noRot="1" noChangeAspect="1" noMove="1" noResize="1" noEditPoints="1" noAdjustHandles="1" noChangeArrowheads="1" noChangeShapeType="1" noTextEdit="1"/>
              </p:cNvSpPr>
              <p:nvPr/>
            </p:nvSpPr>
            <p:spPr>
              <a:xfrm>
                <a:off x="1994561" y="4230466"/>
                <a:ext cx="464101" cy="313932"/>
              </a:xfrm>
              <a:prstGeom prst="rect">
                <a:avLst/>
              </a:prstGeom>
              <a:blipFill>
                <a:blip r:embed="rId14"/>
                <a:stretch>
                  <a:fillRect b="-39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3AC72BC6-7E27-4899-B49F-DF971B891BDA}"/>
                  </a:ext>
                </a:extLst>
              </p:cNvPr>
              <p:cNvSpPr txBox="1"/>
              <p:nvPr/>
            </p:nvSpPr>
            <p:spPr>
              <a:xfrm>
                <a:off x="1994561" y="5581918"/>
                <a:ext cx="464101"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𝝁</m:t>
                          </m:r>
                        </m:e>
                        <m:sub>
                          <m:r>
                            <a:rPr kumimoji="1" lang="en-US" altLang="ja-JP" sz="1600" b="1" i="1" smtClean="0">
                              <a:latin typeface="Cambria Math" panose="02040503050406030204" pitchFamily="18" charset="0"/>
                            </a:rPr>
                            <m:t>𝟐</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60" name="テキスト ボックス 59">
                <a:extLst>
                  <a:ext uri="{FF2B5EF4-FFF2-40B4-BE49-F238E27FC236}">
                    <a16:creationId xmlns:a16="http://schemas.microsoft.com/office/drawing/2014/main" id="{3AC72BC6-7E27-4899-B49F-DF971B891BDA}"/>
                  </a:ext>
                </a:extLst>
              </p:cNvPr>
              <p:cNvSpPr txBox="1">
                <a:spLocks noRot="1" noChangeAspect="1" noMove="1" noResize="1" noEditPoints="1" noAdjustHandles="1" noChangeArrowheads="1" noChangeShapeType="1" noTextEdit="1"/>
              </p:cNvSpPr>
              <p:nvPr/>
            </p:nvSpPr>
            <p:spPr>
              <a:xfrm>
                <a:off x="1994561" y="5581918"/>
                <a:ext cx="464101" cy="313932"/>
              </a:xfrm>
              <a:prstGeom prst="rect">
                <a:avLst/>
              </a:prstGeom>
              <a:blipFill>
                <a:blip r:embed="rId15"/>
                <a:stretch>
                  <a:fillRect b="-39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705DBE5E-B460-481B-90A4-600DA6E405F9}"/>
                  </a:ext>
                </a:extLst>
              </p:cNvPr>
              <p:cNvSpPr txBox="1"/>
              <p:nvPr/>
            </p:nvSpPr>
            <p:spPr>
              <a:xfrm>
                <a:off x="3321304" y="4235922"/>
                <a:ext cx="542648"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𝚺</m:t>
                          </m:r>
                        </m:e>
                        <m:sub>
                          <m:r>
                            <a:rPr kumimoji="1" lang="en-US" altLang="ja-JP" sz="1600" b="1" i="1" smtClean="0">
                              <a:latin typeface="Cambria Math" panose="02040503050406030204" pitchFamily="18" charset="0"/>
                            </a:rPr>
                            <m:t>𝟏𝟏</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61" name="テキスト ボックス 60">
                <a:extLst>
                  <a:ext uri="{FF2B5EF4-FFF2-40B4-BE49-F238E27FC236}">
                    <a16:creationId xmlns:a16="http://schemas.microsoft.com/office/drawing/2014/main" id="{705DBE5E-B460-481B-90A4-600DA6E405F9}"/>
                  </a:ext>
                </a:extLst>
              </p:cNvPr>
              <p:cNvSpPr txBox="1">
                <a:spLocks noRot="1" noChangeAspect="1" noMove="1" noResize="1" noEditPoints="1" noAdjustHandles="1" noChangeArrowheads="1" noChangeShapeType="1" noTextEdit="1"/>
              </p:cNvSpPr>
              <p:nvPr/>
            </p:nvSpPr>
            <p:spPr>
              <a:xfrm>
                <a:off x="3321304" y="4235922"/>
                <a:ext cx="542648" cy="313932"/>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4EE2BF94-ECDC-4B42-BE86-EE18BB98EA36}"/>
                  </a:ext>
                </a:extLst>
              </p:cNvPr>
              <p:cNvSpPr txBox="1"/>
              <p:nvPr/>
            </p:nvSpPr>
            <p:spPr>
              <a:xfrm>
                <a:off x="4440292" y="4245386"/>
                <a:ext cx="542648"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𝚺</m:t>
                          </m:r>
                        </m:e>
                        <m:sub>
                          <m:r>
                            <a:rPr kumimoji="1" lang="en-US" altLang="ja-JP" sz="1600" b="1" i="1" smtClean="0">
                              <a:latin typeface="Cambria Math" panose="02040503050406030204" pitchFamily="18" charset="0"/>
                            </a:rPr>
                            <m:t>𝟏𝟐</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62" name="テキスト ボックス 61">
                <a:extLst>
                  <a:ext uri="{FF2B5EF4-FFF2-40B4-BE49-F238E27FC236}">
                    <a16:creationId xmlns:a16="http://schemas.microsoft.com/office/drawing/2014/main" id="{4EE2BF94-ECDC-4B42-BE86-EE18BB98EA36}"/>
                  </a:ext>
                </a:extLst>
              </p:cNvPr>
              <p:cNvSpPr txBox="1">
                <a:spLocks noRot="1" noChangeAspect="1" noMove="1" noResize="1" noEditPoints="1" noAdjustHandles="1" noChangeArrowheads="1" noChangeShapeType="1" noTextEdit="1"/>
              </p:cNvSpPr>
              <p:nvPr/>
            </p:nvSpPr>
            <p:spPr>
              <a:xfrm>
                <a:off x="4440292" y="4245386"/>
                <a:ext cx="542648" cy="313932"/>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7CA43046-826A-4838-85EA-013D1A27B74F}"/>
                  </a:ext>
                </a:extLst>
              </p:cNvPr>
              <p:cNvSpPr txBox="1"/>
              <p:nvPr/>
            </p:nvSpPr>
            <p:spPr>
              <a:xfrm>
                <a:off x="3321304" y="5578946"/>
                <a:ext cx="542648"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𝚺</m:t>
                          </m:r>
                        </m:e>
                        <m:sub>
                          <m:r>
                            <a:rPr kumimoji="1" lang="en-US" altLang="ja-JP" sz="1600" b="1" i="1" smtClean="0">
                              <a:latin typeface="Cambria Math" panose="02040503050406030204" pitchFamily="18" charset="0"/>
                            </a:rPr>
                            <m:t>𝟐𝟏</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63" name="テキスト ボックス 62">
                <a:extLst>
                  <a:ext uri="{FF2B5EF4-FFF2-40B4-BE49-F238E27FC236}">
                    <a16:creationId xmlns:a16="http://schemas.microsoft.com/office/drawing/2014/main" id="{7CA43046-826A-4838-85EA-013D1A27B74F}"/>
                  </a:ext>
                </a:extLst>
              </p:cNvPr>
              <p:cNvSpPr txBox="1">
                <a:spLocks noRot="1" noChangeAspect="1" noMove="1" noResize="1" noEditPoints="1" noAdjustHandles="1" noChangeArrowheads="1" noChangeShapeType="1" noTextEdit="1"/>
              </p:cNvSpPr>
              <p:nvPr/>
            </p:nvSpPr>
            <p:spPr>
              <a:xfrm>
                <a:off x="3321304" y="5578946"/>
                <a:ext cx="542648" cy="313932"/>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22A63396-F08D-47C4-B93C-6C4F0654E6F0}"/>
                  </a:ext>
                </a:extLst>
              </p:cNvPr>
              <p:cNvSpPr txBox="1"/>
              <p:nvPr/>
            </p:nvSpPr>
            <p:spPr>
              <a:xfrm>
                <a:off x="4513223" y="5612711"/>
                <a:ext cx="542648" cy="3139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ja-JP" altLang="en-US" sz="1600" b="1" i="1" smtClean="0">
                              <a:latin typeface="Cambria Math" panose="02040503050406030204" pitchFamily="18" charset="0"/>
                            </a:rPr>
                            <m:t>𝚺</m:t>
                          </m:r>
                        </m:e>
                        <m:sub>
                          <m:r>
                            <a:rPr kumimoji="1" lang="en-US" altLang="ja-JP" sz="1600" b="1" i="1" smtClean="0">
                              <a:latin typeface="Cambria Math" panose="02040503050406030204" pitchFamily="18" charset="0"/>
                            </a:rPr>
                            <m:t>𝟐𝟐</m:t>
                          </m:r>
                        </m:sub>
                      </m:sSub>
                    </m:oMath>
                  </m:oMathPara>
                </a14:m>
                <a:endParaRPr kumimoji="1" lang="ja-JP" altLang="en-US" sz="1600" b="1" dirty="0">
                  <a:latin typeface="Times New Roman" panose="02020603050405020304" pitchFamily="18" charset="0"/>
                  <a:cs typeface="Times New Roman" panose="02020603050405020304" pitchFamily="18" charset="0"/>
                </a:endParaRPr>
              </a:p>
            </p:txBody>
          </p:sp>
        </mc:Choice>
        <mc:Fallback xmlns="">
          <p:sp>
            <p:nvSpPr>
              <p:cNvPr id="64" name="テキスト ボックス 63">
                <a:extLst>
                  <a:ext uri="{FF2B5EF4-FFF2-40B4-BE49-F238E27FC236}">
                    <a16:creationId xmlns:a16="http://schemas.microsoft.com/office/drawing/2014/main" id="{22A63396-F08D-47C4-B93C-6C4F0654E6F0}"/>
                  </a:ext>
                </a:extLst>
              </p:cNvPr>
              <p:cNvSpPr txBox="1">
                <a:spLocks noRot="1" noChangeAspect="1" noMove="1" noResize="1" noEditPoints="1" noAdjustHandles="1" noChangeArrowheads="1" noChangeShapeType="1" noTextEdit="1"/>
              </p:cNvSpPr>
              <p:nvPr/>
            </p:nvSpPr>
            <p:spPr>
              <a:xfrm>
                <a:off x="4513223" y="5612711"/>
                <a:ext cx="542648" cy="313932"/>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7A9424E-5400-470C-9822-858C29BE265D}"/>
                  </a:ext>
                </a:extLst>
              </p:cNvPr>
              <p:cNvSpPr txBox="1"/>
              <p:nvPr/>
            </p:nvSpPr>
            <p:spPr>
              <a:xfrm>
                <a:off x="5965965" y="4366203"/>
                <a:ext cx="5862365" cy="282000"/>
              </a:xfrm>
              <a:prstGeom prst="rect">
                <a:avLst/>
              </a:prstGeom>
              <a:noFill/>
            </p:spPr>
            <p:txBody>
              <a:bodyPr wrap="squar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b="1" i="1" smtClean="0">
                              <a:latin typeface="Cambria Math" panose="02040503050406030204" pitchFamily="18" charset="0"/>
                            </a:rPr>
                          </m:ctrlPr>
                        </m:dPr>
                        <m:e>
                          <m:sSubSup>
                            <m:sSubSupPr>
                              <m:ctrlPr>
                                <a:rPr kumimoji="1" lang="en-US" altLang="ja-JP" b="1" i="1" smtClean="0">
                                  <a:latin typeface="Cambria Math" panose="02040503050406030204" pitchFamily="18" charset="0"/>
                                </a:rPr>
                              </m:ctrlPr>
                            </m:sSubSupPr>
                            <m:e>
                              <m:r>
                                <a:rPr kumimoji="1" lang="en-US" altLang="ja-JP" b="1" i="1" smtClean="0">
                                  <a:latin typeface="Cambria Math" panose="02040503050406030204" pitchFamily="18" charset="0"/>
                                </a:rPr>
                                <m:t>𝒛</m:t>
                              </m:r>
                            </m:e>
                            <m:sub>
                              <m:r>
                                <a:rPr kumimoji="1" lang="en-US" altLang="ja-JP" b="1" i="1" smtClean="0">
                                  <a:latin typeface="Cambria Math" panose="02040503050406030204" pitchFamily="18" charset="0"/>
                                </a:rPr>
                                <m:t>𝒊</m:t>
                              </m:r>
                            </m:sub>
                            <m:sup>
                              <m:r>
                                <a:rPr kumimoji="1" lang="en-US" altLang="ja-JP" b="1" i="1" smtClean="0">
                                  <a:latin typeface="Cambria Math" panose="02040503050406030204" pitchFamily="18" charset="0"/>
                                </a:rPr>
                                <m:t>∗</m:t>
                              </m:r>
                            </m:sup>
                          </m:sSubSup>
                        </m:e>
                        <m:e>
                          <m:sSubSup>
                            <m:sSubSupPr>
                              <m:ctrlPr>
                                <a:rPr kumimoji="1" lang="en-US" altLang="ja-JP" b="1" i="1">
                                  <a:latin typeface="Cambria Math" panose="02040503050406030204" pitchFamily="18" charset="0"/>
                                </a:rPr>
                              </m:ctrlPr>
                            </m:sSubSupPr>
                            <m:e>
                              <m:r>
                                <a:rPr kumimoji="1" lang="en-US" altLang="ja-JP" b="1" i="1" smtClean="0">
                                  <a:latin typeface="Cambria Math" panose="02040503050406030204" pitchFamily="18" charset="0"/>
                                </a:rPr>
                                <m:t>𝒚</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up>
                              <m:r>
                                <a:rPr kumimoji="1" lang="en-US" altLang="ja-JP" b="1" i="1">
                                  <a:latin typeface="Cambria Math" panose="02040503050406030204" pitchFamily="18" charset="0"/>
                                </a:rPr>
                                <m:t>∗</m:t>
                              </m:r>
                            </m:sup>
                          </m:sSubSup>
                          <m:r>
                            <a:rPr lang="en-US" altLang="ja-JP" b="1" i="1" smtClean="0">
                              <a:latin typeface="Cambria Math" panose="02040503050406030204" pitchFamily="18" charset="0"/>
                            </a:rPr>
                            <m:t>,</m:t>
                          </m:r>
                          <m:sSubSup>
                            <m:sSubSupPr>
                              <m:ctrlPr>
                                <a:rPr kumimoji="1" lang="en-US" altLang="ja-JP" b="1" i="1">
                                  <a:latin typeface="Cambria Math" panose="02040503050406030204" pitchFamily="18" charset="0"/>
                                </a:rPr>
                              </m:ctrlPr>
                            </m:sSubSupPr>
                            <m:e>
                              <m:r>
                                <a:rPr kumimoji="1" lang="en-US" altLang="ja-JP" b="1" i="1">
                                  <a:latin typeface="Cambria Math" panose="02040503050406030204" pitchFamily="18" charset="0"/>
                                </a:rPr>
                                <m:t>𝒚</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up>
                              <m:r>
                                <a:rPr kumimoji="1" lang="en-US" altLang="ja-JP" b="1" i="1">
                                  <a:latin typeface="Cambria Math" panose="02040503050406030204" pitchFamily="18" charset="0"/>
                                </a:rPr>
                                <m:t>∗</m:t>
                              </m:r>
                            </m:sup>
                          </m:sSubSup>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𝑵</m:t>
                      </m:r>
                      <m:d>
                        <m:dPr>
                          <m:ctrlPr>
                            <a:rPr kumimoji="1" lang="en-US" altLang="ja-JP" b="1" i="1" smtClean="0">
                              <a:latin typeface="Cambria Math" panose="02040503050406030204" pitchFamily="18" charset="0"/>
                              <a:ea typeface="Cambria Math" panose="02040503050406030204" pitchFamily="18" charset="0"/>
                            </a:rPr>
                          </m:ctrlPr>
                        </m:dPr>
                        <m:e>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𝝁</m:t>
                              </m:r>
                            </m:e>
                            <m:sub>
                              <m:r>
                                <a:rPr kumimoji="1" lang="en-US" altLang="ja-JP" b="1" i="1" smtClean="0">
                                  <a:latin typeface="Cambria Math" panose="02040503050406030204" pitchFamily="18" charset="0"/>
                                  <a:ea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m:t>
                          </m:r>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𝟏𝟐</m:t>
                              </m:r>
                            </m:sub>
                          </m:sSub>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𝟐𝟐</m:t>
                              </m:r>
                            </m:sub>
                            <m:sup>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sup>
                          </m:sSubSup>
                          <m:d>
                            <m:dPr>
                              <m:ctrlPr>
                                <a:rPr kumimoji="1" lang="en-US" altLang="ja-JP" b="1" i="1" smtClean="0">
                                  <a:latin typeface="Cambria Math" panose="02040503050406030204" pitchFamily="18" charset="0"/>
                                  <a:ea typeface="Cambria Math" panose="02040503050406030204" pitchFamily="18" charset="0"/>
                                </a:rPr>
                              </m:ctrlPr>
                            </m:dPr>
                            <m:e>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smtClean="0">
                                  <a:latin typeface="Cambria Math" panose="02040503050406030204" pitchFamily="18" charset="0"/>
                                  <a:ea typeface="Cambria Math" panose="02040503050406030204" pitchFamily="18" charset="0"/>
                                </a:rPr>
                                <m:t>−</m:t>
                              </m:r>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𝝁</m:t>
                                  </m:r>
                                </m:e>
                                <m:sub>
                                  <m:r>
                                    <a:rPr kumimoji="1" lang="en-US" altLang="ja-JP" b="1" i="1" smtClean="0">
                                      <a:latin typeface="Cambria Math" panose="02040503050406030204" pitchFamily="18" charset="0"/>
                                      <a:ea typeface="Cambria Math" panose="02040503050406030204" pitchFamily="18" charset="0"/>
                                    </a:rPr>
                                    <m:t>𝟐</m:t>
                                  </m:r>
                                </m:sub>
                              </m:sSub>
                            </m:e>
                          </m:d>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𝟏𝟏</m:t>
                              </m:r>
                            </m:sub>
                          </m:sSub>
                          <m:r>
                            <a:rPr kumimoji="1" lang="en-US" altLang="ja-JP" b="1" i="1" smtClean="0">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𝟏𝟐</m:t>
                              </m:r>
                            </m:sub>
                          </m:sSub>
                          <m:sSubSup>
                            <m:sSubSupPr>
                              <m:ctrlPr>
                                <a:rPr kumimoji="1" lang="en-US" altLang="ja-JP" b="1" i="1">
                                  <a:latin typeface="Cambria Math" panose="02040503050406030204" pitchFamily="18" charset="0"/>
                                  <a:ea typeface="Cambria Math" panose="02040503050406030204" pitchFamily="18" charset="0"/>
                                </a:rPr>
                              </m:ctrlPr>
                            </m:sSubSupPr>
                            <m:e>
                              <m:r>
                                <a:rPr kumimoji="1" lang="ja-JP" altLang="en-US" b="1" i="1">
                                  <a:latin typeface="Cambria Math" panose="02040503050406030204" pitchFamily="18" charset="0"/>
                                  <a:ea typeface="Cambria Math" panose="02040503050406030204" pitchFamily="18" charset="0"/>
                                </a:rPr>
                                <m:t>𝚺</m:t>
                              </m:r>
                            </m:e>
                            <m:sub>
                              <m:r>
                                <a:rPr kumimoji="1" lang="en-US" altLang="ja-JP" b="1" i="1">
                                  <a:latin typeface="Cambria Math" panose="02040503050406030204" pitchFamily="18" charset="0"/>
                                  <a:ea typeface="Cambria Math" panose="02040503050406030204" pitchFamily="18" charset="0"/>
                                </a:rPr>
                                <m:t>𝟐𝟐</m:t>
                              </m:r>
                            </m:sub>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bSup>
                          <m:sSub>
                            <m:sSubPr>
                              <m:ctrlPr>
                                <a:rPr kumimoji="1" lang="en-US" altLang="ja-JP" b="1" i="1" smtClean="0">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𝚺</m:t>
                              </m:r>
                            </m:e>
                            <m:sub>
                              <m:r>
                                <a:rPr kumimoji="1" lang="en-US" altLang="ja-JP" b="1" i="1" smtClean="0">
                                  <a:latin typeface="Cambria Math" panose="02040503050406030204" pitchFamily="18" charset="0"/>
                                  <a:ea typeface="Cambria Math" panose="02040503050406030204" pitchFamily="18" charset="0"/>
                                </a:rPr>
                                <m:t>𝟐𝟏</m:t>
                              </m:r>
                            </m:sub>
                          </m:sSub>
                        </m:e>
                      </m:d>
                    </m:oMath>
                  </m:oMathPara>
                </a14:m>
                <a:endParaRPr kumimoji="1" lang="ja-JP" altLang="en-US" b="1" dirty="0"/>
              </a:p>
            </p:txBody>
          </p:sp>
        </mc:Choice>
        <mc:Fallback xmlns="">
          <p:sp>
            <p:nvSpPr>
              <p:cNvPr id="12" name="テキスト ボックス 11">
                <a:extLst>
                  <a:ext uri="{FF2B5EF4-FFF2-40B4-BE49-F238E27FC236}">
                    <a16:creationId xmlns:a16="http://schemas.microsoft.com/office/drawing/2014/main" id="{27A9424E-5400-470C-9822-858C29BE265D}"/>
                  </a:ext>
                </a:extLst>
              </p:cNvPr>
              <p:cNvSpPr txBox="1">
                <a:spLocks noRot="1" noChangeAspect="1" noMove="1" noResize="1" noEditPoints="1" noAdjustHandles="1" noChangeArrowheads="1" noChangeShapeType="1" noTextEdit="1"/>
              </p:cNvSpPr>
              <p:nvPr/>
            </p:nvSpPr>
            <p:spPr>
              <a:xfrm>
                <a:off x="5965965" y="4366203"/>
                <a:ext cx="5862365" cy="282000"/>
              </a:xfrm>
              <a:prstGeom prst="rect">
                <a:avLst/>
              </a:prstGeom>
              <a:blipFill>
                <a:blip r:embed="rId20"/>
                <a:stretch>
                  <a:fillRect t="-10638" b="-19149"/>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9819A9C7-93D4-4772-9180-BCF68C4C0DE6}"/>
              </a:ext>
            </a:extLst>
          </p:cNvPr>
          <p:cNvSpPr txBox="1"/>
          <p:nvPr/>
        </p:nvSpPr>
        <p:spPr>
          <a:xfrm>
            <a:off x="5979412" y="3989308"/>
            <a:ext cx="5848917"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多変量正規分布の条件付き分布より</a:t>
            </a:r>
            <a:endParaRPr kumimoji="1" lang="en-US" altLang="ja-JP" sz="1400" b="1" dirty="0">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CE5A5650-77A4-494C-A173-C90FC83B09FB}"/>
              </a:ext>
            </a:extLst>
          </p:cNvPr>
          <p:cNvSpPr/>
          <p:nvPr/>
        </p:nvSpPr>
        <p:spPr>
          <a:xfrm>
            <a:off x="640859" y="4962344"/>
            <a:ext cx="432048" cy="60280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2667DC7F-C565-4ACD-845B-D83048B45DFA}"/>
                  </a:ext>
                </a:extLst>
              </p:cNvPr>
              <p:cNvSpPr/>
              <p:nvPr/>
            </p:nvSpPr>
            <p:spPr>
              <a:xfrm>
                <a:off x="581555" y="5530031"/>
                <a:ext cx="49135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𝒚</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oMath>
                  </m:oMathPara>
                </a14:m>
                <a:endParaRPr lang="ja-JP" altLang="en-US" sz="1600" dirty="0"/>
              </a:p>
            </p:txBody>
          </p:sp>
        </mc:Choice>
        <mc:Fallback xmlns="">
          <p:sp>
            <p:nvSpPr>
              <p:cNvPr id="16" name="正方形/長方形 15">
                <a:extLst>
                  <a:ext uri="{FF2B5EF4-FFF2-40B4-BE49-F238E27FC236}">
                    <a16:creationId xmlns:a16="http://schemas.microsoft.com/office/drawing/2014/main" id="{2667DC7F-C565-4ACD-845B-D83048B45DFA}"/>
                  </a:ext>
                </a:extLst>
              </p:cNvPr>
              <p:cNvSpPr>
                <a:spLocks noRot="1" noChangeAspect="1" noMove="1" noResize="1" noEditPoints="1" noAdjustHandles="1" noChangeArrowheads="1" noChangeShapeType="1" noTextEdit="1"/>
              </p:cNvSpPr>
              <p:nvPr/>
            </p:nvSpPr>
            <p:spPr>
              <a:xfrm>
                <a:off x="581555" y="5530031"/>
                <a:ext cx="491352" cy="338554"/>
              </a:xfrm>
              <a:prstGeom prst="rect">
                <a:avLst/>
              </a:prstGeom>
              <a:blipFill>
                <a:blip r:embed="rId21"/>
                <a:stretch>
                  <a:fillRect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65BA51A9-F12B-4EA3-B7E7-BFA533ADEABE}"/>
                  </a:ext>
                </a:extLst>
              </p:cNvPr>
              <p:cNvSpPr txBox="1"/>
              <p:nvPr/>
            </p:nvSpPr>
            <p:spPr>
              <a:xfrm>
                <a:off x="5400635" y="5115722"/>
                <a:ext cx="6496147" cy="249299"/>
              </a:xfrm>
              <a:prstGeom prst="rect">
                <a:avLst/>
              </a:prstGeom>
              <a:noFill/>
            </p:spPr>
            <p:txBody>
              <a:bodyPr wrap="square" lIns="0" tIns="0" rIns="0" bIns="0" rtlCol="0">
                <a:spAutoFit/>
              </a:bodyPr>
              <a:lstStyle/>
              <a:p>
                <a:pPr>
                  <a:lnSpc>
                    <a:spcPct val="90000"/>
                  </a:lnSpc>
                </a:pPr>
                <a14:m>
                  <m:oMathPara xmlns:m="http://schemas.openxmlformats.org/officeDocument/2006/math">
                    <m:oMathParaPr>
                      <m:jc m:val="right"/>
                    </m:oMathParaPr>
                    <m:oMath xmlns:m="http://schemas.openxmlformats.org/officeDocument/2006/math">
                      <m:d>
                        <m:dPr>
                          <m:ctrlPr>
                            <a:rPr kumimoji="1" lang="en-US" altLang="ja-JP" b="1" i="1" smtClean="0">
                              <a:solidFill>
                                <a:schemeClr val="tx1"/>
                              </a:solidFill>
                              <a:latin typeface="Cambria Math" panose="02040503050406030204" pitchFamily="18" charset="0"/>
                            </a:rPr>
                          </m:ctrlPr>
                        </m:dPr>
                        <m:e>
                          <m:sSubSup>
                            <m:sSubSupPr>
                              <m:ctrlPr>
                                <a:rPr kumimoji="1" lang="en-US" altLang="ja-JP" b="1" i="1" smtClean="0">
                                  <a:solidFill>
                                    <a:schemeClr val="tx1"/>
                                  </a:solidFill>
                                  <a:latin typeface="Cambria Math" panose="02040503050406030204" pitchFamily="18" charset="0"/>
                                </a:rPr>
                              </m:ctrlPr>
                            </m:sSubSupPr>
                            <m:e>
                              <m:r>
                                <a:rPr kumimoji="1" lang="en-US" altLang="ja-JP" b="1" i="1" smtClean="0">
                                  <a:solidFill>
                                    <a:schemeClr val="tx1"/>
                                  </a:solidFill>
                                  <a:latin typeface="Cambria Math" panose="02040503050406030204" pitchFamily="18" charset="0"/>
                                </a:rPr>
                                <m:t>𝒛</m:t>
                              </m:r>
                            </m:e>
                            <m:sub>
                              <m:r>
                                <a:rPr kumimoji="1" lang="en-US" altLang="ja-JP" b="1" i="1" smtClean="0">
                                  <a:solidFill>
                                    <a:schemeClr val="tx1"/>
                                  </a:solidFill>
                                  <a:latin typeface="Cambria Math" panose="02040503050406030204" pitchFamily="18" charset="0"/>
                                </a:rPr>
                                <m:t>𝒊</m:t>
                              </m:r>
                            </m:sub>
                            <m:sup>
                              <m:r>
                                <a:rPr kumimoji="1" lang="en-US" altLang="ja-JP" b="1" i="1" smtClean="0">
                                  <a:solidFill>
                                    <a:schemeClr val="tx1"/>
                                  </a:solidFill>
                                  <a:latin typeface="Cambria Math" panose="02040503050406030204" pitchFamily="18" charset="0"/>
                                </a:rPr>
                                <m:t>∗</m:t>
                              </m:r>
                            </m:sup>
                          </m:sSubSup>
                        </m:e>
                        <m:e>
                          <m:sSubSup>
                            <m:sSubSupPr>
                              <m:ctrlPr>
                                <a:rPr kumimoji="1" lang="en-US" altLang="ja-JP" b="1" i="1">
                                  <a:solidFill>
                                    <a:schemeClr val="tx1"/>
                                  </a:solidFill>
                                  <a:latin typeface="Cambria Math" panose="02040503050406030204" pitchFamily="18" charset="0"/>
                                </a:rPr>
                              </m:ctrlPr>
                            </m:sSubSupPr>
                            <m:e>
                              <m:r>
                                <a:rPr kumimoji="1" lang="en-US" altLang="ja-JP" b="1" i="1" smtClean="0">
                                  <a:solidFill>
                                    <a:schemeClr val="tx1"/>
                                  </a:solidFill>
                                  <a:latin typeface="Cambria Math" panose="02040503050406030204" pitchFamily="18" charset="0"/>
                                </a:rPr>
                                <m:t>𝒚</m:t>
                              </m:r>
                            </m:e>
                            <m:sub>
                              <m:r>
                                <a:rPr kumimoji="1" lang="en-US" altLang="ja-JP" b="1" i="1">
                                  <a:solidFill>
                                    <a:schemeClr val="tx1"/>
                                  </a:solidFill>
                                  <a:latin typeface="Cambria Math" panose="02040503050406030204" pitchFamily="18" charset="0"/>
                                </a:rPr>
                                <m:t>𝒊</m:t>
                              </m:r>
                              <m:r>
                                <a:rPr kumimoji="1" lang="en-US" altLang="ja-JP" b="1" i="1" smtClean="0">
                                  <a:solidFill>
                                    <a:schemeClr val="tx1"/>
                                  </a:solidFill>
                                  <a:latin typeface="Cambria Math" panose="02040503050406030204" pitchFamily="18" charset="0"/>
                                </a:rPr>
                                <m:t>𝟏</m:t>
                              </m:r>
                            </m:sub>
                            <m:sup>
                              <m:r>
                                <a:rPr kumimoji="1" lang="en-US" altLang="ja-JP" b="1" i="1">
                                  <a:solidFill>
                                    <a:schemeClr val="tx1"/>
                                  </a:solidFill>
                                  <a:latin typeface="Cambria Math" panose="02040503050406030204" pitchFamily="18" charset="0"/>
                                </a:rPr>
                                <m:t>∗</m:t>
                              </m:r>
                            </m:sup>
                          </m:sSubSup>
                          <m:r>
                            <a:rPr lang="en-US" altLang="ja-JP" b="1" i="1" smtClean="0">
                              <a:solidFill>
                                <a:schemeClr val="tx1"/>
                              </a:solidFill>
                              <a:latin typeface="Cambria Math" panose="02040503050406030204" pitchFamily="18" charset="0"/>
                            </a:rPr>
                            <m:t>,</m:t>
                          </m:r>
                          <m:sSubSup>
                            <m:sSubSupPr>
                              <m:ctrlPr>
                                <a:rPr kumimoji="1" lang="en-US" altLang="ja-JP" b="1" i="1">
                                  <a:solidFill>
                                    <a:schemeClr val="tx1"/>
                                  </a:solidFill>
                                  <a:latin typeface="Cambria Math" panose="02040503050406030204" pitchFamily="18" charset="0"/>
                                </a:rPr>
                              </m:ctrlPr>
                            </m:sSubSupPr>
                            <m:e>
                              <m:r>
                                <a:rPr kumimoji="1" lang="en-US" altLang="ja-JP" b="1" i="1">
                                  <a:solidFill>
                                    <a:schemeClr val="tx1"/>
                                  </a:solidFill>
                                  <a:latin typeface="Cambria Math" panose="02040503050406030204" pitchFamily="18" charset="0"/>
                                </a:rPr>
                                <m:t>𝒚</m:t>
                              </m:r>
                            </m:e>
                            <m:sub>
                              <m:r>
                                <a:rPr kumimoji="1" lang="en-US" altLang="ja-JP" b="1" i="1">
                                  <a:solidFill>
                                    <a:schemeClr val="tx1"/>
                                  </a:solidFill>
                                  <a:latin typeface="Cambria Math" panose="02040503050406030204" pitchFamily="18" charset="0"/>
                                </a:rPr>
                                <m:t>𝒊</m:t>
                              </m:r>
                              <m:r>
                                <a:rPr kumimoji="1" lang="en-US" altLang="ja-JP" b="1" i="1" smtClean="0">
                                  <a:solidFill>
                                    <a:schemeClr val="tx1"/>
                                  </a:solidFill>
                                  <a:latin typeface="Cambria Math" panose="02040503050406030204" pitchFamily="18" charset="0"/>
                                </a:rPr>
                                <m:t>𝟎</m:t>
                              </m:r>
                            </m:sub>
                            <m:sup>
                              <m:r>
                                <a:rPr kumimoji="1" lang="en-US" altLang="ja-JP" b="1" i="1">
                                  <a:solidFill>
                                    <a:schemeClr val="tx1"/>
                                  </a:solidFill>
                                  <a:latin typeface="Cambria Math" panose="02040503050406030204" pitchFamily="18" charset="0"/>
                                </a:rPr>
                                <m:t>∗</m:t>
                              </m:r>
                            </m:sup>
                          </m:sSubSup>
                        </m:e>
                      </m:d>
                      <m:r>
                        <a:rPr kumimoji="1" lang="en-US" altLang="ja-JP" b="1" i="1" smtClean="0">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𝑵</m:t>
                      </m:r>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r>
                            <a:rPr kumimoji="1" lang="en-US" altLang="ja-JP" b="1" i="1" smtClean="0">
                              <a:solidFill>
                                <a:schemeClr val="tx1"/>
                              </a:solidFill>
                              <a:latin typeface="Cambria Math" panose="02040503050406030204" pitchFamily="18" charset="0"/>
                              <a:ea typeface="Cambria Math" panose="02040503050406030204" pitchFamily="18" charset="0"/>
                            </a:rPr>
                            <m:t> </m:t>
                          </m:r>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r>
                            <a:rPr kumimoji="1" lang="en-US" altLang="ja-JP"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ja-JP" altLang="en-US" b="1" i="1" smtClean="0">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𝟏</m:t>
                              </m:r>
                            </m:sub>
                          </m:sSub>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𝟏</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r>
                                <a:rPr kumimoji="1" lang="en-US" altLang="ja-JP"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a:solidFill>
                                        <a:schemeClr val="tx1"/>
                                      </a:solidFill>
                                      <a:latin typeface="Cambria Math" panose="02040503050406030204" pitchFamily="18" charset="0"/>
                                      <a:ea typeface="Cambria Math" panose="02040503050406030204" pitchFamily="18" charset="0"/>
                                    </a:rPr>
                                    <m:t>𝟏</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𝟏</m:t>
                                  </m:r>
                                </m:sub>
                              </m:sSub>
                            </m:e>
                          </m:d>
                          <m:r>
                            <a:rPr kumimoji="1" lang="en-US" altLang="ja-JP"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ja-JP" altLang="en-US" b="1" i="1" smtClean="0">
                                  <a:solidFill>
                                    <a:schemeClr val="tx1"/>
                                  </a:solidFill>
                                  <a:latin typeface="Cambria Math" panose="02040503050406030204" pitchFamily="18" charset="0"/>
                                  <a:ea typeface="Cambria Math" panose="02040503050406030204" pitchFamily="18" charset="0"/>
                                </a:rPr>
                                <m:t>𝝈</m:t>
                              </m:r>
                            </m:e>
                            <m:sub>
                              <m:r>
                                <a:rPr kumimoji="1" lang="en-US" altLang="ja-JP" b="1" i="1" smtClean="0">
                                  <a:solidFill>
                                    <a:schemeClr val="tx1"/>
                                  </a:solidFill>
                                  <a:latin typeface="Cambria Math" panose="02040503050406030204" pitchFamily="18" charset="0"/>
                                  <a:ea typeface="Cambria Math" panose="02040503050406030204" pitchFamily="18" charset="0"/>
                                </a:rPr>
                                <m:t>𝟐</m:t>
                              </m:r>
                            </m:sub>
                          </m:sSub>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en-US" altLang="ja-JP" b="1" i="1">
                                  <a:solidFill>
                                    <a:schemeClr val="tx1"/>
                                  </a:solidFill>
                                  <a:latin typeface="Cambria Math" panose="02040503050406030204" pitchFamily="18" charset="0"/>
                                  <a:ea typeface="Cambria Math" panose="02040503050406030204" pitchFamily="18" charset="0"/>
                                </a:rPr>
                                <m:t>−</m:t>
                              </m:r>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r>
                                    <a:rPr kumimoji="1" lang="en-US" altLang="ja-JP" b="1" i="1" smtClean="0">
                                      <a:solidFill>
                                        <a:schemeClr val="tx1"/>
                                      </a:solidFill>
                                      <a:latin typeface="Cambria Math" panose="02040503050406030204" pitchFamily="18" charset="0"/>
                                      <a:ea typeface="Cambria Math" panose="02040503050406030204" pitchFamily="18" charset="0"/>
                                    </a:rPr>
                                    <m:t>𝟎</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smtClean="0">
                                      <a:solidFill>
                                        <a:schemeClr val="tx1"/>
                                      </a:solidFill>
                                      <a:latin typeface="Cambria Math" panose="02040503050406030204" pitchFamily="18" charset="0"/>
                                      <a:ea typeface="Cambria Math" panose="02040503050406030204" pitchFamily="18" charset="0"/>
                                    </a:rPr>
                                    <m:t>𝟎</m:t>
                                  </m:r>
                                </m:sub>
                              </m:sSub>
                            </m:e>
                          </m:d>
                          <m:r>
                            <a:rPr kumimoji="1" lang="en-US" altLang="ja-JP" b="1" i="1" smtClean="0">
                              <a:solidFill>
                                <a:schemeClr val="tx1"/>
                              </a:solidFill>
                              <a:latin typeface="Cambria Math" panose="02040503050406030204" pitchFamily="18" charset="0"/>
                              <a:ea typeface="Cambria Math" panose="02040503050406030204" pitchFamily="18" charset="0"/>
                            </a:rPr>
                            <m:t>, </m:t>
                          </m:r>
                          <m:r>
                            <a:rPr kumimoji="1" lang="en-US" altLang="ja-JP" b="1" i="1" smtClean="0">
                              <a:solidFill>
                                <a:schemeClr val="tx1"/>
                              </a:solidFill>
                              <a:latin typeface="Cambria Math" panose="02040503050406030204" pitchFamily="18" charset="0"/>
                              <a:ea typeface="Cambria Math" panose="02040503050406030204" pitchFamily="18" charset="0"/>
                            </a:rPr>
                            <m:t>𝟏</m:t>
                          </m:r>
                          <m:r>
                            <a:rPr kumimoji="1" lang="en-US" altLang="ja-JP" b="1" i="1" smtClean="0">
                              <a:solidFill>
                                <a:schemeClr val="tx1"/>
                              </a:solidFill>
                              <a:latin typeface="Cambria Math" panose="02040503050406030204" pitchFamily="18" charset="0"/>
                              <a:ea typeface="Cambria Math" panose="02040503050406030204" pitchFamily="18" charset="0"/>
                            </a:rPr>
                            <m:t> </m:t>
                          </m:r>
                        </m:e>
                      </m:d>
                    </m:oMath>
                  </m:oMathPara>
                </a14:m>
                <a:endParaRPr kumimoji="1" lang="ja-JP" altLang="en-US" b="1" dirty="0">
                  <a:solidFill>
                    <a:schemeClr val="tx1"/>
                  </a:solidFill>
                </a:endParaRPr>
              </a:p>
            </p:txBody>
          </p:sp>
        </mc:Choice>
        <mc:Fallback xmlns="">
          <p:sp>
            <p:nvSpPr>
              <p:cNvPr id="67" name="テキスト ボックス 66">
                <a:extLst>
                  <a:ext uri="{FF2B5EF4-FFF2-40B4-BE49-F238E27FC236}">
                    <a16:creationId xmlns:a16="http://schemas.microsoft.com/office/drawing/2014/main" id="{65BA51A9-F12B-4EA3-B7E7-BFA533ADEABE}"/>
                  </a:ext>
                </a:extLst>
              </p:cNvPr>
              <p:cNvSpPr txBox="1">
                <a:spLocks noRot="1" noChangeAspect="1" noMove="1" noResize="1" noEditPoints="1" noAdjustHandles="1" noChangeArrowheads="1" noChangeShapeType="1" noTextEdit="1"/>
              </p:cNvSpPr>
              <p:nvPr/>
            </p:nvSpPr>
            <p:spPr>
              <a:xfrm>
                <a:off x="5400635" y="5115722"/>
                <a:ext cx="6496147" cy="249299"/>
              </a:xfrm>
              <a:prstGeom prst="rect">
                <a:avLst/>
              </a:prstGeom>
              <a:blipFill>
                <a:blip r:embed="rId22"/>
                <a:stretch>
                  <a:fillRect t="-9756" b="-41463"/>
                </a:stretch>
              </a:blipFill>
            </p:spPr>
            <p:txBody>
              <a:bodyPr/>
              <a:lstStyle/>
              <a:p>
                <a:r>
                  <a:rPr lang="ja-JP" altLang="en-US">
                    <a:noFill/>
                  </a:rPr>
                  <a:t> </a:t>
                </a:r>
              </a:p>
            </p:txBody>
          </p:sp>
        </mc:Fallback>
      </mc:AlternateContent>
      <p:sp>
        <p:nvSpPr>
          <p:cNvPr id="17" name="矢印: 下 16">
            <a:extLst>
              <a:ext uri="{FF2B5EF4-FFF2-40B4-BE49-F238E27FC236}">
                <a16:creationId xmlns:a16="http://schemas.microsoft.com/office/drawing/2014/main" id="{9155F5BE-871A-4B49-8215-D8BC39D1A775}"/>
              </a:ext>
            </a:extLst>
          </p:cNvPr>
          <p:cNvSpPr/>
          <p:nvPr/>
        </p:nvSpPr>
        <p:spPr>
          <a:xfrm>
            <a:off x="8495362" y="4748675"/>
            <a:ext cx="306695" cy="272515"/>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21" name="直線コネクタ 20">
            <a:extLst>
              <a:ext uri="{FF2B5EF4-FFF2-40B4-BE49-F238E27FC236}">
                <a16:creationId xmlns:a16="http://schemas.microsoft.com/office/drawing/2014/main" id="{76379D18-B453-4E5A-81C7-0D1715682C1B}"/>
              </a:ext>
            </a:extLst>
          </p:cNvPr>
          <p:cNvCxnSpPr>
            <a:cxnSpLocks/>
          </p:cNvCxnSpPr>
          <p:nvPr/>
        </p:nvCxnSpPr>
        <p:spPr>
          <a:xfrm>
            <a:off x="5745213" y="5436785"/>
            <a:ext cx="6135943" cy="105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8BEADD4-68D9-4C04-A086-F9B298704201}"/>
              </a:ext>
            </a:extLst>
          </p:cNvPr>
          <p:cNvSpPr txBox="1"/>
          <p:nvPr/>
        </p:nvSpPr>
        <p:spPr>
          <a:xfrm>
            <a:off x="10624081" y="5467718"/>
            <a:ext cx="1257075" cy="244682"/>
          </a:xfrm>
          <a:prstGeom prst="rect">
            <a:avLst/>
          </a:prstGeom>
          <a:noFill/>
        </p:spPr>
        <p:txBody>
          <a:bodyPr wrap="none" rtlCol="0">
            <a:spAutoFit/>
          </a:bodyPr>
          <a:lstStyle/>
          <a:p>
            <a:pPr>
              <a:lnSpc>
                <a:spcPct val="90000"/>
              </a:lnSpc>
            </a:pPr>
            <a:r>
              <a:rPr kumimoji="1" lang="ja-JP" altLang="en-US" sz="1100" b="1" dirty="0">
                <a:latin typeface="Meiryo UI" panose="020B0604030504040204" pitchFamily="50" charset="-128"/>
                <a:ea typeface="Meiryo UI" panose="020B0604030504040204" pitchFamily="50" charset="-128"/>
              </a:rPr>
              <a:t>分散</a:t>
            </a:r>
            <a:r>
              <a:rPr kumimoji="1" lang="en-US" altLang="ja-JP" sz="1100" b="1" dirty="0">
                <a:latin typeface="Meiryo UI" panose="020B0604030504040204" pitchFamily="50" charset="-128"/>
                <a:ea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rPr>
              <a:t>の正規分布</a:t>
            </a: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7456451-6127-48BF-90AA-D144FF9313DF}"/>
                  </a:ext>
                </a:extLst>
              </p:cNvPr>
              <p:cNvSpPr txBox="1"/>
              <p:nvPr/>
            </p:nvSpPr>
            <p:spPr>
              <a:xfrm>
                <a:off x="5644615" y="5871595"/>
                <a:ext cx="6285089" cy="345736"/>
              </a:xfrm>
              <a:prstGeom prst="rect">
                <a:avLst/>
              </a:prstGeom>
              <a:noFill/>
            </p:spPr>
            <p:txBody>
              <a:bodyPr wrap="square" rtlCol="0">
                <a:spAutoFit/>
              </a:bodyPr>
              <a:lstStyle/>
              <a:p>
                <a:pPr algn="ctr">
                  <a:lnSpc>
                    <a:spcPct val="90000"/>
                  </a:lnSpc>
                </a:pPr>
                <a:r>
                  <a:rPr kumimoji="1" lang="ja-JP" altLang="en-US" sz="1400"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推定の効率化のため、</a:t>
                </a:r>
                <a14:m>
                  <m:oMath xmlns:m="http://schemas.openxmlformats.org/officeDocument/2006/math">
                    <m:sSubSup>
                      <m:sSubSupPr>
                        <m:ctrlPr>
                          <a:rPr kumimoji="1" lang="en-US" altLang="ja-JP" sz="1600" b="1" i="1">
                            <a:latin typeface="Cambria Math" panose="02040503050406030204" pitchFamily="18" charset="0"/>
                            <a:ea typeface="Meiryo UI" panose="020B0604030504040204" pitchFamily="50" charset="-128"/>
                          </a:rPr>
                        </m:ctrlPr>
                      </m:sSubSupPr>
                      <m:e>
                        <m:r>
                          <a:rPr kumimoji="1" lang="en-US" altLang="ja-JP" sz="1600" b="1" i="1">
                            <a:latin typeface="Cambria Math" panose="02040503050406030204" pitchFamily="18" charset="0"/>
                            <a:ea typeface="Meiryo UI" panose="020B0604030504040204" pitchFamily="50" charset="-128"/>
                          </a:rPr>
                          <m:t>𝒛</m:t>
                        </m:r>
                      </m:e>
                      <m:sub>
                        <m:r>
                          <a:rPr kumimoji="1" lang="en-US" altLang="ja-JP" sz="1600" b="1" i="1">
                            <a:latin typeface="Cambria Math" panose="02040503050406030204" pitchFamily="18" charset="0"/>
                            <a:ea typeface="Meiryo UI" panose="020B0604030504040204" pitchFamily="50" charset="-128"/>
                          </a:rPr>
                          <m:t>𝒊</m:t>
                        </m:r>
                      </m:sub>
                      <m:sup>
                        <m:r>
                          <a:rPr kumimoji="1" lang="en-US" altLang="ja-JP" sz="1600" b="1" i="1">
                            <a:latin typeface="Cambria Math" panose="02040503050406030204" pitchFamily="18" charset="0"/>
                            <a:ea typeface="Meiryo UI" panose="020B0604030504040204" pitchFamily="50" charset="-128"/>
                          </a:rPr>
                          <m:t>∗</m:t>
                        </m:r>
                      </m:sup>
                    </m:sSubSup>
                    <m:r>
                      <a:rPr kumimoji="1" lang="en-US" altLang="ja-JP" sz="1600" b="1" i="1" smtClean="0">
                        <a:solidFill>
                          <a:schemeClr val="tx1"/>
                        </a:solidFill>
                        <a:latin typeface="Cambria Math" panose="02040503050406030204" pitchFamily="18" charset="0"/>
                        <a:ea typeface="Cambria Math" panose="02040503050406030204" pitchFamily="18" charset="0"/>
                      </a:rPr>
                      <m:t>~</m:t>
                    </m:r>
                    <m:r>
                      <a:rPr kumimoji="1" lang="en-US" altLang="ja-JP" sz="1600" b="1" i="1" smtClean="0">
                        <a:solidFill>
                          <a:schemeClr val="tx1"/>
                        </a:solidFill>
                        <a:latin typeface="Cambria Math" panose="02040503050406030204" pitchFamily="18" charset="0"/>
                        <a:ea typeface="Cambria Math" panose="02040503050406030204" pitchFamily="18" charset="0"/>
                      </a:rPr>
                      <m:t>𝑵</m:t>
                    </m:r>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𝒘</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r>
                          <a:rPr kumimoji="1" lang="ja-JP" altLang="en-US" sz="1600" b="1" i="1">
                            <a:solidFill>
                              <a:schemeClr val="tx1"/>
                            </a:solidFill>
                            <a:latin typeface="Cambria Math" panose="02040503050406030204" pitchFamily="18" charset="0"/>
                            <a:ea typeface="Cambria Math" panose="02040503050406030204" pitchFamily="18" charset="0"/>
                          </a:rPr>
                          <m:t>𝜶</m:t>
                        </m:r>
                        <m:r>
                          <a:rPr kumimoji="1" lang="en-US" altLang="ja-JP" sz="1600" b="1" i="1" smtClean="0">
                            <a:solidFill>
                              <a:schemeClr val="tx1"/>
                            </a:solidFill>
                            <a:latin typeface="Cambria Math" panose="02040503050406030204" pitchFamily="18" charset="0"/>
                            <a:ea typeface="Cambria Math" panose="02040503050406030204" pitchFamily="18" charset="0"/>
                          </a:rPr>
                          <m:t>, </m:t>
                        </m:r>
                        <m:r>
                          <a:rPr kumimoji="1" lang="en-US" altLang="ja-JP" sz="1600" b="1" i="1" smtClean="0">
                            <a:solidFill>
                              <a:schemeClr val="tx1"/>
                            </a:solidFill>
                            <a:latin typeface="Cambria Math" panose="02040503050406030204" pitchFamily="18" charset="0"/>
                            <a:ea typeface="Cambria Math" panose="02040503050406030204" pitchFamily="18" charset="0"/>
                          </a:rPr>
                          <m:t>𝟏</m:t>
                        </m:r>
                        <m:r>
                          <a:rPr kumimoji="1" lang="en-US" altLang="ja-JP" sz="1600"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smtClean="0">
                                <a:solidFill>
                                  <a:schemeClr val="tx1"/>
                                </a:solidFill>
                                <a:latin typeface="Cambria Math" panose="02040503050406030204" pitchFamily="18" charset="0"/>
                                <a:ea typeface="Cambria Math" panose="02040503050406030204" pitchFamily="18" charset="0"/>
                              </a:rPr>
                              <m:t>𝟐</m:t>
                            </m:r>
                          </m:sup>
                        </m:sSubSup>
                        <m:r>
                          <a:rPr kumimoji="1" lang="en-US" altLang="ja-JP" sz="1600" b="1" i="1">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𝟐</m:t>
                            </m:r>
                          </m:sub>
                          <m:sup>
                            <m:r>
                              <a:rPr kumimoji="1" lang="en-US" altLang="ja-JP" sz="1600" b="1" i="1">
                                <a:solidFill>
                                  <a:schemeClr val="tx1"/>
                                </a:solidFill>
                                <a:latin typeface="Cambria Math" panose="02040503050406030204" pitchFamily="18" charset="0"/>
                                <a:ea typeface="Cambria Math" panose="02040503050406030204" pitchFamily="18" charset="0"/>
                              </a:rPr>
                              <m:t>𝟐</m:t>
                            </m:r>
                          </m:sup>
                        </m:sSubSup>
                      </m:e>
                    </m:d>
                  </m:oMath>
                </a14:m>
                <a:r>
                  <a:rPr kumimoji="1" lang="ja-JP" altLang="en-US" sz="1400"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と仮定 </a:t>
                </a:r>
                <a:r>
                  <a:rPr kumimoji="1" lang="en-US" altLang="ja-JP" sz="1400"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ja-JP" altLang="en-US" sz="1400" b="1" dirty="0">
                    <a:latin typeface="Times New Roman" panose="02020603050405020304" pitchFamily="18" charset="0"/>
                    <a:ea typeface="Meiryo UI" panose="020B0604030504040204" pitchFamily="50" charset="-128"/>
                    <a:cs typeface="Times New Roman" panose="02020603050405020304" pitchFamily="18" charset="0"/>
                  </a:rPr>
                  <a:t>後のスライドにて詳述</a:t>
                </a:r>
                <a:r>
                  <a:rPr kumimoji="1" lang="en-US" altLang="ja-JP" sz="1400"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endParaRPr kumimoji="1" lang="ja-JP" altLang="en-US" sz="1400"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endParaRPr>
              </a:p>
            </p:txBody>
          </p:sp>
        </mc:Choice>
        <mc:Fallback xmlns="">
          <p:sp>
            <p:nvSpPr>
              <p:cNvPr id="32" name="テキスト ボックス 31">
                <a:extLst>
                  <a:ext uri="{FF2B5EF4-FFF2-40B4-BE49-F238E27FC236}">
                    <a16:creationId xmlns:a16="http://schemas.microsoft.com/office/drawing/2014/main" id="{07456451-6127-48BF-90AA-D144FF9313DF}"/>
                  </a:ext>
                </a:extLst>
              </p:cNvPr>
              <p:cNvSpPr txBox="1">
                <a:spLocks noRot="1" noChangeAspect="1" noMove="1" noResize="1" noEditPoints="1" noAdjustHandles="1" noChangeArrowheads="1" noChangeShapeType="1" noTextEdit="1"/>
              </p:cNvSpPr>
              <p:nvPr/>
            </p:nvSpPr>
            <p:spPr>
              <a:xfrm>
                <a:off x="5644615" y="5871595"/>
                <a:ext cx="6285089" cy="345736"/>
              </a:xfrm>
              <a:prstGeom prst="rect">
                <a:avLst/>
              </a:prstGeom>
              <a:blipFill>
                <a:blip r:embed="rId23"/>
                <a:stretch>
                  <a:fillRect b="-12281"/>
                </a:stretch>
              </a:blipFill>
            </p:spPr>
            <p:txBody>
              <a:bodyPr/>
              <a:lstStyle/>
              <a:p>
                <a:r>
                  <a:rPr lang="ja-JP" altLang="en-US">
                    <a:noFill/>
                  </a:rPr>
                  <a:t> </a:t>
                </a:r>
              </a:p>
            </p:txBody>
          </p:sp>
        </mc:Fallback>
      </mc:AlternateContent>
      <p:sp>
        <p:nvSpPr>
          <p:cNvPr id="68" name="四角形: 角を丸くする 67">
            <a:extLst>
              <a:ext uri="{FF2B5EF4-FFF2-40B4-BE49-F238E27FC236}">
                <a16:creationId xmlns:a16="http://schemas.microsoft.com/office/drawing/2014/main" id="{D0FBE51C-4FF9-41A9-B890-D418FB89AD5C}"/>
              </a:ext>
            </a:extLst>
          </p:cNvPr>
          <p:cNvSpPr/>
          <p:nvPr/>
        </p:nvSpPr>
        <p:spPr>
          <a:xfrm>
            <a:off x="7656118" y="2108769"/>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6DB8CFB1-CB7A-48BC-B772-164DFABFA340}"/>
                  </a:ext>
                </a:extLst>
              </p:cNvPr>
              <p:cNvSpPr txBox="1"/>
              <p:nvPr/>
            </p:nvSpPr>
            <p:spPr>
              <a:xfrm>
                <a:off x="7828335" y="2214428"/>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69" name="テキスト ボックス 68">
                <a:extLst>
                  <a:ext uri="{FF2B5EF4-FFF2-40B4-BE49-F238E27FC236}">
                    <a16:creationId xmlns:a16="http://schemas.microsoft.com/office/drawing/2014/main" id="{6DB8CFB1-CB7A-48BC-B772-164DFABFA340}"/>
                  </a:ext>
                </a:extLst>
              </p:cNvPr>
              <p:cNvSpPr txBox="1">
                <a:spLocks noRot="1" noChangeAspect="1" noMove="1" noResize="1" noEditPoints="1" noAdjustHandles="1" noChangeArrowheads="1" noChangeShapeType="1" noTextEdit="1"/>
              </p:cNvSpPr>
              <p:nvPr/>
            </p:nvSpPr>
            <p:spPr>
              <a:xfrm>
                <a:off x="7828335" y="2214428"/>
                <a:ext cx="778162" cy="246221"/>
              </a:xfrm>
              <a:prstGeom prst="rect">
                <a:avLst/>
              </a:prstGeom>
              <a:blipFill>
                <a:blip r:embed="rId24"/>
                <a:stretch>
                  <a:fillRect l="-1563" r="-2344"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9BE8E69E-0A0D-4C4B-8628-CDCC46185308}"/>
                  </a:ext>
                </a:extLst>
              </p:cNvPr>
              <p:cNvSpPr txBox="1"/>
              <p:nvPr/>
            </p:nvSpPr>
            <p:spPr>
              <a:xfrm>
                <a:off x="7828335" y="2546336"/>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70" name="テキスト ボックス 69">
                <a:extLst>
                  <a:ext uri="{FF2B5EF4-FFF2-40B4-BE49-F238E27FC236}">
                    <a16:creationId xmlns:a16="http://schemas.microsoft.com/office/drawing/2014/main" id="{9BE8E69E-0A0D-4C4B-8628-CDCC46185308}"/>
                  </a:ext>
                </a:extLst>
              </p:cNvPr>
              <p:cNvSpPr txBox="1">
                <a:spLocks noRot="1" noChangeAspect="1" noMove="1" noResize="1" noEditPoints="1" noAdjustHandles="1" noChangeArrowheads="1" noChangeShapeType="1" noTextEdit="1"/>
              </p:cNvSpPr>
              <p:nvPr/>
            </p:nvSpPr>
            <p:spPr>
              <a:xfrm>
                <a:off x="7828335" y="2546336"/>
                <a:ext cx="778162" cy="246221"/>
              </a:xfrm>
              <a:prstGeom prst="rect">
                <a:avLst/>
              </a:prstGeom>
              <a:blipFill>
                <a:blip r:embed="rId25"/>
                <a:stretch>
                  <a:fillRect l="-1563" r="-2344"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DB8B6875-FB14-450A-A95E-82B485958322}"/>
                  </a:ext>
                </a:extLst>
              </p:cNvPr>
              <p:cNvSpPr/>
              <p:nvPr/>
            </p:nvSpPr>
            <p:spPr>
              <a:xfrm>
                <a:off x="8608049" y="2167937"/>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1" name="正方形/長方形 70">
                <a:extLst>
                  <a:ext uri="{FF2B5EF4-FFF2-40B4-BE49-F238E27FC236}">
                    <a16:creationId xmlns:a16="http://schemas.microsoft.com/office/drawing/2014/main" id="{DB8B6875-FB14-450A-A95E-82B485958322}"/>
                  </a:ext>
                </a:extLst>
              </p:cNvPr>
              <p:cNvSpPr>
                <a:spLocks noRot="1" noChangeAspect="1" noMove="1" noResize="1" noEditPoints="1" noAdjustHandles="1" noChangeArrowheads="1" noChangeShapeType="1" noTextEdit="1"/>
              </p:cNvSpPr>
              <p:nvPr/>
            </p:nvSpPr>
            <p:spPr>
              <a:xfrm>
                <a:off x="8608049" y="2167937"/>
                <a:ext cx="1153585" cy="338554"/>
              </a:xfrm>
              <a:prstGeom prst="rect">
                <a:avLst/>
              </a:prstGeom>
              <a:blipFill>
                <a:blip r:embed="rId26"/>
                <a:stretch>
                  <a:fillRect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a:extLst>
                  <a:ext uri="{FF2B5EF4-FFF2-40B4-BE49-F238E27FC236}">
                    <a16:creationId xmlns:a16="http://schemas.microsoft.com/office/drawing/2014/main" id="{E815785A-8030-4B7B-AD33-383068AA0B86}"/>
                  </a:ext>
                </a:extLst>
              </p:cNvPr>
              <p:cNvSpPr/>
              <p:nvPr/>
            </p:nvSpPr>
            <p:spPr>
              <a:xfrm>
                <a:off x="8608049" y="2524919"/>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𝟏</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2" name="正方形/長方形 71">
                <a:extLst>
                  <a:ext uri="{FF2B5EF4-FFF2-40B4-BE49-F238E27FC236}">
                    <a16:creationId xmlns:a16="http://schemas.microsoft.com/office/drawing/2014/main" id="{E815785A-8030-4B7B-AD33-383068AA0B86}"/>
                  </a:ext>
                </a:extLst>
              </p:cNvPr>
              <p:cNvSpPr>
                <a:spLocks noRot="1" noChangeAspect="1" noMove="1" noResize="1" noEditPoints="1" noAdjustHandles="1" noChangeArrowheads="1" noChangeShapeType="1" noTextEdit="1"/>
              </p:cNvSpPr>
              <p:nvPr/>
            </p:nvSpPr>
            <p:spPr>
              <a:xfrm>
                <a:off x="8608049" y="2524919"/>
                <a:ext cx="1153585" cy="338554"/>
              </a:xfrm>
              <a:prstGeom prst="rect">
                <a:avLst/>
              </a:prstGeom>
              <a:blipFill>
                <a:blip r:embed="rId27"/>
                <a:stretch>
                  <a:fillRect b="-5357"/>
                </a:stretch>
              </a:blipFill>
            </p:spPr>
            <p:txBody>
              <a:bodyPr/>
              <a:lstStyle/>
              <a:p>
                <a:r>
                  <a:rPr lang="ja-JP" altLang="en-US">
                    <a:noFill/>
                  </a:rPr>
                  <a:t> </a:t>
                </a:r>
              </a:p>
            </p:txBody>
          </p:sp>
        </mc:Fallback>
      </mc:AlternateContent>
      <p:sp>
        <p:nvSpPr>
          <p:cNvPr id="73" name="四角形: 角を丸くする 72">
            <a:extLst>
              <a:ext uri="{FF2B5EF4-FFF2-40B4-BE49-F238E27FC236}">
                <a16:creationId xmlns:a16="http://schemas.microsoft.com/office/drawing/2014/main" id="{59EC8DF5-9450-420D-9906-D493862BCB42}"/>
              </a:ext>
            </a:extLst>
          </p:cNvPr>
          <p:cNvSpPr/>
          <p:nvPr/>
        </p:nvSpPr>
        <p:spPr>
          <a:xfrm>
            <a:off x="7645876" y="3033760"/>
            <a:ext cx="2105516" cy="797727"/>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tx2"/>
              </a:solidFill>
            </a:endParaRPr>
          </a:p>
        </p:txBody>
      </p: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335227F-1815-4F3D-BB41-9E62CF646D34}"/>
                  </a:ext>
                </a:extLst>
              </p:cNvPr>
              <p:cNvSpPr txBox="1"/>
              <p:nvPr/>
            </p:nvSpPr>
            <p:spPr>
              <a:xfrm>
                <a:off x="7818093" y="3139419"/>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𝟏</m:t>
                      </m:r>
                    </m:oMath>
                  </m:oMathPara>
                </a14:m>
                <a:endParaRPr kumimoji="1" lang="ja-JP" altLang="en-US" sz="1600" b="1" dirty="0">
                  <a:solidFill>
                    <a:schemeClr val="tx2"/>
                  </a:solidFill>
                </a:endParaRPr>
              </a:p>
            </p:txBody>
          </p:sp>
        </mc:Choice>
        <mc:Fallback xmlns="">
          <p:sp>
            <p:nvSpPr>
              <p:cNvPr id="74" name="テキスト ボックス 73">
                <a:extLst>
                  <a:ext uri="{FF2B5EF4-FFF2-40B4-BE49-F238E27FC236}">
                    <a16:creationId xmlns:a16="http://schemas.microsoft.com/office/drawing/2014/main" id="{9335227F-1815-4F3D-BB41-9E62CF646D34}"/>
                  </a:ext>
                </a:extLst>
              </p:cNvPr>
              <p:cNvSpPr txBox="1">
                <a:spLocks noRot="1" noChangeAspect="1" noMove="1" noResize="1" noEditPoints="1" noAdjustHandles="1" noChangeArrowheads="1" noChangeShapeType="1" noTextEdit="1"/>
              </p:cNvSpPr>
              <p:nvPr/>
            </p:nvSpPr>
            <p:spPr>
              <a:xfrm>
                <a:off x="7818093" y="3139419"/>
                <a:ext cx="778162" cy="246221"/>
              </a:xfrm>
              <a:prstGeom prst="rect">
                <a:avLst/>
              </a:prstGeom>
              <a:blipFill>
                <a:blip r:embed="rId28"/>
                <a:stretch>
                  <a:fillRect l="-1563" r="-2344"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ECE3160A-51EA-4100-AF13-B0EF2305007C}"/>
                  </a:ext>
                </a:extLst>
              </p:cNvPr>
              <p:cNvSpPr txBox="1"/>
              <p:nvPr/>
            </p:nvSpPr>
            <p:spPr>
              <a:xfrm>
                <a:off x="7818093" y="3471327"/>
                <a:ext cx="7781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solidFill>
                                <a:schemeClr val="tx2"/>
                              </a:solidFill>
                              <a:latin typeface="Cambria Math" panose="02040503050406030204" pitchFamily="18" charset="0"/>
                            </a:rPr>
                          </m:ctrlPr>
                        </m:sSubPr>
                        <m:e>
                          <m:r>
                            <a:rPr kumimoji="1" lang="en-US" altLang="ja-JP" sz="1600" b="1" i="1" smtClean="0">
                              <a:solidFill>
                                <a:schemeClr val="tx2"/>
                              </a:solidFill>
                              <a:latin typeface="Cambria Math" panose="02040503050406030204" pitchFamily="18" charset="0"/>
                            </a:rPr>
                            <m:t>𝒀</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Sub>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kumimoji="1" lang="ja-JP" altLang="en-US" sz="1600" b="1" dirty="0">
                  <a:solidFill>
                    <a:schemeClr val="tx2"/>
                  </a:solidFill>
                </a:endParaRPr>
              </a:p>
            </p:txBody>
          </p:sp>
        </mc:Choice>
        <mc:Fallback xmlns="">
          <p:sp>
            <p:nvSpPr>
              <p:cNvPr id="75" name="テキスト ボックス 74">
                <a:extLst>
                  <a:ext uri="{FF2B5EF4-FFF2-40B4-BE49-F238E27FC236}">
                    <a16:creationId xmlns:a16="http://schemas.microsoft.com/office/drawing/2014/main" id="{ECE3160A-51EA-4100-AF13-B0EF2305007C}"/>
                  </a:ext>
                </a:extLst>
              </p:cNvPr>
              <p:cNvSpPr txBox="1">
                <a:spLocks noRot="1" noChangeAspect="1" noMove="1" noResize="1" noEditPoints="1" noAdjustHandles="1" noChangeArrowheads="1" noChangeShapeType="1" noTextEdit="1"/>
              </p:cNvSpPr>
              <p:nvPr/>
            </p:nvSpPr>
            <p:spPr>
              <a:xfrm>
                <a:off x="7818093" y="3471327"/>
                <a:ext cx="778162" cy="246221"/>
              </a:xfrm>
              <a:prstGeom prst="rect">
                <a:avLst/>
              </a:prstGeom>
              <a:blipFill>
                <a:blip r:embed="rId29"/>
                <a:stretch>
                  <a:fillRect l="-1563" r="-2344" b="-19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正方形/長方形 75">
                <a:extLst>
                  <a:ext uri="{FF2B5EF4-FFF2-40B4-BE49-F238E27FC236}">
                    <a16:creationId xmlns:a16="http://schemas.microsoft.com/office/drawing/2014/main" id="{C0B30368-3809-425D-ABD1-4396CD9EBA22}"/>
                  </a:ext>
                </a:extLst>
              </p:cNvPr>
              <p:cNvSpPr/>
              <p:nvPr/>
            </p:nvSpPr>
            <p:spPr>
              <a:xfrm>
                <a:off x="8597807" y="3092928"/>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600" b="1" smtClean="0">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sSubSup>
                        <m:sSubSupPr>
                          <m:ctrlPr>
                            <a:rPr kumimoji="1" lang="en-US" altLang="ja-JP" sz="1600" b="1" i="1">
                              <a:solidFill>
                                <a:schemeClr val="tx2"/>
                              </a:solidFill>
                              <a:latin typeface="Cambria Math" panose="02040503050406030204" pitchFamily="18" charset="0"/>
                            </a:rPr>
                          </m:ctrlPr>
                        </m:sSubSupPr>
                        <m:e>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&gt;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6" name="正方形/長方形 75">
                <a:extLst>
                  <a:ext uri="{FF2B5EF4-FFF2-40B4-BE49-F238E27FC236}">
                    <a16:creationId xmlns:a16="http://schemas.microsoft.com/office/drawing/2014/main" id="{C0B30368-3809-425D-ABD1-4396CD9EBA22}"/>
                  </a:ext>
                </a:extLst>
              </p:cNvPr>
              <p:cNvSpPr>
                <a:spLocks noRot="1" noChangeAspect="1" noMove="1" noResize="1" noEditPoints="1" noAdjustHandles="1" noChangeArrowheads="1" noChangeShapeType="1" noTextEdit="1"/>
              </p:cNvSpPr>
              <p:nvPr/>
            </p:nvSpPr>
            <p:spPr>
              <a:xfrm>
                <a:off x="8597807" y="3092928"/>
                <a:ext cx="1153585" cy="338554"/>
              </a:xfrm>
              <a:prstGeom prst="rect">
                <a:avLst/>
              </a:prstGeom>
              <a:blipFill>
                <a:blip r:embed="rId30"/>
                <a:stretch>
                  <a:fillRect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87097057-0E61-45BA-8690-D7144C9D9012}"/>
                  </a:ext>
                </a:extLst>
              </p:cNvPr>
              <p:cNvSpPr/>
              <p:nvPr/>
            </p:nvSpPr>
            <p:spPr>
              <a:xfrm>
                <a:off x="8597807" y="3449910"/>
                <a:ext cx="11535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1" i="1" smtClean="0">
                              <a:solidFill>
                                <a:schemeClr val="tx2"/>
                              </a:solidFill>
                              <a:latin typeface="Cambria Math" panose="02040503050406030204" pitchFamily="18" charset="0"/>
                            </a:rPr>
                          </m:ctrlPr>
                        </m:sSubSupPr>
                        <m:e>
                          <m:r>
                            <a:rPr kumimoji="1" lang="en-US" altLang="ja-JP" sz="1600" b="1">
                              <a:solidFill>
                                <a:schemeClr val="tx2"/>
                              </a:solidFill>
                              <a:latin typeface="Cambria Math" panose="02040503050406030204" pitchFamily="18" charset="0"/>
                            </a:rPr>
                            <m:t>𝐢𝐟</m:t>
                          </m:r>
                          <m:r>
                            <a:rPr kumimoji="1" lang="en-US" altLang="ja-JP" sz="1600" b="1" i="1">
                              <a:solidFill>
                                <a:schemeClr val="tx2"/>
                              </a:solidFill>
                              <a:latin typeface="Cambria Math" panose="02040503050406030204" pitchFamily="18" charset="0"/>
                            </a:rPr>
                            <m:t> </m:t>
                          </m:r>
                          <m:r>
                            <a:rPr kumimoji="1" lang="en-US" altLang="ja-JP" sz="1600" b="1" i="1" smtClean="0">
                              <a:solidFill>
                                <a:schemeClr val="tx2"/>
                              </a:solidFill>
                              <a:latin typeface="Cambria Math" panose="02040503050406030204" pitchFamily="18" charset="0"/>
                            </a:rPr>
                            <m:t>𝒚</m:t>
                          </m:r>
                        </m:e>
                        <m:sub>
                          <m:r>
                            <a:rPr kumimoji="1" lang="en-US" altLang="ja-JP" sz="1600" b="1" i="1">
                              <a:solidFill>
                                <a:schemeClr val="tx2"/>
                              </a:solidFill>
                              <a:latin typeface="Cambria Math" panose="02040503050406030204" pitchFamily="18" charset="0"/>
                            </a:rPr>
                            <m:t>𝒊</m:t>
                          </m:r>
                          <m:r>
                            <a:rPr kumimoji="1" lang="en-US" altLang="ja-JP" sz="1600" b="1" i="1" smtClean="0">
                              <a:solidFill>
                                <a:schemeClr val="tx2"/>
                              </a:solidFill>
                              <a:latin typeface="Cambria Math" panose="02040503050406030204" pitchFamily="18" charset="0"/>
                            </a:rPr>
                            <m:t>𝟎</m:t>
                          </m:r>
                        </m:sub>
                        <m:sup>
                          <m:r>
                            <a:rPr kumimoji="1" lang="en-US" altLang="ja-JP" sz="1600" b="1" i="1">
                              <a:solidFill>
                                <a:schemeClr val="tx2"/>
                              </a:solidFill>
                              <a:latin typeface="Cambria Math" panose="02040503050406030204" pitchFamily="18" charset="0"/>
                            </a:rPr>
                            <m:t>∗</m:t>
                          </m:r>
                        </m:sup>
                      </m:sSubSup>
                      <m:r>
                        <a:rPr kumimoji="1" lang="en-US" altLang="ja-JP" sz="1600" b="1" i="1">
                          <a:solidFill>
                            <a:schemeClr val="tx2"/>
                          </a:solidFill>
                          <a:latin typeface="Cambria Math" panose="02040503050406030204" pitchFamily="18" charset="0"/>
                          <a:ea typeface="Cambria Math" panose="02040503050406030204" pitchFamily="18" charset="0"/>
                        </a:rPr>
                        <m:t>≤</m:t>
                      </m:r>
                      <m:r>
                        <a:rPr kumimoji="1" lang="en-US" altLang="ja-JP" sz="1600" b="1" i="1">
                          <a:solidFill>
                            <a:schemeClr val="tx2"/>
                          </a:solidFill>
                          <a:latin typeface="Cambria Math" panose="02040503050406030204" pitchFamily="18" charset="0"/>
                          <a:ea typeface="Cambria Math" panose="02040503050406030204" pitchFamily="18" charset="0"/>
                        </a:rPr>
                        <m:t>𝟎</m:t>
                      </m:r>
                    </m:oMath>
                  </m:oMathPara>
                </a14:m>
                <a:endParaRPr lang="ja-JP" altLang="en-US" sz="1600" dirty="0">
                  <a:solidFill>
                    <a:schemeClr val="tx2"/>
                  </a:solidFill>
                </a:endParaRPr>
              </a:p>
            </p:txBody>
          </p:sp>
        </mc:Choice>
        <mc:Fallback xmlns="">
          <p:sp>
            <p:nvSpPr>
              <p:cNvPr id="77" name="正方形/長方形 76">
                <a:extLst>
                  <a:ext uri="{FF2B5EF4-FFF2-40B4-BE49-F238E27FC236}">
                    <a16:creationId xmlns:a16="http://schemas.microsoft.com/office/drawing/2014/main" id="{87097057-0E61-45BA-8690-D7144C9D9012}"/>
                  </a:ext>
                </a:extLst>
              </p:cNvPr>
              <p:cNvSpPr>
                <a:spLocks noRot="1" noChangeAspect="1" noMove="1" noResize="1" noEditPoints="1" noAdjustHandles="1" noChangeArrowheads="1" noChangeShapeType="1" noTextEdit="1"/>
              </p:cNvSpPr>
              <p:nvPr/>
            </p:nvSpPr>
            <p:spPr>
              <a:xfrm>
                <a:off x="8597807" y="3449910"/>
                <a:ext cx="1153585" cy="338554"/>
              </a:xfrm>
              <a:prstGeom prst="rect">
                <a:avLst/>
              </a:prstGeom>
              <a:blipFill>
                <a:blip r:embed="rId31"/>
                <a:stretch>
                  <a:fillRect b="-54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01436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0928DF48-2536-448D-B72B-E86EAA7104AA}"/>
              </a:ext>
            </a:extLst>
          </p:cNvPr>
          <p:cNvSpPr/>
          <p:nvPr/>
        </p:nvSpPr>
        <p:spPr>
          <a:xfrm>
            <a:off x="1692479" y="5255503"/>
            <a:ext cx="9217024" cy="99333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1" name="四角形: 角を丸くする 10">
            <a:extLst>
              <a:ext uri="{FF2B5EF4-FFF2-40B4-BE49-F238E27FC236}">
                <a16:creationId xmlns:a16="http://schemas.microsoft.com/office/drawing/2014/main" id="{673D923C-9EA8-49D6-BAC3-5745683C988B}"/>
              </a:ext>
            </a:extLst>
          </p:cNvPr>
          <p:cNvSpPr/>
          <p:nvPr/>
        </p:nvSpPr>
        <p:spPr>
          <a:xfrm>
            <a:off x="1713539" y="3952555"/>
            <a:ext cx="3442663" cy="6689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43BC65B3-214A-492F-9237-0E7BB60B7881}"/>
              </a:ext>
            </a:extLst>
          </p:cNvPr>
          <p:cNvSpPr>
            <a:spLocks noGrp="1"/>
          </p:cNvSpPr>
          <p:nvPr>
            <p:ph type="title"/>
          </p:nvPr>
        </p:nvSpPr>
        <p:spPr>
          <a:xfrm>
            <a:off x="1522644" y="444924"/>
            <a:ext cx="9143538" cy="930867"/>
          </a:xfrm>
        </p:spPr>
        <p:txBody>
          <a:bodyPr/>
          <a:lstStyle/>
          <a:p>
            <a:r>
              <a:rPr kumimoji="1" lang="ja-JP" altLang="en-US" dirty="0"/>
              <a:t>誤差構造の仮定について</a:t>
            </a:r>
          </a:p>
        </p:txBody>
      </p:sp>
      <p:sp>
        <p:nvSpPr>
          <p:cNvPr id="4" name="スライド番号プレースホルダー 3">
            <a:extLst>
              <a:ext uri="{FF2B5EF4-FFF2-40B4-BE49-F238E27FC236}">
                <a16:creationId xmlns:a16="http://schemas.microsoft.com/office/drawing/2014/main" id="{9FAFA68D-E11F-4D46-B086-8379341846EB}"/>
              </a:ext>
            </a:extLst>
          </p:cNvPr>
          <p:cNvSpPr>
            <a:spLocks noGrp="1"/>
          </p:cNvSpPr>
          <p:nvPr>
            <p:ph type="sldNum" sz="quarter" idx="12"/>
          </p:nvPr>
        </p:nvSpPr>
        <p:spPr/>
        <p:txBody>
          <a:bodyPr/>
          <a:lstStyle/>
          <a:p>
            <a:fld id="{DF28FB93-0A08-4E7D-8E63-9EFA29F1E093}" type="slidenum">
              <a:rPr lang="en-US" altLang="ja-JP" smtClean="0"/>
              <a:pPr/>
              <a:t>47</a:t>
            </a:fld>
            <a:endParaRPr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1E6AE6B-21A4-476A-A6C8-518975D9D432}"/>
                  </a:ext>
                </a:extLst>
              </p:cNvPr>
              <p:cNvSpPr txBox="1"/>
              <p:nvPr/>
            </p:nvSpPr>
            <p:spPr>
              <a:xfrm>
                <a:off x="3916199" y="5470246"/>
                <a:ext cx="2588657" cy="375616"/>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sz="1600" b="1"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1600" b="1" i="1">
                                  <a:latin typeface="Cambria Math" panose="02040503050406030204" pitchFamily="18" charset="0"/>
                                  <a:ea typeface="Cambria Math" panose="02040503050406030204" pitchFamily="18" charset="0"/>
                                </a:rPr>
                              </m:ctrlPr>
                            </m:mPr>
                            <m:m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e>
                            </m:mr>
                            <m:mr>
                              <m:e>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sub>
                                </m:sSub>
                              </m:e>
                            </m:mr>
                          </m:m>
                        </m:e>
                      </m:d>
                      <m:r>
                        <a:rPr kumimoji="1" lang="en-US" altLang="ja-JP" sz="1600" b="1" i="1">
                          <a:latin typeface="Cambria Math" panose="02040503050406030204" pitchFamily="18" charset="0"/>
                          <a:ea typeface="Cambria Math" panose="02040503050406030204" pitchFamily="18" charset="0"/>
                        </a:rPr>
                        <m:t>~</m:t>
                      </m:r>
                      <m:r>
                        <a:rPr kumimoji="1" lang="en-US" altLang="ja-JP" sz="1600" b="1" i="1" smtClean="0">
                          <a:latin typeface="Cambria Math" panose="02040503050406030204" pitchFamily="18" charset="0"/>
                          <a:ea typeface="Cambria Math" panose="02040503050406030204" pitchFamily="18" charset="0"/>
                        </a:rPr>
                        <m:t>𝑵</m:t>
                      </m:r>
                      <m:d>
                        <m:dPr>
                          <m:begChr m:val="["/>
                          <m:endChr m:val="]"/>
                          <m:ctrlPr>
                            <a:rPr kumimoji="1" lang="en-US" altLang="ja-JP" sz="1600" b="1" i="1" smtClean="0">
                              <a:latin typeface="Cambria Math" panose="02040503050406030204" pitchFamily="18" charset="0"/>
                              <a:ea typeface="Cambria Math" panose="02040503050406030204" pitchFamily="18" charset="0"/>
                            </a:rPr>
                          </m:ctrlPr>
                        </m:dPr>
                        <m:e>
                          <m:d>
                            <m:dPr>
                              <m:ctrlPr>
                                <a:rPr kumimoji="1" lang="en-US" altLang="ja-JP" sz="1600" b="1" i="1" smtClean="0">
                                  <a:latin typeface="Cambria Math" panose="02040503050406030204" pitchFamily="18" charset="0"/>
                                  <a:ea typeface="Cambria Math" panose="02040503050406030204" pitchFamily="18" charset="0"/>
                                </a:rPr>
                              </m:ctrlPr>
                            </m:dPr>
                            <m:e>
                              <m:eqArr>
                                <m:eqArrPr>
                                  <m:ctrlPr>
                                    <a:rPr kumimoji="1" lang="en-US" altLang="ja-JP" sz="1600" b="1" i="1" smtClean="0">
                                      <a:latin typeface="Cambria Math" panose="02040503050406030204" pitchFamily="18" charset="0"/>
                                      <a:ea typeface="Cambria Math" panose="02040503050406030204" pitchFamily="18" charset="0"/>
                                    </a:rPr>
                                  </m:ctrlPr>
                                </m:eqArrPr>
                                <m:e>
                                  <m:r>
                                    <a:rPr kumimoji="1" lang="en-US" altLang="ja-JP" sz="1600" b="1" i="1" smtClean="0">
                                      <a:latin typeface="Cambria Math" panose="02040503050406030204" pitchFamily="18" charset="0"/>
                                      <a:ea typeface="Cambria Math" panose="02040503050406030204" pitchFamily="18" charset="0"/>
                                    </a:rPr>
                                    <m:t>𝟎</m:t>
                                  </m:r>
                                </m:e>
                                <m:e>
                                  <m:r>
                                    <a:rPr kumimoji="1" lang="en-US" altLang="ja-JP" sz="1600" b="1" i="1" smtClean="0">
                                      <a:latin typeface="Cambria Math" panose="02040503050406030204" pitchFamily="18" charset="0"/>
                                      <a:ea typeface="Cambria Math" panose="02040503050406030204" pitchFamily="18" charset="0"/>
                                    </a:rPr>
                                    <m:t>𝟎</m:t>
                                  </m:r>
                                </m:e>
                              </m:eqArr>
                            </m:e>
                          </m:d>
                          <m:r>
                            <a:rPr kumimoji="1" lang="en-US" altLang="ja-JP" sz="1600" b="1" i="1" smtClean="0">
                              <a:latin typeface="Cambria Math" panose="02040503050406030204" pitchFamily="18" charset="0"/>
                              <a:ea typeface="Cambria Math" panose="02040503050406030204" pitchFamily="18" charset="0"/>
                            </a:rPr>
                            <m:t>,</m:t>
                          </m:r>
                          <m:d>
                            <m:dPr>
                              <m:ctrlPr>
                                <a:rPr kumimoji="1" lang="en-US" altLang="ja-JP" sz="1600" b="1" i="1">
                                  <a:latin typeface="Cambria Math" panose="02040503050406030204" pitchFamily="18" charset="0"/>
                                </a:rPr>
                              </m:ctrlPr>
                            </m:dPr>
                            <m:e>
                              <m:m>
                                <m:mPr>
                                  <m:mcs>
                                    <m:mc>
                                      <m:mcPr>
                                        <m:count m:val="2"/>
                                        <m:mcJc m:val="center"/>
                                      </m:mcPr>
                                    </m:mc>
                                  </m:mcs>
                                  <m:ctrlPr>
                                    <a:rPr kumimoji="1" lang="en-US" altLang="ja-JP" sz="1600" b="1" i="1">
                                      <a:latin typeface="Cambria Math" panose="02040503050406030204" pitchFamily="18" charset="0"/>
                                    </a:rPr>
                                  </m:ctrlPr>
                                </m:mPr>
                                <m:mr>
                                  <m:e>
                                    <m:r>
                                      <m:rPr>
                                        <m:brk m:alnAt="7"/>
                                      </m:rPr>
                                      <a:rPr kumimoji="1" lang="en-US" altLang="ja-JP" sz="1600" b="1" i="1" smtClean="0">
                                        <a:latin typeface="Cambria Math" panose="02040503050406030204" pitchFamily="18" charset="0"/>
                                      </a:rPr>
                                      <m:t>𝟏</m:t>
                                    </m:r>
                                  </m:e>
                                  <m:e>
                                    <m:r>
                                      <a:rPr kumimoji="1" lang="ja-JP" altLang="en-US" sz="1600" b="1" i="1" smtClean="0">
                                        <a:latin typeface="Cambria Math" panose="02040503050406030204" pitchFamily="18" charset="0"/>
                                      </a:rPr>
                                      <m:t>𝝈</m:t>
                                    </m:r>
                                  </m:e>
                                </m:mr>
                                <m:mr>
                                  <m:e>
                                    <m:r>
                                      <a:rPr kumimoji="1" lang="ja-JP" altLang="en-US" sz="1600" b="1" i="1" smtClean="0">
                                        <a:latin typeface="Cambria Math" panose="02040503050406030204" pitchFamily="18" charset="0"/>
                                      </a:rPr>
                                      <m:t>𝝈</m:t>
                                    </m:r>
                                  </m:e>
                                  <m:e>
                                    <m:r>
                                      <a:rPr kumimoji="1" lang="en-US" altLang="ja-JP" sz="1600" b="1" i="1" smtClean="0">
                                        <a:latin typeface="Cambria Math" panose="02040503050406030204" pitchFamily="18" charset="0"/>
                                      </a:rPr>
                                      <m:t>𝟏</m:t>
                                    </m:r>
                                    <m:r>
                                      <a:rPr kumimoji="1" lang="en-US" altLang="ja-JP" sz="1600" b="1" i="1" smtClean="0">
                                        <a:latin typeface="Cambria Math" panose="02040503050406030204" pitchFamily="18" charset="0"/>
                                      </a:rPr>
                                      <m:t>+</m:t>
                                    </m:r>
                                    <m:sSup>
                                      <m:sSupPr>
                                        <m:ctrlPr>
                                          <a:rPr kumimoji="1" lang="en-US" altLang="ja-JP" sz="1600" b="1" i="1" smtClean="0">
                                            <a:latin typeface="Cambria Math" panose="02040503050406030204" pitchFamily="18" charset="0"/>
                                          </a:rPr>
                                        </m:ctrlPr>
                                      </m:sSupPr>
                                      <m:e>
                                        <m:r>
                                          <a:rPr kumimoji="1" lang="ja-JP" altLang="en-US" sz="1600" b="1" i="1" smtClean="0">
                                            <a:latin typeface="Cambria Math" panose="02040503050406030204" pitchFamily="18" charset="0"/>
                                          </a:rPr>
                                          <m:t>𝝈</m:t>
                                        </m:r>
                                      </m:e>
                                      <m:sup>
                                        <m:r>
                                          <a:rPr kumimoji="1" lang="en-US" altLang="ja-JP" sz="1600" b="1" i="1" smtClean="0">
                                            <a:latin typeface="Cambria Math" panose="02040503050406030204" pitchFamily="18" charset="0"/>
                                          </a:rPr>
                                          <m:t>𝟐</m:t>
                                        </m:r>
                                      </m:sup>
                                    </m:sSup>
                                  </m:e>
                                </m:mr>
                              </m:m>
                            </m:e>
                          </m:d>
                        </m:e>
                      </m:d>
                    </m:oMath>
                  </m:oMathPara>
                </a14:m>
                <a:endParaRPr kumimoji="1" lang="ja-JP" altLang="en-US" sz="1600" b="1" dirty="0"/>
              </a:p>
            </p:txBody>
          </p:sp>
        </mc:Choice>
        <mc:Fallback xmlns="">
          <p:sp>
            <p:nvSpPr>
              <p:cNvPr id="5" name="テキスト ボックス 4">
                <a:extLst>
                  <a:ext uri="{FF2B5EF4-FFF2-40B4-BE49-F238E27FC236}">
                    <a16:creationId xmlns:a16="http://schemas.microsoft.com/office/drawing/2014/main" id="{71E6AE6B-21A4-476A-A6C8-518975D9D432}"/>
                  </a:ext>
                </a:extLst>
              </p:cNvPr>
              <p:cNvSpPr txBox="1">
                <a:spLocks noRot="1" noChangeAspect="1" noMove="1" noResize="1" noEditPoints="1" noAdjustHandles="1" noChangeArrowheads="1" noChangeShapeType="1" noTextEdit="1"/>
              </p:cNvSpPr>
              <p:nvPr/>
            </p:nvSpPr>
            <p:spPr>
              <a:xfrm>
                <a:off x="3916199" y="5470246"/>
                <a:ext cx="2588657" cy="375616"/>
              </a:xfrm>
              <a:prstGeom prst="rect">
                <a:avLst/>
              </a:prstGeom>
              <a:blipFill>
                <a:blip r:embed="rId2"/>
                <a:stretch>
                  <a:fillRect t="-8065" b="-209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287EDA7-BD36-450D-BF7A-24DEBE101C0E}"/>
                  </a:ext>
                </a:extLst>
              </p:cNvPr>
              <p:cNvSpPr txBox="1"/>
              <p:nvPr/>
            </p:nvSpPr>
            <p:spPr>
              <a:xfrm>
                <a:off x="1783323" y="5510236"/>
                <a:ext cx="200093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𝒛</m:t>
                          </m:r>
                        </m:e>
                        <m:sub>
                          <m:r>
                            <a:rPr kumimoji="1" lang="en-US" altLang="ja-JP" b="1" i="1">
                              <a:solidFill>
                                <a:schemeClr val="tx2"/>
                              </a:solidFill>
                              <a:latin typeface="Cambria Math" panose="02040503050406030204" pitchFamily="18" charset="0"/>
                            </a:rPr>
                            <m:t>𝒊</m:t>
                          </m:r>
                        </m:sub>
                        <m:sup>
                          <m:r>
                            <a:rPr kumimoji="1" lang="en-US" altLang="ja-JP" b="1" i="1">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smtClean="0">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𝒘</m:t>
                          </m:r>
                        </m:e>
                        <m:sub>
                          <m:r>
                            <a:rPr kumimoji="1" lang="en-US" altLang="ja-JP" b="1" i="1" smtClean="0">
                              <a:solidFill>
                                <a:schemeClr val="tx2"/>
                              </a:solidFill>
                              <a:latin typeface="Cambria Math" panose="02040503050406030204" pitchFamily="18" charset="0"/>
                              <a:ea typeface="Cambria Math" panose="02040503050406030204" pitchFamily="18" charset="0"/>
                            </a:rPr>
                            <m:t>𝒊</m:t>
                          </m:r>
                        </m:sub>
                        <m:sup>
                          <m:r>
                            <a:rPr kumimoji="1" lang="en-US" altLang="ja-JP" b="1" i="1" smtClean="0">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𝜶</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ja-JP" altLang="en-US" b="1" i="1" smtClean="0">
                              <a:solidFill>
                                <a:schemeClr val="tx2"/>
                              </a:solidFill>
                              <a:latin typeface="Cambria Math" panose="02040503050406030204" pitchFamily="18" charset="0"/>
                              <a:ea typeface="Cambria Math" panose="02040503050406030204" pitchFamily="18" charset="0"/>
                            </a:rPr>
                            <m:t>𝜺</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7" name="テキスト ボックス 6">
                <a:extLst>
                  <a:ext uri="{FF2B5EF4-FFF2-40B4-BE49-F238E27FC236}">
                    <a16:creationId xmlns:a16="http://schemas.microsoft.com/office/drawing/2014/main" id="{2287EDA7-BD36-450D-BF7A-24DEBE101C0E}"/>
                  </a:ext>
                </a:extLst>
              </p:cNvPr>
              <p:cNvSpPr txBox="1">
                <a:spLocks noRot="1" noChangeAspect="1" noMove="1" noResize="1" noEditPoints="1" noAdjustHandles="1" noChangeArrowheads="1" noChangeShapeType="1" noTextEdit="1"/>
              </p:cNvSpPr>
              <p:nvPr/>
            </p:nvSpPr>
            <p:spPr>
              <a:xfrm>
                <a:off x="1783323" y="5510236"/>
                <a:ext cx="2000933" cy="276999"/>
              </a:xfrm>
              <a:prstGeom prst="rect">
                <a:avLst/>
              </a:prstGeom>
              <a:blipFill>
                <a:blip r:embed="rId3"/>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3E2B015-7ABB-4BEC-A9E6-84F8EF64FFCA}"/>
                  </a:ext>
                </a:extLst>
              </p:cNvPr>
              <p:cNvSpPr txBox="1"/>
              <p:nvPr/>
            </p:nvSpPr>
            <p:spPr>
              <a:xfrm>
                <a:off x="1805107" y="5867902"/>
                <a:ext cx="189634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solidFill>
                                <a:schemeClr val="tx2"/>
                              </a:solidFill>
                              <a:latin typeface="Cambria Math" panose="02040503050406030204" pitchFamily="18" charset="0"/>
                            </a:rPr>
                          </m:ctrlPr>
                        </m:sSubSupPr>
                        <m:e>
                          <m:r>
                            <a:rPr kumimoji="1" lang="en-US" altLang="ja-JP" b="1" i="1" smtClean="0">
                              <a:solidFill>
                                <a:schemeClr val="tx2"/>
                              </a:solidFill>
                              <a:latin typeface="Cambria Math" panose="02040503050406030204" pitchFamily="18" charset="0"/>
                            </a:rPr>
                            <m:t>𝒚</m:t>
                          </m:r>
                        </m:e>
                        <m:sub>
                          <m:r>
                            <a:rPr kumimoji="1" lang="en-US" altLang="ja-JP" b="1" i="1">
                              <a:solidFill>
                                <a:schemeClr val="tx2"/>
                              </a:solidFill>
                              <a:latin typeface="Cambria Math" panose="02040503050406030204" pitchFamily="18" charset="0"/>
                            </a:rPr>
                            <m:t>𝒊</m:t>
                          </m:r>
                        </m:sub>
                        <m:sup>
                          <m:r>
                            <a:rPr kumimoji="1" lang="en-US" altLang="ja-JP" b="1" i="1" smtClean="0">
                              <a:solidFill>
                                <a:schemeClr val="tx2"/>
                              </a:solidFill>
                              <a:latin typeface="Cambria Math" panose="02040503050406030204" pitchFamily="18" charset="0"/>
                            </a:rPr>
                            <m:t>∗</m:t>
                          </m:r>
                        </m:sup>
                      </m:sSubSup>
                      <m:r>
                        <a:rPr kumimoji="1" lang="en-US" altLang="ja-JP" b="1" i="1">
                          <a:solidFill>
                            <a:schemeClr val="tx2"/>
                          </a:solidFill>
                          <a:latin typeface="Cambria Math" panose="02040503050406030204" pitchFamily="18" charset="0"/>
                          <a:ea typeface="Cambria Math" panose="02040503050406030204" pitchFamily="18" charset="0"/>
                        </a:rPr>
                        <m:t>=</m:t>
                      </m:r>
                      <m:sSubSup>
                        <m:sSubSupPr>
                          <m:ctrlPr>
                            <a:rPr kumimoji="1" lang="en-US" altLang="ja-JP" b="1" i="1">
                              <a:solidFill>
                                <a:schemeClr val="tx2"/>
                              </a:solidFill>
                              <a:latin typeface="Cambria Math" panose="02040503050406030204" pitchFamily="18" charset="0"/>
                              <a:ea typeface="Cambria Math" panose="02040503050406030204" pitchFamily="18" charset="0"/>
                            </a:rPr>
                          </m:ctrlPr>
                        </m:sSubSupPr>
                        <m:e>
                          <m:r>
                            <a:rPr kumimoji="1" lang="en-US" altLang="ja-JP" b="1" i="1" smtClean="0">
                              <a:solidFill>
                                <a:schemeClr val="tx2"/>
                              </a:solidFill>
                              <a:latin typeface="Cambria Math" panose="02040503050406030204" pitchFamily="18" charset="0"/>
                              <a:ea typeface="Cambria Math" panose="02040503050406030204" pitchFamily="18" charset="0"/>
                            </a:rPr>
                            <m:t>𝒙</m:t>
                          </m:r>
                        </m:e>
                        <m:sub>
                          <m:r>
                            <a:rPr kumimoji="1" lang="en-US" altLang="ja-JP" b="1" i="1">
                              <a:solidFill>
                                <a:schemeClr val="tx2"/>
                              </a:solidFill>
                              <a:latin typeface="Cambria Math" panose="02040503050406030204" pitchFamily="18" charset="0"/>
                              <a:ea typeface="Cambria Math" panose="02040503050406030204" pitchFamily="18" charset="0"/>
                            </a:rPr>
                            <m:t>𝒊</m:t>
                          </m:r>
                        </m:sub>
                        <m:sup>
                          <m:r>
                            <a:rPr kumimoji="1" lang="en-US" altLang="ja-JP" b="1" i="1">
                              <a:solidFill>
                                <a:schemeClr val="tx2"/>
                              </a:solidFill>
                              <a:latin typeface="Cambria Math" panose="02040503050406030204" pitchFamily="18" charset="0"/>
                              <a:ea typeface="Cambria Math" panose="02040503050406030204" pitchFamily="18" charset="0"/>
                            </a:rPr>
                            <m:t>′</m:t>
                          </m:r>
                        </m:sup>
                      </m:sSubSup>
                      <m:r>
                        <a:rPr kumimoji="1" lang="ja-JP" altLang="en-US" b="1" i="1" smtClean="0">
                          <a:solidFill>
                            <a:schemeClr val="tx2"/>
                          </a:solidFill>
                          <a:latin typeface="Cambria Math" panose="02040503050406030204" pitchFamily="18" charset="0"/>
                          <a:ea typeface="Cambria Math" panose="02040503050406030204" pitchFamily="18" charset="0"/>
                        </a:rPr>
                        <m:t>𝜷</m:t>
                      </m:r>
                      <m:r>
                        <a:rPr kumimoji="1" lang="en-US" altLang="ja-JP" b="1" i="1">
                          <a:solidFill>
                            <a:schemeClr val="tx2"/>
                          </a:solidFill>
                          <a:latin typeface="Cambria Math" panose="02040503050406030204" pitchFamily="18" charset="0"/>
                          <a:ea typeface="Cambria Math" panose="02040503050406030204" pitchFamily="18" charset="0"/>
                        </a:rPr>
                        <m:t>+</m:t>
                      </m:r>
                      <m:sSub>
                        <m:sSubPr>
                          <m:ctrlPr>
                            <a:rPr kumimoji="1" lang="en-US" altLang="ja-JP" b="1" i="1">
                              <a:solidFill>
                                <a:schemeClr val="tx2"/>
                              </a:solidFill>
                              <a:latin typeface="Cambria Math" panose="02040503050406030204" pitchFamily="18" charset="0"/>
                              <a:ea typeface="Cambria Math" panose="02040503050406030204" pitchFamily="18" charset="0"/>
                            </a:rPr>
                          </m:ctrlPr>
                        </m:sSubPr>
                        <m:e>
                          <m:r>
                            <a:rPr kumimoji="1" lang="en-US" altLang="ja-JP" b="1" i="1" smtClean="0">
                              <a:solidFill>
                                <a:schemeClr val="tx2"/>
                              </a:solidFill>
                              <a:latin typeface="Cambria Math" panose="02040503050406030204" pitchFamily="18" charset="0"/>
                              <a:ea typeface="Cambria Math" panose="02040503050406030204" pitchFamily="18" charset="0"/>
                            </a:rPr>
                            <m:t>𝒖</m:t>
                          </m:r>
                        </m:e>
                        <m:sub>
                          <m:r>
                            <a:rPr kumimoji="1" lang="en-US" altLang="ja-JP" b="1" i="1">
                              <a:solidFill>
                                <a:schemeClr val="tx2"/>
                              </a:solidFill>
                              <a:latin typeface="Cambria Math" panose="02040503050406030204" pitchFamily="18" charset="0"/>
                              <a:ea typeface="Cambria Math" panose="02040503050406030204" pitchFamily="18" charset="0"/>
                            </a:rPr>
                            <m:t>𝒊</m:t>
                          </m:r>
                        </m:sub>
                      </m:sSub>
                    </m:oMath>
                  </m:oMathPara>
                </a14:m>
                <a:endParaRPr kumimoji="1" lang="ja-JP" altLang="en-US" b="1" dirty="0">
                  <a:solidFill>
                    <a:schemeClr val="tx2"/>
                  </a:solidFill>
                </a:endParaRPr>
              </a:p>
            </p:txBody>
          </p:sp>
        </mc:Choice>
        <mc:Fallback xmlns="">
          <p:sp>
            <p:nvSpPr>
              <p:cNvPr id="9" name="テキスト ボックス 8">
                <a:extLst>
                  <a:ext uri="{FF2B5EF4-FFF2-40B4-BE49-F238E27FC236}">
                    <a16:creationId xmlns:a16="http://schemas.microsoft.com/office/drawing/2014/main" id="{93E2B015-7ABB-4BEC-A9E6-84F8EF64FFCA}"/>
                  </a:ext>
                </a:extLst>
              </p:cNvPr>
              <p:cNvSpPr txBox="1">
                <a:spLocks noRot="1" noChangeAspect="1" noMove="1" noResize="1" noEditPoints="1" noAdjustHandles="1" noChangeArrowheads="1" noChangeShapeType="1" noTextEdit="1"/>
              </p:cNvSpPr>
              <p:nvPr/>
            </p:nvSpPr>
            <p:spPr>
              <a:xfrm>
                <a:off x="1805107" y="5867902"/>
                <a:ext cx="1896347" cy="276999"/>
              </a:xfrm>
              <a:prstGeom prst="rect">
                <a:avLst/>
              </a:prstGeom>
              <a:blipFill>
                <a:blip r:embed="rId4"/>
                <a:stretch>
                  <a:fillRect t="-2222" b="-3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2FC14B1-B7AD-4A64-A7FD-6BD15B82ABCF}"/>
                  </a:ext>
                </a:extLst>
              </p:cNvPr>
              <p:cNvSpPr txBox="1"/>
              <p:nvPr/>
            </p:nvSpPr>
            <p:spPr>
              <a:xfrm>
                <a:off x="7842531" y="5516052"/>
                <a:ext cx="2121863" cy="37317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sz="1600" b="1"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1600" b="1" i="1">
                                  <a:latin typeface="Cambria Math" panose="02040503050406030204" pitchFamily="18" charset="0"/>
                                  <a:ea typeface="Cambria Math" panose="02040503050406030204" pitchFamily="18" charset="0"/>
                                </a:rPr>
                              </m:ctrlPr>
                            </m:mPr>
                            <m:m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e>
                            </m:mr>
                            <m:mr>
                              <m:e>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sub>
                                </m:sSub>
                              </m:e>
                            </m:mr>
                          </m:m>
                        </m:e>
                      </m:d>
                      <m:r>
                        <a:rPr kumimoji="1" lang="en-US" altLang="ja-JP" sz="1600" b="1" i="1">
                          <a:latin typeface="Cambria Math" panose="02040503050406030204" pitchFamily="18" charset="0"/>
                          <a:ea typeface="Cambria Math" panose="02040503050406030204" pitchFamily="18" charset="0"/>
                        </a:rPr>
                        <m:t>~</m:t>
                      </m:r>
                      <m:r>
                        <a:rPr kumimoji="1" lang="en-US" altLang="ja-JP" sz="1600" b="1" i="1" smtClean="0">
                          <a:latin typeface="Cambria Math" panose="02040503050406030204" pitchFamily="18" charset="0"/>
                          <a:ea typeface="Cambria Math" panose="02040503050406030204" pitchFamily="18" charset="0"/>
                        </a:rPr>
                        <m:t>𝑵</m:t>
                      </m:r>
                      <m:d>
                        <m:dPr>
                          <m:begChr m:val="["/>
                          <m:endChr m:val="]"/>
                          <m:ctrlPr>
                            <a:rPr kumimoji="1" lang="en-US" altLang="ja-JP" sz="1600" b="1" i="1" smtClean="0">
                              <a:latin typeface="Cambria Math" panose="02040503050406030204" pitchFamily="18" charset="0"/>
                              <a:ea typeface="Cambria Math" panose="02040503050406030204" pitchFamily="18" charset="0"/>
                            </a:rPr>
                          </m:ctrlPr>
                        </m:dPr>
                        <m:e>
                          <m:d>
                            <m:dPr>
                              <m:ctrlPr>
                                <a:rPr kumimoji="1" lang="en-US" altLang="ja-JP" sz="1600" b="1" i="1" smtClean="0">
                                  <a:latin typeface="Cambria Math" panose="02040503050406030204" pitchFamily="18" charset="0"/>
                                  <a:ea typeface="Cambria Math" panose="02040503050406030204" pitchFamily="18" charset="0"/>
                                </a:rPr>
                              </m:ctrlPr>
                            </m:dPr>
                            <m:e>
                              <m:eqArr>
                                <m:eqArrPr>
                                  <m:ctrlPr>
                                    <a:rPr kumimoji="1" lang="en-US" altLang="ja-JP" sz="1600" b="1" i="1" smtClean="0">
                                      <a:latin typeface="Cambria Math" panose="02040503050406030204" pitchFamily="18" charset="0"/>
                                      <a:ea typeface="Cambria Math" panose="02040503050406030204" pitchFamily="18" charset="0"/>
                                    </a:rPr>
                                  </m:ctrlPr>
                                </m:eqArrPr>
                                <m:e>
                                  <m:r>
                                    <a:rPr kumimoji="1" lang="en-US" altLang="ja-JP" sz="1600" b="1" i="1" smtClean="0">
                                      <a:latin typeface="Cambria Math" panose="02040503050406030204" pitchFamily="18" charset="0"/>
                                      <a:ea typeface="Cambria Math" panose="02040503050406030204" pitchFamily="18" charset="0"/>
                                    </a:rPr>
                                    <m:t>𝟎</m:t>
                                  </m:r>
                                </m:e>
                                <m:e>
                                  <m:r>
                                    <a:rPr kumimoji="1" lang="en-US" altLang="ja-JP" sz="1600" b="1" i="1" smtClean="0">
                                      <a:latin typeface="Cambria Math" panose="02040503050406030204" pitchFamily="18" charset="0"/>
                                      <a:ea typeface="Cambria Math" panose="02040503050406030204" pitchFamily="18" charset="0"/>
                                    </a:rPr>
                                    <m:t>𝟎</m:t>
                                  </m:r>
                                </m:e>
                              </m:eqArr>
                            </m:e>
                          </m:d>
                          <m:r>
                            <a:rPr kumimoji="1" lang="en-US" altLang="ja-JP" sz="1600" b="1" i="1" smtClean="0">
                              <a:latin typeface="Cambria Math" panose="02040503050406030204" pitchFamily="18" charset="0"/>
                              <a:ea typeface="Cambria Math" panose="02040503050406030204" pitchFamily="18" charset="0"/>
                            </a:rPr>
                            <m:t>,</m:t>
                          </m:r>
                          <m:d>
                            <m:dPr>
                              <m:ctrlPr>
                                <a:rPr kumimoji="1" lang="en-US" altLang="ja-JP" sz="1600" b="1" i="1">
                                  <a:latin typeface="Cambria Math" panose="02040503050406030204" pitchFamily="18" charset="0"/>
                                </a:rPr>
                              </m:ctrlPr>
                            </m:dPr>
                            <m:e>
                              <m:m>
                                <m:mPr>
                                  <m:mcs>
                                    <m:mc>
                                      <m:mcPr>
                                        <m:count m:val="2"/>
                                        <m:mcJc m:val="center"/>
                                      </m:mcPr>
                                    </m:mc>
                                  </m:mcs>
                                  <m:ctrlPr>
                                    <a:rPr kumimoji="1" lang="en-US" altLang="ja-JP" sz="1600" b="1" i="1">
                                      <a:latin typeface="Cambria Math" panose="02040503050406030204" pitchFamily="18" charset="0"/>
                                    </a:rPr>
                                  </m:ctrlPr>
                                </m:mPr>
                                <m:mr>
                                  <m:e>
                                    <m:r>
                                      <m:rPr>
                                        <m:brk m:alnAt="7"/>
                                      </m:rPr>
                                      <a:rPr kumimoji="1" lang="en-US" altLang="ja-JP" sz="1600" b="1" i="1" smtClean="0">
                                        <a:latin typeface="Cambria Math" panose="02040503050406030204" pitchFamily="18" charset="0"/>
                                      </a:rPr>
                                      <m:t>𝟏</m:t>
                                    </m:r>
                                  </m:e>
                                  <m:e>
                                    <m:r>
                                      <a:rPr kumimoji="1" lang="ja-JP" altLang="en-US" sz="1600" b="1" i="1" smtClean="0">
                                        <a:latin typeface="Cambria Math" panose="02040503050406030204" pitchFamily="18" charset="0"/>
                                      </a:rPr>
                                      <m:t>𝝈</m:t>
                                    </m:r>
                                  </m:e>
                                </m:mr>
                                <m:mr>
                                  <m:e>
                                    <m:r>
                                      <a:rPr kumimoji="1" lang="ja-JP" altLang="en-US" sz="1600" b="1" i="1" smtClean="0">
                                        <a:latin typeface="Cambria Math" panose="02040503050406030204" pitchFamily="18" charset="0"/>
                                      </a:rPr>
                                      <m:t>𝝈</m:t>
                                    </m:r>
                                  </m:e>
                                  <m:e>
                                    <m:r>
                                      <a:rPr kumimoji="1" lang="en-US" altLang="ja-JP" sz="1600" b="1" i="1" smtClean="0">
                                        <a:latin typeface="Cambria Math" panose="02040503050406030204" pitchFamily="18" charset="0"/>
                                      </a:rPr>
                                      <m:t>𝟏</m:t>
                                    </m:r>
                                  </m:e>
                                </m:mr>
                              </m:m>
                            </m:e>
                          </m:d>
                        </m:e>
                      </m:d>
                    </m:oMath>
                  </m:oMathPara>
                </a14:m>
                <a:endParaRPr kumimoji="1" lang="ja-JP" altLang="en-US" sz="1600" b="1" dirty="0"/>
              </a:p>
            </p:txBody>
          </p:sp>
        </mc:Choice>
        <mc:Fallback xmlns="">
          <p:sp>
            <p:nvSpPr>
              <p:cNvPr id="20" name="テキスト ボックス 19">
                <a:extLst>
                  <a:ext uri="{FF2B5EF4-FFF2-40B4-BE49-F238E27FC236}">
                    <a16:creationId xmlns:a16="http://schemas.microsoft.com/office/drawing/2014/main" id="{12FC14B1-B7AD-4A64-A7FD-6BD15B82ABCF}"/>
                  </a:ext>
                </a:extLst>
              </p:cNvPr>
              <p:cNvSpPr txBox="1">
                <a:spLocks noRot="1" noChangeAspect="1" noMove="1" noResize="1" noEditPoints="1" noAdjustHandles="1" noChangeArrowheads="1" noChangeShapeType="1" noTextEdit="1"/>
              </p:cNvSpPr>
              <p:nvPr/>
            </p:nvSpPr>
            <p:spPr>
              <a:xfrm>
                <a:off x="7842531" y="5516052"/>
                <a:ext cx="2121863" cy="373179"/>
              </a:xfrm>
              <a:prstGeom prst="rect">
                <a:avLst/>
              </a:prstGeom>
              <a:blipFill>
                <a:blip r:embed="rId5"/>
                <a:stretch>
                  <a:fillRect t="-6557" b="-213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6AEC55E6-DF1D-4D28-8D23-C04C4E671CF7}"/>
                  </a:ext>
                </a:extLst>
              </p:cNvPr>
              <p:cNvSpPr txBox="1"/>
              <p:nvPr/>
            </p:nvSpPr>
            <p:spPr>
              <a:xfrm>
                <a:off x="1016189" y="2165122"/>
                <a:ext cx="4389791" cy="919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𝒛</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d>
                      <m:r>
                        <a:rPr kumimoji="1" lang="en-US" altLang="ja-JP" sz="1600" b="1" i="1">
                          <a:solidFill>
                            <a:schemeClr val="tx1"/>
                          </a:solidFill>
                          <a:latin typeface="Cambria Math" panose="02040503050406030204" pitchFamily="18" charset="0"/>
                          <a:ea typeface="Cambria Math" panose="02040503050406030204" pitchFamily="18" charset="0"/>
                        </a:rPr>
                        <m:t>~</m:t>
                      </m:r>
                      <m:r>
                        <a:rPr kumimoji="1" lang="en-US" altLang="ja-JP" sz="1600" b="1" i="1">
                          <a:solidFill>
                            <a:schemeClr val="tx1"/>
                          </a:solidFill>
                          <a:latin typeface="Cambria Math" panose="02040503050406030204" pitchFamily="18" charset="0"/>
                          <a:ea typeface="Cambria Math" panose="02040503050406030204" pitchFamily="18" charset="0"/>
                        </a:rPr>
                        <m:t>𝑵</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𝒘</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r>
                                        <a:rPr kumimoji="1" lang="ja-JP" altLang="en-US" sz="1600"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𝟎</m:t>
                                      </m:r>
                                    </m:sub>
                                  </m:sSub>
                                </m:e>
                              </m:eqArr>
                            </m:e>
                          </m:d>
                          <m:r>
                            <a:rPr kumimoji="1" lang="en-US" altLang="ja-JP" sz="1600" b="1" i="1">
                              <a:solidFill>
                                <a:schemeClr val="tx1"/>
                              </a:solidFill>
                              <a:latin typeface="Cambria Math" panose="02040503050406030204" pitchFamily="18" charset="0"/>
                              <a:ea typeface="Cambria Math" panose="02040503050406030204" pitchFamily="18" charset="0"/>
                            </a:rPr>
                            <m:t>,</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sz="1600" b="1" i="1">
                                      <a:solidFill>
                                        <a:schemeClr val="tx1"/>
                                      </a:solidFill>
                                      <a:latin typeface="Cambria Math" panose="02040503050406030204" pitchFamily="18" charset="0"/>
                                      <a:ea typeface="Cambria Math" panose="02040503050406030204" pitchFamily="18" charset="0"/>
                                    </a:rPr>
                                  </m:ctrlPr>
                                </m:mPr>
                                <m:mr>
                                  <m:e>
                                    <m:r>
                                      <m:rPr>
                                        <m:brk m:alnAt="7"/>
                                      </m:rPr>
                                      <a:rPr kumimoji="1" lang="en-US" altLang="ja-JP" sz="1600" b="1" i="1">
                                        <a:solidFill>
                                          <a:schemeClr val="tx1"/>
                                        </a:solidFill>
                                        <a:latin typeface="Cambria Math" panose="02040503050406030204" pitchFamily="18" charset="0"/>
                                        <a:ea typeface="Cambria Math" panose="02040503050406030204" pitchFamily="18" charset="0"/>
                                      </a:rPr>
                                      <m:t>𝟏</m:t>
                                    </m:r>
                                    <m:r>
                                      <a:rPr kumimoji="1" lang="en-US" altLang="ja-JP" sz="1600"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smtClean="0">
                                            <a:solidFill>
                                              <a:schemeClr val="tx1"/>
                                            </a:solidFill>
                                            <a:latin typeface="Cambria Math" panose="02040503050406030204" pitchFamily="18" charset="0"/>
                                            <a:ea typeface="Cambria Math" panose="02040503050406030204" pitchFamily="18" charset="0"/>
                                          </a:rPr>
                                          <m:t>𝟐</m:t>
                                        </m:r>
                                      </m:sup>
                                    </m:sSubSup>
                                    <m:r>
                                      <m:rPr>
                                        <m:brk m:alnAt="7"/>
                                      </m:rPr>
                                      <a:rPr kumimoji="1" lang="en-US" altLang="ja-JP" sz="1600" b="1" i="1">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𝟐</m:t>
                                        </m:r>
                                      </m:sub>
                                      <m:sup>
                                        <m:r>
                                          <a:rPr kumimoji="1" lang="en-US" altLang="ja-JP" sz="1600" b="1" i="1">
                                            <a:solidFill>
                                              <a:schemeClr val="tx1"/>
                                            </a:solidFill>
                                            <a:latin typeface="Cambria Math" panose="02040503050406030204" pitchFamily="18" charset="0"/>
                                            <a:ea typeface="Cambria Math" panose="02040503050406030204" pitchFamily="18" charset="0"/>
                                          </a:rPr>
                                          <m:t>𝟐</m:t>
                                        </m:r>
                                      </m:sup>
                                    </m:sSubSup>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e>
                                    <m:r>
                                      <a:rPr kumimoji="1" lang="en-US" altLang="ja-JP" sz="1600" b="1" i="1">
                                        <a:solidFill>
                                          <a:schemeClr val="tx1"/>
                                        </a:solidFill>
                                        <a:latin typeface="Cambria Math" panose="02040503050406030204" pitchFamily="18" charset="0"/>
                                        <a:ea typeface="Cambria Math" panose="02040503050406030204" pitchFamily="18" charset="0"/>
                                      </a:rPr>
                                      <m:t>𝟎</m:t>
                                    </m:r>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e>
                                    <m:r>
                                      <a:rPr kumimoji="1" lang="en-US" altLang="ja-JP" sz="1600" b="1" i="1">
                                        <a:solidFill>
                                          <a:schemeClr val="tx1"/>
                                        </a:solidFill>
                                        <a:latin typeface="Cambria Math" panose="02040503050406030204" pitchFamily="18" charset="0"/>
                                        <a:ea typeface="Cambria Math" panose="02040503050406030204" pitchFamily="18" charset="0"/>
                                      </a:rPr>
                                      <m:t>𝟎</m:t>
                                    </m:r>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mr>
                              </m:m>
                            </m:e>
                          </m:d>
                        </m:e>
                      </m:d>
                    </m:oMath>
                  </m:oMathPara>
                </a14:m>
                <a:endParaRPr kumimoji="1" lang="ja-JP" altLang="en-US" sz="1600" b="1" dirty="0">
                  <a:solidFill>
                    <a:schemeClr val="tx1"/>
                  </a:solidFill>
                  <a:latin typeface="Cambria Math" panose="02040503050406030204" pitchFamily="18" charset="0"/>
                </a:endParaRPr>
              </a:p>
            </p:txBody>
          </p:sp>
        </mc:Choice>
        <mc:Fallback xmlns="">
          <p:sp>
            <p:nvSpPr>
              <p:cNvPr id="23" name="テキスト ボックス 22">
                <a:extLst>
                  <a:ext uri="{FF2B5EF4-FFF2-40B4-BE49-F238E27FC236}">
                    <a16:creationId xmlns:a16="http://schemas.microsoft.com/office/drawing/2014/main" id="{6AEC55E6-DF1D-4D28-8D23-C04C4E671CF7}"/>
                  </a:ext>
                </a:extLst>
              </p:cNvPr>
              <p:cNvSpPr txBox="1">
                <a:spLocks noRot="1" noChangeAspect="1" noMove="1" noResize="1" noEditPoints="1" noAdjustHandles="1" noChangeArrowheads="1" noChangeShapeType="1" noTextEdit="1"/>
              </p:cNvSpPr>
              <p:nvPr/>
            </p:nvSpPr>
            <p:spPr>
              <a:xfrm>
                <a:off x="1016189" y="2165122"/>
                <a:ext cx="4389791" cy="919739"/>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FE850C6A-1747-4572-9149-70130AC4F482}"/>
                  </a:ext>
                </a:extLst>
              </p:cNvPr>
              <p:cNvSpPr txBox="1"/>
              <p:nvPr/>
            </p:nvSpPr>
            <p:spPr>
              <a:xfrm>
                <a:off x="7047507" y="2165122"/>
                <a:ext cx="3319562" cy="545214"/>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1600" b="1" i="1" smtClean="0">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𝒛</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𝒊𝒋</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mr>
                          </m:m>
                        </m:e>
                      </m:d>
                      <m:r>
                        <a:rPr kumimoji="1" lang="en-US" altLang="ja-JP" sz="1600"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𝑵</m:t>
                          </m:r>
                        </m:e>
                        <m:sub>
                          <m:r>
                            <a:rPr kumimoji="1" lang="en-US" altLang="ja-JP" sz="1600" b="1" i="1" smtClean="0">
                              <a:solidFill>
                                <a:schemeClr val="tx1"/>
                              </a:solidFill>
                              <a:latin typeface="Cambria Math" panose="02040503050406030204" pitchFamily="18" charset="0"/>
                              <a:ea typeface="Cambria Math" panose="02040503050406030204" pitchFamily="18" charset="0"/>
                            </a:rPr>
                            <m:t>𝑱</m:t>
                          </m:r>
                          <m:r>
                            <a:rPr kumimoji="1" lang="en-US" altLang="ja-JP" sz="1600" b="1" i="1" smtClean="0">
                              <a:solidFill>
                                <a:schemeClr val="tx1"/>
                              </a:solidFill>
                              <a:latin typeface="Cambria Math" panose="02040503050406030204" pitchFamily="18" charset="0"/>
                              <a:ea typeface="Cambria Math" panose="02040503050406030204" pitchFamily="18" charset="0"/>
                            </a:rPr>
                            <m:t>+</m:t>
                          </m:r>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Sub>
                      <m:d>
                        <m:dPr>
                          <m:begChr m:val="["/>
                          <m:endChr m:val="]"/>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smtClean="0">
                                      <a:solidFill>
                                        <a:schemeClr val="tx1"/>
                                      </a:solidFill>
                                      <a:latin typeface="Cambria Math" panose="02040503050406030204" pitchFamily="18" charset="0"/>
                                      <a:ea typeface="Cambria Math" panose="02040503050406030204" pitchFamily="18" charset="0"/>
                                    </a:rPr>
                                  </m:ctrlPr>
                                </m:eqArrPr>
                                <m:e>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𝑾</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Sub>
                                  <m:r>
                                    <a:rPr kumimoji="1" lang="ja-JP" altLang="en-US" sz="1600" b="1" i="1" smtClean="0">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𝒊𝒋</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𝒋</m:t>
                                      </m:r>
                                    </m:sub>
                                  </m:sSub>
                                </m:e>
                              </m:eqArr>
                            </m:e>
                          </m:d>
                          <m:r>
                            <a:rPr kumimoji="1" lang="en-US" altLang="ja-JP" sz="1600" b="1" i="1" smtClean="0">
                              <a:solidFill>
                                <a:schemeClr val="tx1"/>
                              </a:solidFill>
                              <a:latin typeface="Cambria Math" panose="02040503050406030204" pitchFamily="18" charset="0"/>
                              <a:ea typeface="Cambria Math" panose="02040503050406030204" pitchFamily="18" charset="0"/>
                            </a:rPr>
                            <m:t>, </m:t>
                          </m:r>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kumimoji="1" lang="en-US" altLang="ja-JP" sz="1600" b="1" i="1" smtClean="0">
                                      <a:solidFill>
                                        <a:schemeClr val="tx1"/>
                                      </a:solidFill>
                                      <a:latin typeface="Cambria Math" panose="02040503050406030204" pitchFamily="18" charset="0"/>
                                      <a:ea typeface="Cambria Math" panose="02040503050406030204" pitchFamily="18" charset="0"/>
                                    </a:rPr>
                                  </m:ctrlPr>
                                </m:mPr>
                                <m:mr>
                                  <m:e>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ja-JP" altLang="en-US" sz="1600" b="1" i="1" smtClean="0">
                                            <a:solidFill>
                                              <a:schemeClr val="tx1"/>
                                            </a:solidFill>
                                            <a:latin typeface="Cambria Math" panose="02040503050406030204" pitchFamily="18" charset="0"/>
                                            <a:ea typeface="Cambria Math" panose="02040503050406030204" pitchFamily="18" charset="0"/>
                                          </a:rPr>
                                          <m:t>𝚺</m:t>
                                        </m:r>
                                      </m:e>
                                      <m:sub>
                                        <m:r>
                                          <a:rPr kumimoji="1" lang="en-US" altLang="ja-JP" sz="1600" b="1" i="1" smtClean="0">
                                            <a:solidFill>
                                              <a:schemeClr val="tx1"/>
                                            </a:solidFill>
                                            <a:latin typeface="Cambria Math" panose="02040503050406030204" pitchFamily="18" charset="0"/>
                                            <a:ea typeface="Cambria Math" panose="02040503050406030204" pitchFamily="18" charset="0"/>
                                          </a:rPr>
                                          <m:t>𝒛</m:t>
                                        </m:r>
                                      </m:sub>
                                    </m:sSub>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𝚺</m:t>
                                        </m:r>
                                      </m:e>
                                      <m:sub>
                                        <m:r>
                                          <a:rPr kumimoji="1" lang="en-US" altLang="ja-JP" sz="1600" b="1" i="1" smtClean="0">
                                            <a:solidFill>
                                              <a:schemeClr val="tx1"/>
                                            </a:solidFill>
                                            <a:latin typeface="Cambria Math" panose="02040503050406030204" pitchFamily="18" charset="0"/>
                                            <a:ea typeface="Cambria Math" panose="02040503050406030204" pitchFamily="18" charset="0"/>
                                          </a:rPr>
                                          <m:t>𝒛</m:t>
                                        </m:r>
                                        <m:r>
                                          <a:rPr kumimoji="1" lang="en-US" altLang="ja-JP" sz="1600" b="1" i="1" smtClean="0">
                                            <a:solidFill>
                                              <a:schemeClr val="tx1"/>
                                            </a:solidFill>
                                            <a:latin typeface="Cambria Math" panose="02040503050406030204" pitchFamily="18" charset="0"/>
                                            <a:ea typeface="Cambria Math" panose="02040503050406030204" pitchFamily="18" charset="0"/>
                                          </a:rPr>
                                          <m:t>,  </m:t>
                                        </m:r>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𝒋</m:t>
                                            </m:r>
                                          </m:sub>
                                        </m:sSub>
                                      </m:sub>
                                    </m:sSub>
                                  </m:e>
                                </m:mr>
                                <m:m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𝚺</m:t>
                                        </m:r>
                                      </m:e>
                                      <m:sub>
                                        <m:r>
                                          <a:rPr kumimoji="1" lang="en-US" altLang="ja-JP" sz="1600" b="1" i="1">
                                            <a:solidFill>
                                              <a:schemeClr val="tx1"/>
                                            </a:solidFill>
                                            <a:latin typeface="Cambria Math" panose="02040503050406030204" pitchFamily="18" charset="0"/>
                                            <a:ea typeface="Cambria Math" panose="02040503050406030204" pitchFamily="18" charset="0"/>
                                          </a:rPr>
                                          <m:t>𝒛</m:t>
                                        </m:r>
                                        <m:r>
                                          <a:rPr kumimoji="1" lang="en-US" altLang="ja-JP" sz="1600" b="1" i="1">
                                            <a:solidFill>
                                              <a:schemeClr val="tx1"/>
                                            </a:solidFill>
                                            <a:latin typeface="Cambria Math" panose="02040503050406030204" pitchFamily="18" charset="0"/>
                                            <a:ea typeface="Cambria Math" panose="02040503050406030204" pitchFamily="18" charset="0"/>
                                          </a:rPr>
                                          <m:t>,</m:t>
                                        </m:r>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en-US" altLang="ja-JP" sz="1600" b="1" i="1">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𝒋</m:t>
                                            </m:r>
                                          </m:sub>
                                        </m:sSub>
                                      </m:sub>
                                      <m:sup>
                                        <m:r>
                                          <a:rPr kumimoji="1" lang="en-US" altLang="ja-JP" sz="1600" b="1" i="0" smtClean="0">
                                            <a:solidFill>
                                              <a:schemeClr val="tx1"/>
                                            </a:solidFill>
                                            <a:latin typeface="Cambria Math" panose="02040503050406030204" pitchFamily="18" charset="0"/>
                                            <a:ea typeface="Cambria Math" panose="02040503050406030204" pitchFamily="18" charset="0"/>
                                          </a:rPr>
                                          <m:t>𝐓</m:t>
                                        </m:r>
                                      </m:sup>
                                    </m:sSubSup>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𝚺</m:t>
                                        </m:r>
                                      </m:e>
                                      <m:sub>
                                        <m:sSub>
                                          <m:sSub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smtClean="0">
                                                <a:solidFill>
                                                  <a:schemeClr val="tx1"/>
                                                </a:solidFill>
                                                <a:latin typeface="Cambria Math" panose="02040503050406030204" pitchFamily="18" charset="0"/>
                                                <a:ea typeface="Cambria Math" panose="02040503050406030204" pitchFamily="18" charset="0"/>
                                              </a:rPr>
                                              <m:t>𝒋</m:t>
                                            </m:r>
                                          </m:sub>
                                        </m:sSub>
                                      </m:sub>
                                    </m:sSub>
                                  </m:e>
                                </m:mr>
                              </m:m>
                            </m:e>
                          </m:d>
                        </m:e>
                      </m:d>
                    </m:oMath>
                  </m:oMathPara>
                </a14:m>
                <a:endParaRPr kumimoji="1" lang="ja-JP"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テキスト ボックス 23">
                <a:extLst>
                  <a:ext uri="{FF2B5EF4-FFF2-40B4-BE49-F238E27FC236}">
                    <a16:creationId xmlns:a16="http://schemas.microsoft.com/office/drawing/2014/main" id="{FE850C6A-1747-4572-9149-70130AC4F482}"/>
                  </a:ext>
                </a:extLst>
              </p:cNvPr>
              <p:cNvSpPr txBox="1">
                <a:spLocks noRot="1" noChangeAspect="1" noMove="1" noResize="1" noEditPoints="1" noAdjustHandles="1" noChangeArrowheads="1" noChangeShapeType="1" noTextEdit="1"/>
              </p:cNvSpPr>
              <p:nvPr/>
            </p:nvSpPr>
            <p:spPr>
              <a:xfrm>
                <a:off x="7047507" y="2165122"/>
                <a:ext cx="3319562" cy="545214"/>
              </a:xfrm>
              <a:prstGeom prst="rect">
                <a:avLst/>
              </a:prstGeom>
              <a:blipFill>
                <a:blip r:embed="rId7"/>
                <a:stretch>
                  <a:fillRect t="-2222" b="-2222"/>
                </a:stretch>
              </a:blipFill>
            </p:spPr>
            <p:txBody>
              <a:bodyPr/>
              <a:lstStyle/>
              <a:p>
                <a:r>
                  <a:rPr lang="ja-JP" altLang="en-US">
                    <a:noFill/>
                  </a:rPr>
                  <a:t> </a:t>
                </a:r>
              </a:p>
            </p:txBody>
          </p:sp>
        </mc:Fallback>
      </mc:AlternateContent>
      <p:sp>
        <p:nvSpPr>
          <p:cNvPr id="28" name="テキスト ボックス 27">
            <a:extLst>
              <a:ext uri="{FF2B5EF4-FFF2-40B4-BE49-F238E27FC236}">
                <a16:creationId xmlns:a16="http://schemas.microsoft.com/office/drawing/2014/main" id="{0FEFCC29-E63C-490C-890E-064615E69B6E}"/>
              </a:ext>
            </a:extLst>
          </p:cNvPr>
          <p:cNvSpPr txBox="1"/>
          <p:nvPr/>
        </p:nvSpPr>
        <p:spPr>
          <a:xfrm>
            <a:off x="6190971" y="2836262"/>
            <a:ext cx="2650788"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値の場合</a:t>
            </a:r>
          </a:p>
        </p:txBody>
      </p:sp>
      <p:sp>
        <p:nvSpPr>
          <p:cNvPr id="30" name="テキスト ボックス 29">
            <a:extLst>
              <a:ext uri="{FF2B5EF4-FFF2-40B4-BE49-F238E27FC236}">
                <a16:creationId xmlns:a16="http://schemas.microsoft.com/office/drawing/2014/main" id="{1DC97D81-FFFF-4D9F-B617-C7E2DE90DF41}"/>
              </a:ext>
            </a:extLst>
          </p:cNvPr>
          <p:cNvSpPr txBox="1"/>
          <p:nvPr/>
        </p:nvSpPr>
        <p:spPr>
          <a:xfrm>
            <a:off x="6575645" y="3581393"/>
            <a:ext cx="2000932"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交通行動が連続量の場合</a:t>
            </a:r>
          </a:p>
        </p:txBody>
      </p:sp>
      <p:sp>
        <p:nvSpPr>
          <p:cNvPr id="32" name="正方形/長方形 31">
            <a:extLst>
              <a:ext uri="{FF2B5EF4-FFF2-40B4-BE49-F238E27FC236}">
                <a16:creationId xmlns:a16="http://schemas.microsoft.com/office/drawing/2014/main" id="{ADBFDAAC-CCDC-42DD-AF07-F056D5A58A2C}"/>
              </a:ext>
            </a:extLst>
          </p:cNvPr>
          <p:cNvSpPr/>
          <p:nvPr/>
        </p:nvSpPr>
        <p:spPr>
          <a:xfrm>
            <a:off x="3062050" y="2212027"/>
            <a:ext cx="1272091"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3" name="正方形/長方形 32">
            <a:extLst>
              <a:ext uri="{FF2B5EF4-FFF2-40B4-BE49-F238E27FC236}">
                <a16:creationId xmlns:a16="http://schemas.microsoft.com/office/drawing/2014/main" id="{F43819D3-9E23-491B-BA46-81C13E30D8BF}"/>
              </a:ext>
            </a:extLst>
          </p:cNvPr>
          <p:cNvSpPr/>
          <p:nvPr/>
        </p:nvSpPr>
        <p:spPr>
          <a:xfrm>
            <a:off x="9694812" y="2406335"/>
            <a:ext cx="430387"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4" name="正方形/長方形 33">
            <a:extLst>
              <a:ext uri="{FF2B5EF4-FFF2-40B4-BE49-F238E27FC236}">
                <a16:creationId xmlns:a16="http://schemas.microsoft.com/office/drawing/2014/main" id="{54DEE419-04B8-4197-B47A-7EA67361B02C}"/>
              </a:ext>
            </a:extLst>
          </p:cNvPr>
          <p:cNvSpPr/>
          <p:nvPr/>
        </p:nvSpPr>
        <p:spPr>
          <a:xfrm>
            <a:off x="477788" y="1703717"/>
            <a:ext cx="5161436" cy="215733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1" name="コンテンツ プレースホルダー 2">
            <a:extLst>
              <a:ext uri="{FF2B5EF4-FFF2-40B4-BE49-F238E27FC236}">
                <a16:creationId xmlns:a16="http://schemas.microsoft.com/office/drawing/2014/main" id="{2D1AAB9E-89C8-4147-93E2-578BD5A6BBD6}"/>
              </a:ext>
            </a:extLst>
          </p:cNvPr>
          <p:cNvSpPr>
            <a:spLocks noGrp="1"/>
          </p:cNvSpPr>
          <p:nvPr>
            <p:ph idx="1"/>
          </p:nvPr>
        </p:nvSpPr>
        <p:spPr>
          <a:xfrm>
            <a:off x="1335131" y="1517373"/>
            <a:ext cx="3766959" cy="435152"/>
          </a:xfrm>
          <a:solidFill>
            <a:schemeClr val="bg1"/>
          </a:solidFill>
          <a:ln>
            <a:solidFill>
              <a:schemeClr val="accent1">
                <a:lumMod val="50000"/>
              </a:schemeClr>
            </a:solidFill>
          </a:ln>
        </p:spPr>
        <p:txBody>
          <a:bodyPr>
            <a:normAutofit/>
          </a:bodyPr>
          <a:lstStyle/>
          <a:p>
            <a:pPr marL="0" indent="0" algn="ctr">
              <a:buNone/>
            </a:pPr>
            <a:r>
              <a:rPr lang="ja-JP" altLang="en-US" sz="1400" dirty="0"/>
              <a:t>２値の交通行動を扱うサンプルセレクションモデル</a:t>
            </a:r>
            <a:endParaRPr kumimoji="1" lang="ja-JP" altLang="en-US" sz="1400" dirty="0"/>
          </a:p>
        </p:txBody>
      </p:sp>
      <p:sp>
        <p:nvSpPr>
          <p:cNvPr id="35" name="正方形/長方形 34">
            <a:extLst>
              <a:ext uri="{FF2B5EF4-FFF2-40B4-BE49-F238E27FC236}">
                <a16:creationId xmlns:a16="http://schemas.microsoft.com/office/drawing/2014/main" id="{09550F29-BFD3-4519-92A1-B02C13A3BF51}"/>
              </a:ext>
            </a:extLst>
          </p:cNvPr>
          <p:cNvSpPr/>
          <p:nvPr/>
        </p:nvSpPr>
        <p:spPr>
          <a:xfrm>
            <a:off x="6022405" y="1703716"/>
            <a:ext cx="5400600" cy="269471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コンテンツ プレースホルダー 2">
            <a:extLst>
              <a:ext uri="{FF2B5EF4-FFF2-40B4-BE49-F238E27FC236}">
                <a16:creationId xmlns:a16="http://schemas.microsoft.com/office/drawing/2014/main" id="{365C595F-7980-41EB-88CA-20C1EDD5CBEF}"/>
              </a:ext>
            </a:extLst>
          </p:cNvPr>
          <p:cNvSpPr txBox="1">
            <a:spLocks/>
          </p:cNvSpPr>
          <p:nvPr/>
        </p:nvSpPr>
        <p:spPr>
          <a:xfrm>
            <a:off x="6483825" y="1487809"/>
            <a:ext cx="4446925" cy="446419"/>
          </a:xfrm>
          <a:prstGeom prst="rect">
            <a:avLst/>
          </a:prstGeom>
          <a:solidFill>
            <a:schemeClr val="bg1"/>
          </a:solidFill>
          <a:ln>
            <a:solidFill>
              <a:schemeClr val="accent1">
                <a:lumMod val="50000"/>
              </a:schemeClr>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gn="ctr">
              <a:buNone/>
            </a:pPr>
            <a:r>
              <a:rPr lang="ja-JP" altLang="en-US" sz="1400" dirty="0"/>
              <a:t>多項型の居住地自己選択を扱うサンプルセレクションモデル</a:t>
            </a:r>
          </a:p>
        </p:txBody>
      </p:sp>
      <p:sp>
        <p:nvSpPr>
          <p:cNvPr id="36" name="テキスト ボックス 35">
            <a:extLst>
              <a:ext uri="{FF2B5EF4-FFF2-40B4-BE49-F238E27FC236}">
                <a16:creationId xmlns:a16="http://schemas.microsoft.com/office/drawing/2014/main" id="{EAE7B085-B09C-49D5-9273-FE2E3CA15F2F}"/>
              </a:ext>
            </a:extLst>
          </p:cNvPr>
          <p:cNvSpPr txBox="1"/>
          <p:nvPr/>
        </p:nvSpPr>
        <p:spPr>
          <a:xfrm>
            <a:off x="4892801" y="4886227"/>
            <a:ext cx="2403222" cy="313932"/>
          </a:xfrm>
          <a:prstGeom prst="rect">
            <a:avLst/>
          </a:prstGeom>
          <a:noFill/>
        </p:spPr>
        <p:txBody>
          <a:bodyPr wrap="none" rtlCol="0">
            <a:spAutoFit/>
          </a:bodyPr>
          <a:lstStyle/>
          <a:p>
            <a:pPr marL="285750" indent="-285750" algn="ctr">
              <a:lnSpc>
                <a:spcPct val="90000"/>
              </a:lnSpc>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以下の例を用いて説明</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A52DB19-2531-4A95-BEB4-1F10532B8D10}"/>
                  </a:ext>
                </a:extLst>
              </p:cNvPr>
              <p:cNvSpPr txBox="1"/>
              <p:nvPr/>
            </p:nvSpPr>
            <p:spPr>
              <a:xfrm>
                <a:off x="6748256" y="3166932"/>
                <a:ext cx="3656642" cy="290144"/>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smtClean="0">
                              <a:latin typeface="Cambria Math" panose="02040503050406030204" pitchFamily="18" charset="0"/>
                            </a:rPr>
                          </m:ctrlPr>
                        </m:dPr>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𝒚</m:t>
                              </m:r>
                            </m:e>
                            <m:sub>
                              <m:r>
                                <a:rPr kumimoji="1" lang="en-US" altLang="ja-JP" sz="1400" b="1" i="1" smtClean="0">
                                  <a:latin typeface="Cambria Math" panose="02040503050406030204" pitchFamily="18" charset="0"/>
                                </a:rPr>
                                <m:t>𝒊𝒋</m:t>
                              </m:r>
                            </m:sub>
                            <m:sup>
                              <m:r>
                                <a:rPr kumimoji="1" lang="en-US" altLang="ja-JP" sz="1400" b="1" i="1" smtClean="0">
                                  <a:latin typeface="Cambria Math" panose="02040503050406030204" pitchFamily="18" charset="0"/>
                                </a:rPr>
                                <m:t>∗</m:t>
                              </m:r>
                            </m:sup>
                          </m:sSubSup>
                        </m:e>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𝒛</m:t>
                              </m:r>
                            </m:e>
                            <m:sub>
                              <m:r>
                                <a:rPr kumimoji="1" lang="en-US" altLang="ja-JP" sz="1400" b="1" i="1" smtClean="0">
                                  <a:latin typeface="Cambria Math" panose="02040503050406030204" pitchFamily="18" charset="0"/>
                                </a:rPr>
                                <m:t>𝒊</m:t>
                              </m:r>
                            </m:sub>
                            <m:sup>
                              <m:r>
                                <a:rPr kumimoji="1" lang="en-US" altLang="ja-JP" sz="1400" b="1" i="1" smtClean="0">
                                  <a:latin typeface="Cambria Math" panose="02040503050406030204" pitchFamily="18" charset="0"/>
                                </a:rPr>
                                <m:t>∗</m:t>
                              </m:r>
                            </m:sup>
                          </m:sSubSup>
                        </m:e>
                      </m:d>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𝑵</m:t>
                      </m:r>
                      <m:d>
                        <m:dPr>
                          <m:begChr m:val="["/>
                          <m:endChr m:val="]"/>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𝒋</m:t>
                              </m:r>
                            </m:sub>
                          </m:sSub>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𝒋</m:t>
                                  </m:r>
                                </m:sub>
                              </m:sSub>
                            </m:sub>
                            <m:sup>
                              <m:r>
                                <a:rPr kumimoji="1" lang="en-US" altLang="ja-JP" sz="1400" b="1">
                                  <a:latin typeface="Cambria Math" panose="02040503050406030204" pitchFamily="18" charset="0"/>
                                  <a:ea typeface="Cambria Math" panose="02040503050406030204" pitchFamily="18" charset="0"/>
                                </a:rPr>
                                <m:t>𝐓</m:t>
                              </m:r>
                            </m:sup>
                          </m:sSubSup>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sub>
                            <m:sup>
                              <m:r>
                                <a:rPr kumimoji="1" lang="en-US" altLang="ja-JP" sz="1400" b="1" i="1">
                                  <a:latin typeface="Cambria Math" panose="02040503050406030204" pitchFamily="18" charset="0"/>
                                  <a:ea typeface="Cambria Math" panose="02040503050406030204" pitchFamily="18" charset="0"/>
                                </a:rPr>
                                <m:t>−</m:t>
                              </m:r>
                              <m:r>
                                <a:rPr kumimoji="1" lang="en-US" altLang="ja-JP" sz="1400" b="1" i="1">
                                  <a:latin typeface="Cambria Math" panose="02040503050406030204" pitchFamily="18" charset="0"/>
                                  <a:ea typeface="Cambria Math" panose="02040503050406030204" pitchFamily="18" charset="0"/>
                                </a:rPr>
                                <m:t>𝟏</m:t>
                              </m:r>
                            </m:sup>
                          </m:sSubSup>
                          <m:d>
                            <m:dPr>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smtClean="0">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𝒛</m:t>
                                  </m:r>
                                </m:e>
                                <m:sub>
                                  <m:r>
                                    <a:rPr kumimoji="1" lang="en-US" altLang="ja-JP" sz="1400" b="1" i="1" smtClean="0">
                                      <a:latin typeface="Cambria Math" panose="02040503050406030204" pitchFamily="18" charset="0"/>
                                      <a:ea typeface="Cambria Math" panose="02040503050406030204" pitchFamily="18" charset="0"/>
                                    </a:rPr>
                                    <m:t>𝒊</m:t>
                                  </m:r>
                                </m:sub>
                                <m:sup>
                                  <m:r>
                                    <a:rPr kumimoji="1" lang="en-US" altLang="ja-JP" sz="1400" b="1" i="1" smtClean="0">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𝑾</m:t>
                                  </m:r>
                                </m:e>
                                <m:sub>
                                  <m:r>
                                    <a:rPr kumimoji="1" lang="en-US" altLang="ja-JP" sz="1400" b="1" i="1">
                                      <a:latin typeface="Cambria Math" panose="02040503050406030204" pitchFamily="18" charset="0"/>
                                      <a:ea typeface="Cambria Math" panose="02040503050406030204" pitchFamily="18" charset="0"/>
                                    </a:rPr>
                                    <m:t>𝒊</m:t>
                                  </m:r>
                                </m:sub>
                              </m:sSub>
                              <m:r>
                                <a:rPr kumimoji="1" lang="ja-JP" altLang="en-US" sz="1400" b="1" i="1">
                                  <a:latin typeface="Cambria Math" panose="02040503050406030204" pitchFamily="18" charset="0"/>
                                  <a:ea typeface="Cambria Math" panose="02040503050406030204" pitchFamily="18" charset="0"/>
                                </a:rPr>
                                <m:t>𝜶</m:t>
                              </m:r>
                            </m:e>
                          </m:d>
                          <m:r>
                            <a:rPr kumimoji="1" lang="en-US" altLang="ja-JP" sz="1400" b="1" i="1" smtClean="0">
                              <a:latin typeface="Cambria Math" panose="02040503050406030204" pitchFamily="18" charset="0"/>
                              <a:ea typeface="Cambria Math" panose="02040503050406030204" pitchFamily="18" charset="0"/>
                            </a:rPr>
                            <m:t>, </m:t>
                          </m:r>
                          <m:r>
                            <a:rPr kumimoji="1" lang="en-US" altLang="ja-JP" sz="1400" b="1" i="1" smtClean="0">
                              <a:latin typeface="Cambria Math" panose="02040503050406030204" pitchFamily="18" charset="0"/>
                              <a:ea typeface="Cambria Math" panose="02040503050406030204" pitchFamily="18" charset="0"/>
                            </a:rPr>
                            <m:t>𝟏</m:t>
                          </m:r>
                        </m:e>
                      </m:d>
                    </m:oMath>
                  </m:oMathPara>
                </a14:m>
                <a:endParaRPr kumimoji="1" lang="ja-JP" altLang="en-US" sz="1400" b="1" dirty="0"/>
              </a:p>
            </p:txBody>
          </p:sp>
        </mc:Choice>
        <mc:Fallback xmlns="">
          <p:sp>
            <p:nvSpPr>
              <p:cNvPr id="3" name="テキスト ボックス 2">
                <a:extLst>
                  <a:ext uri="{FF2B5EF4-FFF2-40B4-BE49-F238E27FC236}">
                    <a16:creationId xmlns:a16="http://schemas.microsoft.com/office/drawing/2014/main" id="{3A52DB19-2531-4A95-BEB4-1F10532B8D10}"/>
                  </a:ext>
                </a:extLst>
              </p:cNvPr>
              <p:cNvSpPr txBox="1">
                <a:spLocks noRot="1" noChangeAspect="1" noMove="1" noResize="1" noEditPoints="1" noAdjustHandles="1" noChangeArrowheads="1" noChangeShapeType="1" noTextEdit="1"/>
              </p:cNvSpPr>
              <p:nvPr/>
            </p:nvSpPr>
            <p:spPr>
              <a:xfrm>
                <a:off x="6748256" y="3166932"/>
                <a:ext cx="3656642" cy="290144"/>
              </a:xfrm>
              <a:prstGeom prst="rect">
                <a:avLst/>
              </a:prstGeom>
              <a:blipFill>
                <a:blip r:embed="rId8"/>
                <a:stretch>
                  <a:fillRect l="-667" b="-170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8BED7E97-0F3F-45A1-8FA0-F770C49994B7}"/>
                  </a:ext>
                </a:extLst>
              </p:cNvPr>
              <p:cNvSpPr txBox="1"/>
              <p:nvPr/>
            </p:nvSpPr>
            <p:spPr>
              <a:xfrm>
                <a:off x="6682020" y="3913477"/>
                <a:ext cx="3789114" cy="2914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smtClean="0">
                              <a:latin typeface="Cambria Math" panose="02040503050406030204" pitchFamily="18" charset="0"/>
                            </a:rPr>
                          </m:ctrlPr>
                        </m:dPr>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𝒚</m:t>
                              </m:r>
                            </m:e>
                            <m:sub>
                              <m:r>
                                <a:rPr kumimoji="1" lang="en-US" altLang="ja-JP" sz="1400" b="1" i="1" smtClean="0">
                                  <a:latin typeface="Cambria Math" panose="02040503050406030204" pitchFamily="18" charset="0"/>
                                </a:rPr>
                                <m:t>𝒊𝒋</m:t>
                              </m:r>
                            </m:sub>
                            <m:sup>
                              <m:r>
                                <a:rPr kumimoji="1" lang="en-US" altLang="ja-JP" sz="1400" b="1" i="1" smtClean="0">
                                  <a:latin typeface="Cambria Math" panose="02040503050406030204" pitchFamily="18" charset="0"/>
                                </a:rPr>
                                <m:t>∗</m:t>
                              </m:r>
                            </m:sup>
                          </m:sSubSup>
                        </m:e>
                        <m:e>
                          <m:sSubSup>
                            <m:sSubSupPr>
                              <m:ctrlPr>
                                <a:rPr kumimoji="1" lang="en-US" altLang="ja-JP" sz="1400" b="1" i="1" smtClean="0">
                                  <a:latin typeface="Cambria Math" panose="02040503050406030204" pitchFamily="18" charset="0"/>
                                </a:rPr>
                              </m:ctrlPr>
                            </m:sSubSupPr>
                            <m:e>
                              <m:r>
                                <a:rPr kumimoji="1" lang="en-US" altLang="ja-JP" sz="1400" b="1" i="1" smtClean="0">
                                  <a:latin typeface="Cambria Math" panose="02040503050406030204" pitchFamily="18" charset="0"/>
                                </a:rPr>
                                <m:t>𝒛</m:t>
                              </m:r>
                            </m:e>
                            <m:sub>
                              <m:r>
                                <a:rPr kumimoji="1" lang="en-US" altLang="ja-JP" sz="1400" b="1" i="1" smtClean="0">
                                  <a:latin typeface="Cambria Math" panose="02040503050406030204" pitchFamily="18" charset="0"/>
                                </a:rPr>
                                <m:t>𝒊</m:t>
                              </m:r>
                            </m:sub>
                            <m:sup>
                              <m:r>
                                <a:rPr kumimoji="1" lang="en-US" altLang="ja-JP" sz="1400" b="1" i="1" smtClean="0">
                                  <a:latin typeface="Cambria Math" panose="02040503050406030204" pitchFamily="18" charset="0"/>
                                </a:rPr>
                                <m:t>∗</m:t>
                              </m:r>
                            </m:sup>
                          </m:sSubSup>
                        </m:e>
                      </m:d>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𝑵</m:t>
                      </m:r>
                      <m:d>
                        <m:dPr>
                          <m:begChr m:val="["/>
                          <m:endChr m:val="]"/>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𝒊𝒋</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𝒋</m:t>
                              </m:r>
                            </m:sub>
                          </m:sSub>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𝒋</m:t>
                                  </m:r>
                                </m:sub>
                              </m:sSub>
                            </m:sub>
                            <m:sup>
                              <m:r>
                                <a:rPr kumimoji="1" lang="en-US" altLang="ja-JP" sz="1400" b="1">
                                  <a:latin typeface="Cambria Math" panose="02040503050406030204" pitchFamily="18" charset="0"/>
                                  <a:ea typeface="Cambria Math" panose="02040503050406030204" pitchFamily="18" charset="0"/>
                                </a:rPr>
                                <m:t>𝐓</m:t>
                              </m:r>
                            </m:sup>
                          </m:sSubSup>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𝚺</m:t>
                              </m:r>
                            </m:e>
                            <m:sub>
                              <m:r>
                                <a:rPr kumimoji="1" lang="en-US" altLang="ja-JP" sz="1400" b="1" i="1">
                                  <a:latin typeface="Cambria Math" panose="02040503050406030204" pitchFamily="18" charset="0"/>
                                  <a:ea typeface="Cambria Math" panose="02040503050406030204" pitchFamily="18" charset="0"/>
                                </a:rPr>
                                <m:t>𝒛</m:t>
                              </m:r>
                            </m:sub>
                            <m:sup>
                              <m:r>
                                <a:rPr kumimoji="1" lang="en-US" altLang="ja-JP" sz="1400" b="1" i="1">
                                  <a:latin typeface="Cambria Math" panose="02040503050406030204" pitchFamily="18" charset="0"/>
                                  <a:ea typeface="Cambria Math" panose="02040503050406030204" pitchFamily="18" charset="0"/>
                                </a:rPr>
                                <m:t>−</m:t>
                              </m:r>
                              <m:r>
                                <a:rPr kumimoji="1" lang="en-US" altLang="ja-JP" sz="1400" b="1" i="1">
                                  <a:latin typeface="Cambria Math" panose="02040503050406030204" pitchFamily="18" charset="0"/>
                                  <a:ea typeface="Cambria Math" panose="02040503050406030204" pitchFamily="18" charset="0"/>
                                </a:rPr>
                                <m:t>𝟏</m:t>
                              </m:r>
                            </m:sup>
                          </m:sSubSup>
                          <m:d>
                            <m:dPr>
                              <m:ctrlPr>
                                <a:rPr kumimoji="1" lang="en-US" altLang="ja-JP" sz="1400" b="1" i="1" smtClean="0">
                                  <a:latin typeface="Cambria Math" panose="02040503050406030204" pitchFamily="18" charset="0"/>
                                  <a:ea typeface="Cambria Math" panose="02040503050406030204" pitchFamily="18" charset="0"/>
                                </a:rPr>
                              </m:ctrlPr>
                            </m:dPr>
                            <m:e>
                              <m:sSubSup>
                                <m:sSubSupPr>
                                  <m:ctrlPr>
                                    <a:rPr kumimoji="1" lang="en-US" altLang="ja-JP" sz="1400" b="1" i="1" smtClean="0">
                                      <a:latin typeface="Cambria Math" panose="02040503050406030204" pitchFamily="18" charset="0"/>
                                      <a:ea typeface="Cambria Math" panose="02040503050406030204" pitchFamily="18" charset="0"/>
                                    </a:rPr>
                                  </m:ctrlPr>
                                </m:sSubSupPr>
                                <m:e>
                                  <m:r>
                                    <a:rPr kumimoji="1" lang="en-US" altLang="ja-JP" sz="1400" b="1" i="1" smtClean="0">
                                      <a:latin typeface="Cambria Math" panose="02040503050406030204" pitchFamily="18" charset="0"/>
                                      <a:ea typeface="Cambria Math" panose="02040503050406030204" pitchFamily="18" charset="0"/>
                                    </a:rPr>
                                    <m:t>𝒛</m:t>
                                  </m:r>
                                </m:e>
                                <m:sub>
                                  <m:r>
                                    <a:rPr kumimoji="1" lang="en-US" altLang="ja-JP" sz="1400" b="1" i="1" smtClean="0">
                                      <a:latin typeface="Cambria Math" panose="02040503050406030204" pitchFamily="18" charset="0"/>
                                      <a:ea typeface="Cambria Math" panose="02040503050406030204" pitchFamily="18" charset="0"/>
                                    </a:rPr>
                                    <m:t>𝒊</m:t>
                                  </m:r>
                                </m:sub>
                                <m:sup>
                                  <m:r>
                                    <a:rPr kumimoji="1" lang="en-US" altLang="ja-JP" sz="1400" b="1" i="1" smtClean="0">
                                      <a:latin typeface="Cambria Math" panose="02040503050406030204" pitchFamily="18" charset="0"/>
                                      <a:ea typeface="Cambria Math" panose="02040503050406030204" pitchFamily="18" charset="0"/>
                                    </a:rPr>
                                    <m:t>∗</m:t>
                                  </m:r>
                                </m:sup>
                              </m:sSubSup>
                              <m:r>
                                <a:rPr kumimoji="1" lang="en-US" altLang="ja-JP" sz="1400" b="1" i="1" smtClean="0">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en-US" altLang="ja-JP" sz="1400" b="1" i="1">
                                      <a:latin typeface="Cambria Math" panose="02040503050406030204" pitchFamily="18" charset="0"/>
                                      <a:ea typeface="Cambria Math" panose="02040503050406030204" pitchFamily="18" charset="0"/>
                                    </a:rPr>
                                    <m:t>𝑾</m:t>
                                  </m:r>
                                </m:e>
                                <m:sub>
                                  <m:r>
                                    <a:rPr kumimoji="1" lang="en-US" altLang="ja-JP" sz="1400" b="1" i="1">
                                      <a:latin typeface="Cambria Math" panose="02040503050406030204" pitchFamily="18" charset="0"/>
                                      <a:ea typeface="Cambria Math" panose="02040503050406030204" pitchFamily="18" charset="0"/>
                                    </a:rPr>
                                    <m:t>𝒊</m:t>
                                  </m:r>
                                </m:sub>
                              </m:sSub>
                              <m:r>
                                <a:rPr kumimoji="1" lang="ja-JP" altLang="en-US" sz="1400" b="1" i="1">
                                  <a:latin typeface="Cambria Math" panose="02040503050406030204" pitchFamily="18" charset="0"/>
                                  <a:ea typeface="Cambria Math" panose="02040503050406030204" pitchFamily="18" charset="0"/>
                                </a:rPr>
                                <m:t>𝜶</m:t>
                              </m:r>
                            </m:e>
                          </m:d>
                          <m:r>
                            <a:rPr kumimoji="1" lang="en-US" altLang="ja-JP" sz="1400" b="1" i="1" smtClean="0">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ja-JP" altLang="en-US" sz="1400" b="1" i="1">
                                  <a:latin typeface="Cambria Math" panose="02040503050406030204" pitchFamily="18" charset="0"/>
                                  <a:ea typeface="Cambria Math" panose="02040503050406030204" pitchFamily="18" charset="0"/>
                                </a:rPr>
                                <m:t>𝝂</m:t>
                              </m:r>
                            </m:e>
                            <m:sub>
                              <m:r>
                                <a:rPr kumimoji="1" lang="en-US" altLang="ja-JP" sz="1400" b="1" i="1">
                                  <a:latin typeface="Cambria Math" panose="02040503050406030204" pitchFamily="18" charset="0"/>
                                  <a:ea typeface="Cambria Math" panose="02040503050406030204" pitchFamily="18" charset="0"/>
                                </a:rPr>
                                <m:t>𝒋</m:t>
                              </m:r>
                            </m:sub>
                            <m:sup>
                              <m:r>
                                <a:rPr kumimoji="1" lang="en-US" altLang="ja-JP" sz="1400" b="1" i="1">
                                  <a:latin typeface="Cambria Math" panose="02040503050406030204" pitchFamily="18" charset="0"/>
                                  <a:ea typeface="Cambria Math" panose="02040503050406030204" pitchFamily="18" charset="0"/>
                                </a:rPr>
                                <m:t>𝟐</m:t>
                              </m:r>
                            </m:sup>
                          </m:sSubSup>
                        </m:e>
                      </m:d>
                    </m:oMath>
                  </m:oMathPara>
                </a14:m>
                <a:endParaRPr kumimoji="1" lang="ja-JP" altLang="en-US" sz="1400" b="1" dirty="0"/>
              </a:p>
            </p:txBody>
          </p:sp>
        </mc:Choice>
        <mc:Fallback xmlns="">
          <p:sp>
            <p:nvSpPr>
              <p:cNvPr id="38" name="テキスト ボックス 37">
                <a:extLst>
                  <a:ext uri="{FF2B5EF4-FFF2-40B4-BE49-F238E27FC236}">
                    <a16:creationId xmlns:a16="http://schemas.microsoft.com/office/drawing/2014/main" id="{8BED7E97-0F3F-45A1-8FA0-F770C49994B7}"/>
                  </a:ext>
                </a:extLst>
              </p:cNvPr>
              <p:cNvSpPr txBox="1">
                <a:spLocks noRot="1" noChangeAspect="1" noMove="1" noResize="1" noEditPoints="1" noAdjustHandles="1" noChangeArrowheads="1" noChangeShapeType="1" noTextEdit="1"/>
              </p:cNvSpPr>
              <p:nvPr/>
            </p:nvSpPr>
            <p:spPr>
              <a:xfrm>
                <a:off x="6682020" y="3913477"/>
                <a:ext cx="3789114" cy="291490"/>
              </a:xfrm>
              <a:prstGeom prst="rect">
                <a:avLst/>
              </a:prstGeom>
              <a:blipFill>
                <a:blip r:embed="rId9"/>
                <a:stretch>
                  <a:fillRect b="-14583"/>
                </a:stretch>
              </a:blipFill>
            </p:spPr>
            <p:txBody>
              <a:bodyPr/>
              <a:lstStyle/>
              <a:p>
                <a:r>
                  <a:rPr lang="ja-JP" altLang="en-US">
                    <a:noFill/>
                  </a:rPr>
                  <a:t> </a:t>
                </a:r>
              </a:p>
            </p:txBody>
          </p:sp>
        </mc:Fallback>
      </mc:AlternateContent>
      <p:sp>
        <p:nvSpPr>
          <p:cNvPr id="39" name="正方形/長方形 38">
            <a:extLst>
              <a:ext uri="{FF2B5EF4-FFF2-40B4-BE49-F238E27FC236}">
                <a16:creationId xmlns:a16="http://schemas.microsoft.com/office/drawing/2014/main" id="{871508F3-5F73-4D48-9593-0CD622E7000C}"/>
              </a:ext>
            </a:extLst>
          </p:cNvPr>
          <p:cNvSpPr/>
          <p:nvPr/>
        </p:nvSpPr>
        <p:spPr>
          <a:xfrm>
            <a:off x="5156203" y="3344144"/>
            <a:ext cx="430387" cy="36651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BDEB263E-1739-4673-AF03-0E764F01DE76}"/>
                  </a:ext>
                </a:extLst>
              </p:cNvPr>
              <p:cNvSpPr txBox="1"/>
              <p:nvPr/>
            </p:nvSpPr>
            <p:spPr>
              <a:xfrm>
                <a:off x="469458" y="3436845"/>
                <a:ext cx="5169766" cy="218842"/>
              </a:xfrm>
              <a:prstGeom prst="rect">
                <a:avLst/>
              </a:prstGeom>
              <a:noFill/>
            </p:spPr>
            <p:txBody>
              <a:bodyPr wrap="squar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r>
                        <a:rPr kumimoji="1" lang="en-US" altLang="ja-JP" sz="1400" b="1" i="1" smtClean="0">
                          <a:solidFill>
                            <a:schemeClr val="tx1"/>
                          </a:solidFill>
                          <a:latin typeface="Cambria Math" panose="02040503050406030204" pitchFamily="18" charset="0"/>
                        </a:rPr>
                        <m:t>𝒇</m:t>
                      </m:r>
                      <m:d>
                        <m:dPr>
                          <m:ctrlPr>
                            <a:rPr kumimoji="1" lang="en-US" altLang="ja-JP" sz="1400" b="1" i="1" smtClean="0">
                              <a:solidFill>
                                <a:schemeClr val="tx1"/>
                              </a:solidFill>
                              <a:latin typeface="Cambria Math" panose="02040503050406030204" pitchFamily="18" charset="0"/>
                            </a:rPr>
                          </m:ctrlPr>
                        </m:dPr>
                        <m:e>
                          <m:sSubSup>
                            <m:sSubSupPr>
                              <m:ctrlPr>
                                <a:rPr kumimoji="1" lang="en-US" altLang="ja-JP" sz="1400" b="1" i="1" smtClean="0">
                                  <a:solidFill>
                                    <a:schemeClr val="tx1"/>
                                  </a:solidFill>
                                  <a:latin typeface="Cambria Math" panose="02040503050406030204" pitchFamily="18" charset="0"/>
                                </a:rPr>
                              </m:ctrlPr>
                            </m:sSubSupPr>
                            <m:e>
                              <m:r>
                                <a:rPr kumimoji="1" lang="en-US" altLang="ja-JP" sz="1400" b="1" i="1" smtClean="0">
                                  <a:solidFill>
                                    <a:schemeClr val="tx1"/>
                                  </a:solidFill>
                                  <a:latin typeface="Cambria Math" panose="02040503050406030204" pitchFamily="18" charset="0"/>
                                </a:rPr>
                                <m:t>𝒛</m:t>
                              </m:r>
                            </m:e>
                            <m:sub>
                              <m:r>
                                <a:rPr kumimoji="1" lang="en-US" altLang="ja-JP" sz="1400" b="1" i="1" smtClean="0">
                                  <a:solidFill>
                                    <a:schemeClr val="tx1"/>
                                  </a:solidFill>
                                  <a:latin typeface="Cambria Math" panose="02040503050406030204" pitchFamily="18" charset="0"/>
                                </a:rPr>
                                <m:t>𝒊</m:t>
                              </m:r>
                            </m:sub>
                            <m:sup>
                              <m:r>
                                <a:rPr kumimoji="1" lang="en-US" altLang="ja-JP" sz="1400" b="1" i="1" smtClean="0">
                                  <a:solidFill>
                                    <a:schemeClr val="tx1"/>
                                  </a:solidFill>
                                  <a:latin typeface="Cambria Math" panose="02040503050406030204" pitchFamily="18" charset="0"/>
                                </a:rPr>
                                <m:t>∗</m:t>
                              </m:r>
                            </m:sup>
                          </m:sSubSup>
                        </m:e>
                        <m:e>
                          <m:sSubSup>
                            <m:sSubSupPr>
                              <m:ctrlPr>
                                <a:rPr kumimoji="1" lang="en-US" altLang="ja-JP" sz="1400" b="1" i="1">
                                  <a:solidFill>
                                    <a:schemeClr val="tx1"/>
                                  </a:solidFill>
                                  <a:latin typeface="Cambria Math" panose="02040503050406030204" pitchFamily="18" charset="0"/>
                                </a:rPr>
                              </m:ctrlPr>
                            </m:sSubSupPr>
                            <m:e>
                              <m:r>
                                <a:rPr kumimoji="1" lang="en-US" altLang="ja-JP" sz="1400" b="1" i="1" smtClean="0">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𝟏</m:t>
                              </m:r>
                            </m:sub>
                            <m:sup>
                              <m:r>
                                <a:rPr kumimoji="1" lang="en-US" altLang="ja-JP" sz="1400" b="1" i="1">
                                  <a:solidFill>
                                    <a:schemeClr val="tx1"/>
                                  </a:solidFill>
                                  <a:latin typeface="Cambria Math" panose="02040503050406030204" pitchFamily="18" charset="0"/>
                                </a:rPr>
                                <m:t>∗</m:t>
                              </m:r>
                            </m:sup>
                          </m:sSubSup>
                          <m:r>
                            <a:rPr lang="en-US" altLang="ja-JP" sz="1400" b="1" i="1" smtClean="0">
                              <a:solidFill>
                                <a:schemeClr val="tx1"/>
                              </a:solidFill>
                              <a:latin typeface="Cambria Math" panose="02040503050406030204" pitchFamily="18" charset="0"/>
                            </a:rPr>
                            <m:t>,</m:t>
                          </m:r>
                          <m:sSubSup>
                            <m:sSubSupPr>
                              <m:ctrlPr>
                                <a:rPr kumimoji="1" lang="en-US" altLang="ja-JP" sz="1400" b="1" i="1">
                                  <a:solidFill>
                                    <a:schemeClr val="tx1"/>
                                  </a:solidFill>
                                  <a:latin typeface="Cambria Math" panose="02040503050406030204" pitchFamily="18" charset="0"/>
                                </a:rPr>
                              </m:ctrlPr>
                            </m:sSubSupPr>
                            <m:e>
                              <m:r>
                                <a:rPr kumimoji="1" lang="en-US" altLang="ja-JP" sz="1400" b="1" i="1">
                                  <a:solidFill>
                                    <a:schemeClr val="tx1"/>
                                  </a:solidFill>
                                  <a:latin typeface="Cambria Math" panose="02040503050406030204" pitchFamily="18" charset="0"/>
                                </a:rPr>
                                <m:t>𝒚</m:t>
                              </m:r>
                            </m:e>
                            <m:sub>
                              <m:r>
                                <a:rPr kumimoji="1" lang="en-US" altLang="ja-JP" sz="1400" b="1" i="1">
                                  <a:solidFill>
                                    <a:schemeClr val="tx1"/>
                                  </a:solidFill>
                                  <a:latin typeface="Cambria Math" panose="02040503050406030204" pitchFamily="18" charset="0"/>
                                </a:rPr>
                                <m:t>𝒊</m:t>
                              </m:r>
                              <m:r>
                                <a:rPr kumimoji="1" lang="en-US" altLang="ja-JP" sz="1400" b="1" i="1" smtClean="0">
                                  <a:solidFill>
                                    <a:schemeClr val="tx1"/>
                                  </a:solidFill>
                                  <a:latin typeface="Cambria Math" panose="02040503050406030204" pitchFamily="18" charset="0"/>
                                </a:rPr>
                                <m:t>𝟎</m:t>
                              </m:r>
                            </m:sub>
                            <m:sup>
                              <m:r>
                                <a:rPr kumimoji="1" lang="en-US" altLang="ja-JP" sz="1400" b="1" i="1">
                                  <a:solidFill>
                                    <a:schemeClr val="tx1"/>
                                  </a:solidFill>
                                  <a:latin typeface="Cambria Math" panose="02040503050406030204" pitchFamily="18" charset="0"/>
                                </a:rPr>
                                <m:t>∗</m:t>
                              </m:r>
                            </m:sup>
                          </m:sSubSup>
                        </m:e>
                      </m:d>
                      <m:r>
                        <a:rPr kumimoji="1" lang="en-US" altLang="ja-JP" sz="1400" b="1" i="1">
                          <a:latin typeface="Cambria Math" panose="02040503050406030204" pitchFamily="18" charset="0"/>
                          <a:ea typeface="Cambria Math" panose="02040503050406030204" pitchFamily="18" charset="0"/>
                        </a:rPr>
                        <m:t>=</m:t>
                      </m:r>
                      <m:r>
                        <a:rPr kumimoji="1" lang="en-US" altLang="ja-JP" sz="1400"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sz="1400"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𝒘</m:t>
                              </m:r>
                            </m:e>
                            <m:sub>
                              <m:r>
                                <a:rPr kumimoji="1" lang="en-US" altLang="ja-JP" sz="1400" b="1" i="1">
                                  <a:latin typeface="Cambria Math" panose="02040503050406030204" pitchFamily="18" charset="0"/>
                                  <a:ea typeface="Cambria Math" panose="02040503050406030204" pitchFamily="18" charset="0"/>
                                </a:rPr>
                                <m:t>𝒊</m:t>
                              </m:r>
                            </m:sub>
                            <m:sup>
                              <m:r>
                                <a:rPr kumimoji="1" lang="en-US" altLang="ja-JP" sz="1400" b="1" i="1">
                                  <a:latin typeface="Cambria Math" panose="02040503050406030204" pitchFamily="18" charset="0"/>
                                  <a:ea typeface="Cambria Math" panose="02040503050406030204" pitchFamily="18" charset="0"/>
                                </a:rPr>
                                <m:t>′</m:t>
                              </m:r>
                            </m:sup>
                          </m:sSubSup>
                          <m:r>
                            <a:rPr kumimoji="1" lang="ja-JP" altLang="en-US" sz="1400" b="1" i="1">
                              <a:latin typeface="Cambria Math" panose="02040503050406030204" pitchFamily="18" charset="0"/>
                              <a:ea typeface="Cambria Math" panose="02040503050406030204" pitchFamily="18" charset="0"/>
                            </a:rPr>
                            <m:t>𝜶</m:t>
                          </m:r>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a:latin typeface="Cambria Math" panose="02040503050406030204" pitchFamily="18" charset="0"/>
                                  <a:ea typeface="Cambria Math" panose="02040503050406030204" pitchFamily="18" charset="0"/>
                                </a:rPr>
                                <m:t>𝟏</m:t>
                              </m:r>
                            </m:sub>
                          </m:sSub>
                          <m:d>
                            <m:dPr>
                              <m:ctrlPr>
                                <a:rPr kumimoji="1" lang="en-US" altLang="ja-JP" sz="1400" b="1" i="1">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𝟏</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𝟏</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𝟏</m:t>
                                  </m:r>
                                </m:sub>
                              </m:sSub>
                            </m:e>
                          </m:d>
                          <m:r>
                            <a:rPr kumimoji="1" lang="en-US" altLang="ja-JP" sz="1400" b="1" i="1">
                              <a:latin typeface="Cambria Math" panose="02040503050406030204" pitchFamily="18" charset="0"/>
                              <a:ea typeface="Cambria Math" panose="02040503050406030204" pitchFamily="18" charset="0"/>
                            </a:rPr>
                            <m:t>+</m:t>
                          </m:r>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𝝈</m:t>
                              </m:r>
                            </m:e>
                            <m:sub>
                              <m:r>
                                <a:rPr kumimoji="1" lang="en-US" altLang="ja-JP" sz="1400" b="1" i="1">
                                  <a:latin typeface="Cambria Math" panose="02040503050406030204" pitchFamily="18" charset="0"/>
                                  <a:ea typeface="Cambria Math" panose="02040503050406030204" pitchFamily="18" charset="0"/>
                                </a:rPr>
                                <m:t>𝟐</m:t>
                              </m:r>
                            </m:sub>
                          </m:sSub>
                          <m:d>
                            <m:dPr>
                              <m:ctrlPr>
                                <a:rPr kumimoji="1" lang="en-US" altLang="ja-JP" sz="1400" b="1" i="1">
                                  <a:latin typeface="Cambria Math" panose="02040503050406030204" pitchFamily="18" charset="0"/>
                                  <a:ea typeface="Cambria Math" panose="02040503050406030204" pitchFamily="18" charset="0"/>
                                </a:rPr>
                              </m:ctrlPr>
                            </m:dPr>
                            <m:e>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𝒚</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𝟎</m:t>
                                  </m:r>
                                </m:sub>
                                <m:sup>
                                  <m:r>
                                    <a:rPr kumimoji="1" lang="en-US" altLang="ja-JP" sz="1400" b="1" i="1">
                                      <a:latin typeface="Cambria Math" panose="02040503050406030204" pitchFamily="18" charset="0"/>
                                      <a:ea typeface="Cambria Math" panose="02040503050406030204" pitchFamily="18" charset="0"/>
                                    </a:rPr>
                                    <m:t>∗</m:t>
                                  </m:r>
                                </m:sup>
                              </m:sSubSup>
                              <m:r>
                                <a:rPr kumimoji="1" lang="en-US" altLang="ja-JP" sz="1400" b="1" i="1">
                                  <a:latin typeface="Cambria Math" panose="02040503050406030204" pitchFamily="18" charset="0"/>
                                  <a:ea typeface="Cambria Math" panose="02040503050406030204" pitchFamily="18" charset="0"/>
                                </a:rPr>
                                <m:t>−</m:t>
                              </m:r>
                              <m:sSubSup>
                                <m:sSubSupPr>
                                  <m:ctrlPr>
                                    <a:rPr kumimoji="1" lang="en-US" altLang="ja-JP" sz="1400" b="1" i="1">
                                      <a:latin typeface="Cambria Math" panose="02040503050406030204" pitchFamily="18" charset="0"/>
                                      <a:ea typeface="Cambria Math" panose="02040503050406030204" pitchFamily="18" charset="0"/>
                                    </a:rPr>
                                  </m:ctrlPr>
                                </m:sSubSupPr>
                                <m:e>
                                  <m:r>
                                    <a:rPr kumimoji="1" lang="en-US" altLang="ja-JP" sz="1400" b="1" i="1">
                                      <a:latin typeface="Cambria Math" panose="02040503050406030204" pitchFamily="18" charset="0"/>
                                      <a:ea typeface="Cambria Math" panose="02040503050406030204" pitchFamily="18" charset="0"/>
                                    </a:rPr>
                                    <m:t>𝒙</m:t>
                                  </m:r>
                                </m:e>
                                <m:sub>
                                  <m:r>
                                    <a:rPr kumimoji="1" lang="en-US" altLang="ja-JP" sz="1400" b="1" i="1">
                                      <a:latin typeface="Cambria Math" panose="02040503050406030204" pitchFamily="18" charset="0"/>
                                      <a:ea typeface="Cambria Math" panose="02040503050406030204" pitchFamily="18" charset="0"/>
                                    </a:rPr>
                                    <m:t>𝒊</m:t>
                                  </m:r>
                                  <m:r>
                                    <a:rPr kumimoji="1" lang="en-US" altLang="ja-JP" sz="1400" b="1" i="1">
                                      <a:latin typeface="Cambria Math" panose="02040503050406030204" pitchFamily="18" charset="0"/>
                                      <a:ea typeface="Cambria Math" panose="02040503050406030204" pitchFamily="18" charset="0"/>
                                    </a:rPr>
                                    <m:t>𝟎</m:t>
                                  </m:r>
                                </m:sub>
                                <m:sup>
                                  <m:r>
                                    <a:rPr kumimoji="1" lang="en-US" altLang="ja-JP" sz="1400" b="1" i="1">
                                      <a:latin typeface="Cambria Math" panose="02040503050406030204" pitchFamily="18" charset="0"/>
                                      <a:ea typeface="Cambria Math" panose="02040503050406030204" pitchFamily="18" charset="0"/>
                                    </a:rPr>
                                    <m:t>′</m:t>
                                  </m:r>
                                </m:sup>
                              </m:sSubSup>
                              <m:sSub>
                                <m:sSubPr>
                                  <m:ctrlPr>
                                    <a:rPr kumimoji="1" lang="en-US" altLang="ja-JP" sz="1400" b="1" i="1">
                                      <a:latin typeface="Cambria Math" panose="02040503050406030204" pitchFamily="18" charset="0"/>
                                      <a:ea typeface="Cambria Math" panose="02040503050406030204" pitchFamily="18" charset="0"/>
                                    </a:rPr>
                                  </m:ctrlPr>
                                </m:sSubPr>
                                <m:e>
                                  <m:r>
                                    <a:rPr kumimoji="1" lang="ja-JP" altLang="en-US" sz="1400" b="1" i="1">
                                      <a:latin typeface="Cambria Math" panose="02040503050406030204" pitchFamily="18" charset="0"/>
                                      <a:ea typeface="Cambria Math" panose="02040503050406030204" pitchFamily="18" charset="0"/>
                                    </a:rPr>
                                    <m:t>𝜷</m:t>
                                  </m:r>
                                </m:e>
                                <m:sub>
                                  <m:r>
                                    <a:rPr kumimoji="1" lang="en-US" altLang="ja-JP" sz="1400" b="1" i="1">
                                      <a:latin typeface="Cambria Math" panose="02040503050406030204" pitchFamily="18" charset="0"/>
                                      <a:ea typeface="Cambria Math" panose="02040503050406030204" pitchFamily="18" charset="0"/>
                                    </a:rPr>
                                    <m:t>𝟎</m:t>
                                  </m:r>
                                </m:sub>
                              </m:sSub>
                            </m:e>
                          </m:d>
                          <m:r>
                            <a:rPr kumimoji="1" lang="en-US" altLang="ja-JP" sz="1400" b="1" i="1">
                              <a:latin typeface="Cambria Math" panose="02040503050406030204" pitchFamily="18" charset="0"/>
                              <a:ea typeface="Cambria Math" panose="02040503050406030204" pitchFamily="18" charset="0"/>
                            </a:rPr>
                            <m:t>, </m:t>
                          </m:r>
                          <m:r>
                            <a:rPr kumimoji="1" lang="en-US" altLang="ja-JP" sz="1400" b="1" i="1">
                              <a:latin typeface="Cambria Math" panose="02040503050406030204" pitchFamily="18" charset="0"/>
                              <a:ea typeface="Cambria Math" panose="02040503050406030204" pitchFamily="18" charset="0"/>
                            </a:rPr>
                            <m:t>𝟏</m:t>
                          </m:r>
                        </m:e>
                      </m:d>
                    </m:oMath>
                  </m:oMathPara>
                </a14:m>
                <a:endParaRPr kumimoji="1" lang="ja-JP" altLang="en-US" sz="1400" b="1" dirty="0">
                  <a:solidFill>
                    <a:schemeClr val="tx1"/>
                  </a:solidFill>
                </a:endParaRPr>
              </a:p>
            </p:txBody>
          </p:sp>
        </mc:Choice>
        <mc:Fallback xmlns="">
          <p:sp>
            <p:nvSpPr>
              <p:cNvPr id="37" name="テキスト ボックス 36">
                <a:extLst>
                  <a:ext uri="{FF2B5EF4-FFF2-40B4-BE49-F238E27FC236}">
                    <a16:creationId xmlns:a16="http://schemas.microsoft.com/office/drawing/2014/main" id="{BDEB263E-1739-4673-AF03-0E764F01DE76}"/>
                  </a:ext>
                </a:extLst>
              </p:cNvPr>
              <p:cNvSpPr txBox="1">
                <a:spLocks noRot="1" noChangeAspect="1" noMove="1" noResize="1" noEditPoints="1" noAdjustHandles="1" noChangeArrowheads="1" noChangeShapeType="1" noTextEdit="1"/>
              </p:cNvSpPr>
              <p:nvPr/>
            </p:nvSpPr>
            <p:spPr>
              <a:xfrm>
                <a:off x="469458" y="3436845"/>
                <a:ext cx="5169766" cy="218842"/>
              </a:xfrm>
              <a:prstGeom prst="rect">
                <a:avLst/>
              </a:prstGeom>
              <a:blipFill>
                <a:blip r:embed="rId10"/>
                <a:stretch>
                  <a:fillRect b="-27778"/>
                </a:stretch>
              </a:blipFill>
            </p:spPr>
            <p:txBody>
              <a:bodyPr/>
              <a:lstStyle/>
              <a:p>
                <a:r>
                  <a:rPr lang="ja-JP" altLang="en-US">
                    <a:noFill/>
                  </a:rPr>
                  <a:t> </a:t>
                </a:r>
              </a:p>
            </p:txBody>
          </p:sp>
        </mc:Fallback>
      </mc:AlternateContent>
      <p:sp>
        <p:nvSpPr>
          <p:cNvPr id="40" name="正方形/長方形 39">
            <a:extLst>
              <a:ext uri="{FF2B5EF4-FFF2-40B4-BE49-F238E27FC236}">
                <a16:creationId xmlns:a16="http://schemas.microsoft.com/office/drawing/2014/main" id="{7A71AC2F-56C8-4D5A-84CC-D356B00C4F2B}"/>
              </a:ext>
            </a:extLst>
          </p:cNvPr>
          <p:cNvSpPr/>
          <p:nvPr/>
        </p:nvSpPr>
        <p:spPr>
          <a:xfrm>
            <a:off x="10005044" y="3128746"/>
            <a:ext cx="430387" cy="36651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1" name="正方形/長方形 40">
            <a:extLst>
              <a:ext uri="{FF2B5EF4-FFF2-40B4-BE49-F238E27FC236}">
                <a16:creationId xmlns:a16="http://schemas.microsoft.com/office/drawing/2014/main" id="{49E151F7-CCD5-44D2-807A-CBA48F654941}"/>
              </a:ext>
            </a:extLst>
          </p:cNvPr>
          <p:cNvSpPr/>
          <p:nvPr/>
        </p:nvSpPr>
        <p:spPr>
          <a:xfrm>
            <a:off x="10005044" y="3863810"/>
            <a:ext cx="430387" cy="36651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0" name="テキスト ボックス 9">
            <a:extLst>
              <a:ext uri="{FF2B5EF4-FFF2-40B4-BE49-F238E27FC236}">
                <a16:creationId xmlns:a16="http://schemas.microsoft.com/office/drawing/2014/main" id="{70FEEBA3-C8F7-45C9-B644-2E128E3DE5F7}"/>
              </a:ext>
            </a:extLst>
          </p:cNvPr>
          <p:cNvSpPr txBox="1"/>
          <p:nvPr/>
        </p:nvSpPr>
        <p:spPr>
          <a:xfrm>
            <a:off x="1881097" y="3983887"/>
            <a:ext cx="3211643" cy="584775"/>
          </a:xfrm>
          <a:prstGeom prst="rect">
            <a:avLst/>
          </a:prstGeom>
          <a:noFill/>
        </p:spPr>
        <p:txBody>
          <a:bodyPr wrap="square" rtlCol="0" anchor="ctr">
            <a:spAutoFit/>
          </a:bodyPr>
          <a:lstStyle/>
          <a:p>
            <a:pPr algn="just"/>
            <a:r>
              <a:rPr kumimoji="1" lang="ja-JP" altLang="en-US" sz="1600" b="1" dirty="0">
                <a:latin typeface="Meiryo UI" panose="020B0604030504040204" pitchFamily="50" charset="-128"/>
                <a:ea typeface="Meiryo UI" panose="020B0604030504040204" pitchFamily="50" charset="-128"/>
              </a:rPr>
              <a:t>潜在変数の条件付き分布の分散が単純化されるように誤差構造を仮定</a:t>
            </a:r>
          </a:p>
        </p:txBody>
      </p:sp>
      <p:sp>
        <p:nvSpPr>
          <p:cNvPr id="12" name="矢印: 左右 11">
            <a:extLst>
              <a:ext uri="{FF2B5EF4-FFF2-40B4-BE49-F238E27FC236}">
                <a16:creationId xmlns:a16="http://schemas.microsoft.com/office/drawing/2014/main" id="{879445B8-B1BA-4767-9B2D-75CBA84447B6}"/>
              </a:ext>
            </a:extLst>
          </p:cNvPr>
          <p:cNvSpPr/>
          <p:nvPr/>
        </p:nvSpPr>
        <p:spPr>
          <a:xfrm>
            <a:off x="7150402" y="5566335"/>
            <a:ext cx="605436" cy="276835"/>
          </a:xfrm>
          <a:prstGeom prst="leftRightArrow">
            <a:avLst>
              <a:gd name="adj1" fmla="val 38656"/>
              <a:gd name="adj2" fmla="val 34119"/>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3" name="テキスト ボックス 12">
            <a:extLst>
              <a:ext uri="{FF2B5EF4-FFF2-40B4-BE49-F238E27FC236}">
                <a16:creationId xmlns:a16="http://schemas.microsoft.com/office/drawing/2014/main" id="{8ACD7356-D2C1-4C8B-8D32-62074824960D}"/>
              </a:ext>
            </a:extLst>
          </p:cNvPr>
          <p:cNvSpPr txBox="1"/>
          <p:nvPr/>
        </p:nvSpPr>
        <p:spPr>
          <a:xfrm>
            <a:off x="6398207" y="5556938"/>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42" name="テキスト ボックス 41">
            <a:extLst>
              <a:ext uri="{FF2B5EF4-FFF2-40B4-BE49-F238E27FC236}">
                <a16:creationId xmlns:a16="http://schemas.microsoft.com/office/drawing/2014/main" id="{1FE018D2-5C7F-4BE8-9E30-733701DF6A9B}"/>
              </a:ext>
            </a:extLst>
          </p:cNvPr>
          <p:cNvSpPr txBox="1"/>
          <p:nvPr/>
        </p:nvSpPr>
        <p:spPr>
          <a:xfrm>
            <a:off x="9901391" y="5556938"/>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43" name="矢印: 上向き折線 42">
            <a:extLst>
              <a:ext uri="{FF2B5EF4-FFF2-40B4-BE49-F238E27FC236}">
                <a16:creationId xmlns:a16="http://schemas.microsoft.com/office/drawing/2014/main" id="{C481F8A7-0A8C-416E-8924-6B8383F831DC}"/>
              </a:ext>
            </a:extLst>
          </p:cNvPr>
          <p:cNvSpPr/>
          <p:nvPr/>
        </p:nvSpPr>
        <p:spPr>
          <a:xfrm rot="5400000">
            <a:off x="4301273" y="4718082"/>
            <a:ext cx="429139" cy="443263"/>
          </a:xfrm>
          <a:prstGeom prst="bentUp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4" name="テキスト ボックス 13">
            <a:extLst>
              <a:ext uri="{FF2B5EF4-FFF2-40B4-BE49-F238E27FC236}">
                <a16:creationId xmlns:a16="http://schemas.microsoft.com/office/drawing/2014/main" id="{2DE56004-372F-413C-B500-2BF90F2CBBE2}"/>
              </a:ext>
            </a:extLst>
          </p:cNvPr>
          <p:cNvSpPr txBox="1"/>
          <p:nvPr/>
        </p:nvSpPr>
        <p:spPr>
          <a:xfrm>
            <a:off x="3323669" y="4878099"/>
            <a:ext cx="98456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この意図を</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291CF5D-294E-4221-882E-4903B6792228}"/>
                  </a:ext>
                </a:extLst>
              </p:cNvPr>
              <p:cNvSpPr txBox="1"/>
              <p:nvPr/>
            </p:nvSpPr>
            <p:spPr>
              <a:xfrm>
                <a:off x="6556298" y="5965423"/>
                <a:ext cx="1745991" cy="286232"/>
              </a:xfrm>
              <a:prstGeom prst="rect">
                <a:avLst/>
              </a:prstGeom>
              <a:noFill/>
            </p:spPr>
            <p:txBody>
              <a:bodyPr wrap="none" rtlCol="0">
                <a:spAutoFit/>
              </a:bodyPr>
              <a:lstStyle/>
              <a:p>
                <a:pPr algn="ctr">
                  <a:lnSpc>
                    <a:spcPct val="90000"/>
                  </a:lnSpc>
                </a:pPr>
                <a14:m>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oMath>
                </a14:m>
                <a:r>
                  <a:rPr kumimoji="1" lang="ja-JP" altLang="en-US" sz="1400" b="1" dirty="0">
                    <a:latin typeface="Meiryo UI" panose="020B0604030504040204" pitchFamily="50" charset="-128"/>
                    <a:ea typeface="Meiryo UI" panose="020B0604030504040204" pitchFamily="50" charset="-128"/>
                  </a:rPr>
                  <a:t> の推定方法を比較</a:t>
                </a:r>
              </a:p>
            </p:txBody>
          </p:sp>
        </mc:Choice>
        <mc:Fallback xmlns="">
          <p:sp>
            <p:nvSpPr>
              <p:cNvPr id="15" name="テキスト ボックス 14">
                <a:extLst>
                  <a:ext uri="{FF2B5EF4-FFF2-40B4-BE49-F238E27FC236}">
                    <a16:creationId xmlns:a16="http://schemas.microsoft.com/office/drawing/2014/main" id="{0291CF5D-294E-4221-882E-4903B6792228}"/>
                  </a:ext>
                </a:extLst>
              </p:cNvPr>
              <p:cNvSpPr txBox="1">
                <a:spLocks noRot="1" noChangeAspect="1" noMove="1" noResize="1" noEditPoints="1" noAdjustHandles="1" noChangeArrowheads="1" noChangeShapeType="1" noTextEdit="1"/>
              </p:cNvSpPr>
              <p:nvPr/>
            </p:nvSpPr>
            <p:spPr>
              <a:xfrm>
                <a:off x="6556298" y="5965423"/>
                <a:ext cx="1745991" cy="286232"/>
              </a:xfrm>
              <a:prstGeom prst="rect">
                <a:avLst/>
              </a:prstGeom>
              <a:blipFill>
                <a:blip r:embed="rId11"/>
                <a:stretch>
                  <a:fillRect t="-12766" r="-350" b="-19149"/>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D7B45000-3786-4008-BB75-01F569619950}"/>
              </a:ext>
            </a:extLst>
          </p:cNvPr>
          <p:cNvSpPr txBox="1"/>
          <p:nvPr/>
        </p:nvSpPr>
        <p:spPr>
          <a:xfrm>
            <a:off x="2039118" y="5257520"/>
            <a:ext cx="1221809" cy="258532"/>
          </a:xfrm>
          <a:prstGeom prst="rect">
            <a:avLst/>
          </a:prstGeom>
          <a:noFill/>
        </p:spPr>
        <p:txBody>
          <a:bodyPr wrap="none" rtlCol="0" anchor="ctr">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２つの潜在変数</a:t>
            </a:r>
          </a:p>
        </p:txBody>
      </p:sp>
    </p:spTree>
    <p:extLst>
      <p:ext uri="{BB962C8B-B14F-4D97-AF65-F5344CB8AC3E}">
        <p14:creationId xmlns:p14="http://schemas.microsoft.com/office/powerpoint/2010/main" val="519764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3318DA12-459F-48C8-A476-5BD17CFD7A1F}"/>
              </a:ext>
            </a:extLst>
          </p:cNvPr>
          <p:cNvSpPr/>
          <p:nvPr/>
        </p:nvSpPr>
        <p:spPr>
          <a:xfrm>
            <a:off x="1630781" y="4395068"/>
            <a:ext cx="7624102" cy="62746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5" name="四角形: 角を丸くする 24">
            <a:extLst>
              <a:ext uri="{FF2B5EF4-FFF2-40B4-BE49-F238E27FC236}">
                <a16:creationId xmlns:a16="http://schemas.microsoft.com/office/drawing/2014/main" id="{81E5DFAD-BE6A-49D4-9EF0-CA28ACAFDE50}"/>
              </a:ext>
            </a:extLst>
          </p:cNvPr>
          <p:cNvSpPr/>
          <p:nvPr/>
        </p:nvSpPr>
        <p:spPr>
          <a:xfrm>
            <a:off x="9520966" y="4072247"/>
            <a:ext cx="2636589" cy="11439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FF33B71-F95D-4188-BCA5-D50FB3D32F4F}"/>
                  </a:ext>
                </a:extLst>
              </p:cNvPr>
              <p:cNvSpPr>
                <a:spLocks noGrp="1"/>
              </p:cNvSpPr>
              <p:nvPr>
                <p:ph type="title"/>
              </p:nvPr>
            </p:nvSpPr>
            <p:spPr>
              <a:xfrm>
                <a:off x="1526972" y="332656"/>
                <a:ext cx="9143538" cy="929966"/>
              </a:xfrm>
            </p:spPr>
            <p:txBody>
              <a:bodyPr>
                <a:normAutofit/>
              </a:bodyPr>
              <a:lstStyle/>
              <a:p>
                <a:r>
                  <a:rPr kumimoji="1" lang="ja-JP" altLang="en-US" dirty="0"/>
                  <a:t>誤差構造と </a:t>
                </a:r>
                <a14:m>
                  <m:oMath xmlns:m="http://schemas.openxmlformats.org/officeDocument/2006/math">
                    <m:r>
                      <a:rPr kumimoji="1" lang="ja-JP" altLang="en-US" i="1" smtClean="0">
                        <a:latin typeface="Cambria Math" panose="02040503050406030204" pitchFamily="18" charset="0"/>
                      </a:rPr>
                      <m:t>𝝈</m:t>
                    </m:r>
                  </m:oMath>
                </a14:m>
                <a:r>
                  <a:rPr kumimoji="1" lang="ja-JP" altLang="en-US" dirty="0"/>
                  <a:t> の</a:t>
                </a:r>
                <a:r>
                  <a:rPr lang="ja-JP" altLang="en-US" dirty="0"/>
                  <a:t>完全条件付き分布</a:t>
                </a:r>
                <a:endParaRPr kumimoji="1" lang="ja-JP" altLang="en-US" dirty="0"/>
              </a:p>
            </p:txBody>
          </p:sp>
        </mc:Choice>
        <mc:Fallback xmlns="">
          <p:sp>
            <p:nvSpPr>
              <p:cNvPr id="2" name="タイトル 1">
                <a:extLst>
                  <a:ext uri="{FF2B5EF4-FFF2-40B4-BE49-F238E27FC236}">
                    <a16:creationId xmlns:a16="http://schemas.microsoft.com/office/drawing/2014/main" id="{3FF33B71-F95D-4188-BCA5-D50FB3D32F4F}"/>
                  </a:ext>
                </a:extLst>
              </p:cNvPr>
              <p:cNvSpPr>
                <a:spLocks noGrp="1" noRot="1" noChangeAspect="1" noMove="1" noResize="1" noEditPoints="1" noAdjustHandles="1" noChangeArrowheads="1" noChangeShapeType="1" noTextEdit="1"/>
              </p:cNvSpPr>
              <p:nvPr>
                <p:ph type="title"/>
              </p:nvPr>
            </p:nvSpPr>
            <p:spPr>
              <a:xfrm>
                <a:off x="1526972" y="332656"/>
                <a:ext cx="9143538" cy="929966"/>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ADD5A18-8B3E-4031-9184-CF0B72116274}"/>
              </a:ext>
            </a:extLst>
          </p:cNvPr>
          <p:cNvSpPr>
            <a:spLocks noGrp="1"/>
          </p:cNvSpPr>
          <p:nvPr>
            <p:ph type="sldNum" sz="quarter" idx="12"/>
          </p:nvPr>
        </p:nvSpPr>
        <p:spPr/>
        <p:txBody>
          <a:bodyPr/>
          <a:lstStyle/>
          <a:p>
            <a:fld id="{DF28FB93-0A08-4E7D-8E63-9EFA29F1E093}" type="slidenum">
              <a:rPr lang="en-US" altLang="ja-JP" smtClean="0"/>
              <a:pPr/>
              <a:t>48</a:t>
            </a:fld>
            <a:endParaRPr lang="ja-JP" altLang="en-US"/>
          </a:p>
        </p:txBody>
      </p:sp>
      <p:sp>
        <p:nvSpPr>
          <p:cNvPr id="11" name="テキスト ボックス 10">
            <a:extLst>
              <a:ext uri="{FF2B5EF4-FFF2-40B4-BE49-F238E27FC236}">
                <a16:creationId xmlns:a16="http://schemas.microsoft.com/office/drawing/2014/main" id="{36E31D5B-D15A-4AE6-9BD1-08E767A2A8DC}"/>
              </a:ext>
            </a:extLst>
          </p:cNvPr>
          <p:cNvSpPr txBox="1"/>
          <p:nvPr/>
        </p:nvSpPr>
        <p:spPr>
          <a:xfrm>
            <a:off x="7708209" y="1599513"/>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13C6C179-DAF2-4E83-B1E0-274F76BE53E1}"/>
                  </a:ext>
                </a:extLst>
              </p:cNvPr>
              <p:cNvSpPr txBox="1"/>
              <p:nvPr/>
            </p:nvSpPr>
            <p:spPr>
              <a:xfrm>
                <a:off x="4222204" y="1502708"/>
                <a:ext cx="3276794" cy="5600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𝜷</m:t>
                                  </m:r>
                                </m:e>
                              </m:eqArr>
                            </m:e>
                          </m:d>
                          <m:r>
                            <a:rPr kumimoji="1" lang="en-US" altLang="ja-JP" b="1" i="1" smtClean="0">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rPr>
                              </m:ctrlPr>
                            </m:dPr>
                            <m:e>
                              <m:m>
                                <m:mPr>
                                  <m:mcs>
                                    <m:mc>
                                      <m:mcPr>
                                        <m:count m:val="2"/>
                                        <m:mcJc m:val="center"/>
                                      </m:mcPr>
                                    </m:mc>
                                  </m:mcs>
                                  <m:ctrlPr>
                                    <a:rPr kumimoji="1" lang="en-US" altLang="ja-JP" b="1" i="1">
                                      <a:solidFill>
                                        <a:schemeClr val="tx1"/>
                                      </a:solidFill>
                                      <a:latin typeface="Cambria Math" panose="02040503050406030204" pitchFamily="18" charset="0"/>
                                    </a:rPr>
                                  </m:ctrlPr>
                                </m:mPr>
                                <m:mr>
                                  <m:e>
                                    <m:r>
                                      <m:rPr>
                                        <m:brk m:alnAt="7"/>
                                      </m:rPr>
                                      <a:rPr kumimoji="1" lang="en-US" altLang="ja-JP" b="1" i="1" smtClean="0">
                                        <a:solidFill>
                                          <a:schemeClr val="tx1"/>
                                        </a:solidFill>
                                        <a:latin typeface="Cambria Math" panose="02040503050406030204" pitchFamily="18" charset="0"/>
                                      </a:rPr>
                                      <m:t>𝟏</m:t>
                                    </m:r>
                                  </m:e>
                                  <m:e>
                                    <m:r>
                                      <a:rPr kumimoji="1" lang="ja-JP" altLang="en-US" b="1" i="1" smtClean="0">
                                        <a:solidFill>
                                          <a:schemeClr val="tx1"/>
                                        </a:solidFill>
                                        <a:latin typeface="Cambria Math" panose="02040503050406030204" pitchFamily="18" charset="0"/>
                                      </a:rPr>
                                      <m:t>𝝈</m:t>
                                    </m:r>
                                  </m:e>
                                </m:mr>
                                <m:mr>
                                  <m:e>
                                    <m:r>
                                      <a:rPr kumimoji="1" lang="ja-JP" altLang="en-US" b="1" i="1" smtClean="0">
                                        <a:solidFill>
                                          <a:schemeClr val="tx1"/>
                                        </a:solidFill>
                                        <a:latin typeface="Cambria Math" panose="02040503050406030204" pitchFamily="18" charset="0"/>
                                      </a:rPr>
                                      <m:t>𝝈</m:t>
                                    </m:r>
                                  </m:e>
                                  <m:e>
                                    <m:r>
                                      <a:rPr kumimoji="1" lang="en-US" altLang="ja-JP" b="1" i="1" smtClean="0">
                                        <a:solidFill>
                                          <a:schemeClr val="tx1"/>
                                        </a:solidFill>
                                        <a:latin typeface="Cambria Math" panose="02040503050406030204" pitchFamily="18" charset="0"/>
                                      </a:rPr>
                                      <m:t>𝟏</m:t>
                                    </m:r>
                                    <m:r>
                                      <a:rPr kumimoji="1" lang="en-US" altLang="ja-JP" b="1" i="1" smtClean="0">
                                        <a:solidFill>
                                          <a:schemeClr val="tx1"/>
                                        </a:solidFill>
                                        <a:latin typeface="Cambria Math" panose="02040503050406030204" pitchFamily="18" charset="0"/>
                                      </a:rPr>
                                      <m:t>+</m:t>
                                    </m:r>
                                    <m:sSup>
                                      <m:sSupPr>
                                        <m:ctrlPr>
                                          <a:rPr kumimoji="1" lang="en-US" altLang="ja-JP" b="1" i="1" smtClean="0">
                                            <a:solidFill>
                                              <a:schemeClr val="tx1"/>
                                            </a:solidFill>
                                            <a:latin typeface="Cambria Math" panose="02040503050406030204" pitchFamily="18" charset="0"/>
                                          </a:rPr>
                                        </m:ctrlPr>
                                      </m:sSupPr>
                                      <m:e>
                                        <m:r>
                                          <a:rPr kumimoji="1" lang="ja-JP" altLang="en-US" b="1" i="1" smtClean="0">
                                            <a:solidFill>
                                              <a:schemeClr val="tx1"/>
                                            </a:solidFill>
                                            <a:latin typeface="Cambria Math" panose="02040503050406030204" pitchFamily="18" charset="0"/>
                                          </a:rPr>
                                          <m:t>𝝈</m:t>
                                        </m:r>
                                      </m:e>
                                      <m:sup>
                                        <m:r>
                                          <a:rPr kumimoji="1" lang="en-US" altLang="ja-JP" b="1" i="1" smtClean="0">
                                            <a:solidFill>
                                              <a:schemeClr val="tx1"/>
                                            </a:solidFill>
                                            <a:latin typeface="Cambria Math" panose="02040503050406030204" pitchFamily="18" charset="0"/>
                                          </a:rPr>
                                          <m:t>𝟐</m:t>
                                        </m:r>
                                      </m:sup>
                                    </m:sSup>
                                  </m:e>
                                </m:mr>
                              </m:m>
                            </m:e>
                          </m:d>
                        </m:e>
                      </m:d>
                    </m:oMath>
                  </m:oMathPara>
                </a14:m>
                <a:endParaRPr kumimoji="1" lang="ja-JP" altLang="en-US" b="1" dirty="0">
                  <a:solidFill>
                    <a:schemeClr val="tx1"/>
                  </a:solidFill>
                </a:endParaRPr>
              </a:p>
            </p:txBody>
          </p:sp>
        </mc:Choice>
        <mc:Fallback xmlns="">
          <p:sp>
            <p:nvSpPr>
              <p:cNvPr id="13" name="テキスト ボックス 12">
                <a:extLst>
                  <a:ext uri="{FF2B5EF4-FFF2-40B4-BE49-F238E27FC236}">
                    <a16:creationId xmlns:a16="http://schemas.microsoft.com/office/drawing/2014/main" id="{13C6C179-DAF2-4E83-B1E0-274F76BE53E1}"/>
                  </a:ext>
                </a:extLst>
              </p:cNvPr>
              <p:cNvSpPr txBox="1">
                <a:spLocks noRot="1" noChangeAspect="1" noMove="1" noResize="1" noEditPoints="1" noAdjustHandles="1" noChangeArrowheads="1" noChangeShapeType="1" noTextEdit="1"/>
              </p:cNvSpPr>
              <p:nvPr/>
            </p:nvSpPr>
            <p:spPr>
              <a:xfrm>
                <a:off x="4222204" y="1502708"/>
                <a:ext cx="3276794" cy="560090"/>
              </a:xfrm>
              <a:prstGeom prst="rect">
                <a:avLst/>
              </a:prstGeom>
              <a:blipFill>
                <a:blip r:embed="rId3"/>
                <a:stretch>
                  <a:fillRect t="-4396" b="-32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999146C-EB14-4FE5-A05B-58101AA14292}"/>
                  </a:ext>
                </a:extLst>
              </p:cNvPr>
              <p:cNvSpPr txBox="1"/>
              <p:nvPr/>
            </p:nvSpPr>
            <p:spPr>
              <a:xfrm>
                <a:off x="4366220" y="2501538"/>
                <a:ext cx="3273973"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600" b="1" i="1" smtClean="0">
                          <a:solidFill>
                            <a:schemeClr val="tx1"/>
                          </a:solidFill>
                          <a:latin typeface="Cambria Math" panose="02040503050406030204" pitchFamily="18" charset="0"/>
                        </a:rPr>
                        <m:t>𝒇</m:t>
                      </m:r>
                      <m:d>
                        <m:dPr>
                          <m:ctrlPr>
                            <a:rPr kumimoji="1" lang="en-US" altLang="ja-JP" sz="1600" b="1" i="1" smtClean="0">
                              <a:solidFill>
                                <a:schemeClr val="tx1"/>
                              </a:solidFill>
                              <a:latin typeface="Cambria Math" panose="02040503050406030204" pitchFamily="18" charset="0"/>
                            </a:rPr>
                          </m:ctrlPr>
                        </m:d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𝒛</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d>
                      <m:r>
                        <a:rPr kumimoji="1" lang="en-US" altLang="ja-JP" sz="1600" b="1" i="1">
                          <a:solidFill>
                            <a:schemeClr val="tx1"/>
                          </a:solidFill>
                          <a:latin typeface="Cambria Math" panose="02040503050406030204" pitchFamily="18" charset="0"/>
                          <a:ea typeface="Cambria Math" panose="02040503050406030204" pitchFamily="18" charset="0"/>
                        </a:rPr>
                        <m:t>=</m:t>
                      </m:r>
                      <m:r>
                        <a:rPr kumimoji="1" lang="en-US" altLang="ja-JP" sz="1600"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𝜷</m:t>
                          </m:r>
                          <m:r>
                            <a:rPr kumimoji="1" lang="en-US" altLang="ja-JP" sz="1600" b="1" i="1">
                              <a:latin typeface="Cambria Math" panose="02040503050406030204" pitchFamily="18" charset="0"/>
                              <a:ea typeface="Cambria Math" panose="02040503050406030204" pitchFamily="18" charset="0"/>
                            </a:rPr>
                            <m:t>+</m:t>
                          </m:r>
                          <m:r>
                            <a:rPr kumimoji="1" lang="ja-JP" altLang="en-US" sz="1600" b="1" i="1">
                              <a:latin typeface="Cambria Math" panose="02040503050406030204" pitchFamily="18" charset="0"/>
                              <a:ea typeface="Cambria Math" panose="02040503050406030204" pitchFamily="18" charset="0"/>
                            </a:rPr>
                            <m:t>𝝈</m:t>
                          </m:r>
                          <m:d>
                            <m:dPr>
                              <m:ctrlPr>
                                <a:rPr kumimoji="1" lang="en-US" altLang="ja-JP" sz="1600" b="1" i="1">
                                  <a:latin typeface="Cambria Math" panose="02040503050406030204" pitchFamily="18" charset="0"/>
                                  <a:ea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𝒛</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en-US" altLang="ja-JP" sz="1600" b="1" i="1">
                                  <a:latin typeface="Cambria Math" panose="02040503050406030204" pitchFamily="18" charset="0"/>
                                  <a:ea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𝒘</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𝜶</m:t>
                              </m:r>
                            </m:e>
                          </m:d>
                          <m:r>
                            <a:rPr kumimoji="1" lang="en-US" altLang="ja-JP" sz="1600" b="1" i="1">
                              <a:latin typeface="Cambria Math" panose="02040503050406030204" pitchFamily="18" charset="0"/>
                              <a:ea typeface="Cambria Math" panose="02040503050406030204" pitchFamily="18" charset="0"/>
                            </a:rPr>
                            <m:t>, </m:t>
                          </m:r>
                          <m:r>
                            <a:rPr kumimoji="1" lang="en-US" altLang="ja-JP" sz="1600" b="1" i="1">
                              <a:latin typeface="Cambria Math" panose="02040503050406030204" pitchFamily="18" charset="0"/>
                              <a:ea typeface="Cambria Math" panose="02040503050406030204" pitchFamily="18" charset="0"/>
                            </a:rPr>
                            <m:t>𝟏</m:t>
                          </m:r>
                        </m:e>
                      </m:d>
                    </m:oMath>
                  </m:oMathPara>
                </a14:m>
                <a:endParaRPr kumimoji="1" lang="en-US" altLang="ja-JP" sz="1600" b="1" dirty="0">
                  <a:solidFill>
                    <a:schemeClr val="tx1"/>
                  </a:solidFill>
                </a:endParaRPr>
              </a:p>
            </p:txBody>
          </p:sp>
        </mc:Choice>
        <mc:Fallback xmlns="">
          <p:sp>
            <p:nvSpPr>
              <p:cNvPr id="15" name="テキスト ボックス 14">
                <a:extLst>
                  <a:ext uri="{FF2B5EF4-FFF2-40B4-BE49-F238E27FC236}">
                    <a16:creationId xmlns:a16="http://schemas.microsoft.com/office/drawing/2014/main" id="{4999146C-EB14-4FE5-A05B-58101AA14292}"/>
                  </a:ext>
                </a:extLst>
              </p:cNvPr>
              <p:cNvSpPr txBox="1">
                <a:spLocks noRot="1" noChangeAspect="1" noMove="1" noResize="1" noEditPoints="1" noAdjustHandles="1" noChangeArrowheads="1" noChangeShapeType="1" noTextEdit="1"/>
              </p:cNvSpPr>
              <p:nvPr/>
            </p:nvSpPr>
            <p:spPr>
              <a:xfrm>
                <a:off x="4366220" y="2501538"/>
                <a:ext cx="3273973" cy="221599"/>
              </a:xfrm>
              <a:prstGeom prst="rect">
                <a:avLst/>
              </a:prstGeom>
              <a:blipFill>
                <a:blip r:embed="rId4"/>
                <a:stretch>
                  <a:fillRect l="-1304" t="-2703" b="-432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110BB33-9881-40CE-8665-999827165A3B}"/>
                  </a:ext>
                </a:extLst>
              </p:cNvPr>
              <p:cNvSpPr txBox="1"/>
              <p:nvPr/>
            </p:nvSpPr>
            <p:spPr>
              <a:xfrm>
                <a:off x="5039579" y="5801396"/>
                <a:ext cx="6534674" cy="313932"/>
              </a:xfrm>
              <a:prstGeom prst="rect">
                <a:avLst/>
              </a:prstGeom>
              <a:noFill/>
            </p:spPr>
            <p:txBody>
              <a:bodyPr wrap="none" rtlCol="0">
                <a:spAutoFit/>
              </a:bodyPr>
              <a:lstStyle/>
              <a:p>
                <a:pPr algn="ctr">
                  <a:lnSpc>
                    <a:spcPct val="90000"/>
                  </a:lnSpc>
                </a:pP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𝜷</m:t>
                    </m:r>
                    <m:r>
                      <a:rPr kumimoji="1" lang="en-US" altLang="ja-JP" sz="1600" b="1" i="1" smtClean="0">
                        <a:latin typeface="Cambria Math" panose="02040503050406030204" pitchFamily="18" charset="0"/>
                        <a:ea typeface="Meiryo UI" panose="020B0604030504040204" pitchFamily="50" charset="-128"/>
                      </a:rPr>
                      <m:t>, </m:t>
                    </m:r>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をサンプリングし，事後分布を近似することが可能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ギブスサンプリング</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mc:Choice>
        <mc:Fallback xmlns="">
          <p:sp>
            <p:nvSpPr>
              <p:cNvPr id="34" name="テキスト ボックス 33">
                <a:extLst>
                  <a:ext uri="{FF2B5EF4-FFF2-40B4-BE49-F238E27FC236}">
                    <a16:creationId xmlns:a16="http://schemas.microsoft.com/office/drawing/2014/main" id="{1110BB33-9881-40CE-8665-999827165A3B}"/>
                  </a:ext>
                </a:extLst>
              </p:cNvPr>
              <p:cNvSpPr txBox="1">
                <a:spLocks noRot="1" noChangeAspect="1" noMove="1" noResize="1" noEditPoints="1" noAdjustHandles="1" noChangeArrowheads="1" noChangeShapeType="1" noTextEdit="1"/>
              </p:cNvSpPr>
              <p:nvPr/>
            </p:nvSpPr>
            <p:spPr>
              <a:xfrm>
                <a:off x="5039579" y="5801396"/>
                <a:ext cx="6534674" cy="313932"/>
              </a:xfrm>
              <a:prstGeom prst="rect">
                <a:avLst/>
              </a:prstGeom>
              <a:blipFill>
                <a:blip r:embed="rId5"/>
                <a:stretch>
                  <a:fillRect t="-13725" b="-254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F85066D-4E36-4CA4-83CD-E8FED3F30BD5}"/>
                  </a:ext>
                </a:extLst>
              </p:cNvPr>
              <p:cNvSpPr txBox="1"/>
              <p:nvPr/>
            </p:nvSpPr>
            <p:spPr>
              <a:xfrm>
                <a:off x="1845940" y="4458490"/>
                <a:ext cx="7164795" cy="436914"/>
              </a:xfrm>
              <a:prstGeom prst="rect">
                <a:avLst/>
              </a:prstGeom>
              <a:noFill/>
            </p:spPr>
            <p:txBody>
              <a:bodyPr wrap="square" lIns="0" tIns="0" rIns="0" bIns="0" rtlCol="0">
                <a:spAutoFit/>
              </a:bodyPr>
              <a:lstStyle/>
              <a:p>
                <a:pPr algn="ctr">
                  <a:lnSpc>
                    <a:spcPct val="90000"/>
                  </a:lnSpc>
                </a:pPr>
                <a14:m>
                  <m:oMath xmlns:m="http://schemas.openxmlformats.org/officeDocument/2006/math">
                    <m:r>
                      <a:rPr kumimoji="1" lang="ja-JP" altLang="en-US" sz="2000" b="1" i="1" smtClean="0">
                        <a:latin typeface="Cambria Math" panose="02040503050406030204" pitchFamily="18" charset="0"/>
                      </a:rPr>
                      <m:t>𝜷</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𝝈</m:t>
                    </m:r>
                    <m:r>
                      <a:rPr kumimoji="1" lang="en-US" altLang="ja-JP" sz="2000" b="1" i="1" smtClean="0">
                        <a:latin typeface="Cambria Math" panose="02040503050406030204" pitchFamily="18" charset="0"/>
                      </a:rPr>
                      <m:t>|</m:t>
                    </m:r>
                    <m:d>
                      <m:dPr>
                        <m:begChr m:val="["/>
                        <m:endChr m:val="]"/>
                        <m:ctrlPr>
                          <a:rPr kumimoji="1" lang="en-US" altLang="ja-JP" sz="2000" b="1" i="1" smtClean="0">
                            <a:latin typeface="Cambria Math" panose="02040503050406030204" pitchFamily="18" charset="0"/>
                          </a:rPr>
                        </m:ctrlPr>
                      </m:dPr>
                      <m:e>
                        <m:sSup>
                          <m:sSupPr>
                            <m:ctrlPr>
                              <a:rPr kumimoji="1" lang="en-US" altLang="ja-JP" sz="2000" b="1" i="1" smtClean="0">
                                <a:latin typeface="Cambria Math" panose="02040503050406030204" pitchFamily="18" charset="0"/>
                              </a:rPr>
                            </m:ctrlPr>
                          </m:sSupPr>
                          <m:e>
                            <m:r>
                              <a:rPr kumimoji="1" lang="en-US" altLang="ja-JP" sz="2000" b="1" i="1" smtClean="0">
                                <a:latin typeface="Cambria Math" panose="02040503050406030204" pitchFamily="18" charset="0"/>
                              </a:rPr>
                              <m:t>𝒚</m:t>
                            </m:r>
                          </m:e>
                          <m:sup>
                            <m:r>
                              <a:rPr kumimoji="1" lang="en-US" altLang="ja-JP" sz="2000" b="1" i="1" smtClean="0">
                                <a:latin typeface="Cambria Math" panose="02040503050406030204" pitchFamily="18" charset="0"/>
                              </a:rPr>
                              <m:t>∗</m:t>
                            </m:r>
                          </m:sup>
                        </m:sSup>
                        <m:r>
                          <a:rPr kumimoji="1" lang="en-US" altLang="ja-JP" sz="2000" b="1" i="1" smtClean="0">
                            <a:latin typeface="Cambria Math" panose="02040503050406030204" pitchFamily="18" charset="0"/>
                          </a:rPr>
                          <m:t>,</m:t>
                        </m:r>
                        <m:sSup>
                          <m:sSupPr>
                            <m:ctrlPr>
                              <a:rPr kumimoji="1" lang="en-US" altLang="ja-JP" sz="2000" b="1" i="1">
                                <a:latin typeface="Cambria Math" panose="02040503050406030204" pitchFamily="18" charset="0"/>
                              </a:rPr>
                            </m:ctrlPr>
                          </m:sSupPr>
                          <m:e>
                            <m:r>
                              <a:rPr kumimoji="1" lang="en-US" altLang="ja-JP" sz="2000" b="1" i="1" smtClean="0">
                                <a:latin typeface="Cambria Math" panose="02040503050406030204" pitchFamily="18" charset="0"/>
                              </a:rPr>
                              <m:t>𝒛</m:t>
                            </m:r>
                          </m:e>
                          <m:sup>
                            <m:r>
                              <a:rPr kumimoji="1" lang="en-US" altLang="ja-JP" sz="2000" b="1" i="1">
                                <a:latin typeface="Cambria Math" panose="02040503050406030204" pitchFamily="18" charset="0"/>
                              </a:rPr>
                              <m:t>∗</m:t>
                            </m:r>
                          </m:sup>
                        </m:sSup>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𝜶</m:t>
                        </m:r>
                      </m:e>
                    </m:d>
                    <m:r>
                      <a:rPr kumimoji="1" lang="en-US" altLang="ja-JP" sz="2000" b="1" i="1" smtClean="0">
                        <a:latin typeface="Cambria Math" panose="02040503050406030204" pitchFamily="18" charset="0"/>
                        <a:ea typeface="Cambria Math" panose="02040503050406030204" pitchFamily="18" charset="0"/>
                      </a:rPr>
                      <m:t>~</m:t>
                    </m:r>
                    <m:r>
                      <a:rPr kumimoji="1" lang="en-US" altLang="ja-JP" sz="2000" b="1" i="1" smtClean="0">
                        <a:latin typeface="Cambria Math" panose="02040503050406030204" pitchFamily="18" charset="0"/>
                        <a:ea typeface="Cambria Math" panose="02040503050406030204" pitchFamily="18" charset="0"/>
                      </a:rPr>
                      <m:t>𝑵</m:t>
                    </m:r>
                    <m:d>
                      <m:dPr>
                        <m:begChr m:val="["/>
                        <m:endChr m:val="]"/>
                        <m:ctrlPr>
                          <a:rPr kumimoji="1" lang="en-US" altLang="ja-JP" sz="2000" b="1" i="1" smtClean="0">
                            <a:latin typeface="Cambria Math" panose="02040503050406030204" pitchFamily="18" charset="0"/>
                            <a:ea typeface="Cambria Math" panose="02040503050406030204" pitchFamily="18" charset="0"/>
                          </a:rPr>
                        </m:ctrlPr>
                      </m:dPr>
                      <m:e>
                        <m:r>
                          <a:rPr kumimoji="1" lang="en-US" altLang="ja-JP" sz="2000" b="1" i="1" smtClean="0">
                            <a:latin typeface="Cambria Math" panose="02040503050406030204" pitchFamily="18" charset="0"/>
                            <a:ea typeface="Cambria Math" panose="02040503050406030204" pitchFamily="18" charset="0"/>
                          </a:rPr>
                          <m:t>𝑮</m:t>
                        </m:r>
                        <m:d>
                          <m:dPr>
                            <m:ctrlPr>
                              <a:rPr kumimoji="1" lang="en-US" altLang="ja-JP" sz="2000" b="1" i="1">
                                <a:latin typeface="Cambria Math" panose="02040503050406030204" pitchFamily="18" charset="0"/>
                                <a:ea typeface="Cambria Math" panose="02040503050406030204" pitchFamily="18" charset="0"/>
                              </a:rPr>
                            </m:ctrlPr>
                          </m:dPr>
                          <m:e>
                            <m:sSubSup>
                              <m:sSubSupPr>
                                <m:ctrlPr>
                                  <a:rPr kumimoji="1" lang="en-US" altLang="ja-JP" sz="2000" b="1" i="1">
                                    <a:latin typeface="Cambria Math" panose="02040503050406030204" pitchFamily="18" charset="0"/>
                                    <a:ea typeface="Cambria Math" panose="02040503050406030204" pitchFamily="18" charset="0"/>
                                  </a:rPr>
                                </m:ctrlPr>
                              </m:sSubSupPr>
                              <m:e>
                                <m:r>
                                  <a:rPr kumimoji="1" lang="en-US" altLang="ja-JP" sz="2000" b="1" i="1" smtClean="0">
                                    <a:latin typeface="Cambria Math" panose="02040503050406030204" pitchFamily="18" charset="0"/>
                                    <a:ea typeface="Cambria Math" panose="02040503050406030204" pitchFamily="18" charset="0"/>
                                  </a:rPr>
                                  <m:t>𝑮</m:t>
                                </m:r>
                              </m:e>
                              <m:sub>
                                <m:r>
                                  <a:rPr kumimoji="1" lang="en-US" altLang="ja-JP" sz="2000" b="1" i="1">
                                    <a:latin typeface="Cambria Math" panose="02040503050406030204" pitchFamily="18" charset="0"/>
                                    <a:ea typeface="Cambria Math" panose="02040503050406030204" pitchFamily="18" charset="0"/>
                                  </a:rPr>
                                  <m:t>𝟎</m:t>
                                </m:r>
                              </m:sub>
                              <m:sup>
                                <m:r>
                                  <a:rPr kumimoji="1" lang="en-US" altLang="ja-JP" sz="2000" b="1" i="1">
                                    <a:latin typeface="Cambria Math" panose="02040503050406030204" pitchFamily="18" charset="0"/>
                                    <a:ea typeface="Cambria Math" panose="02040503050406030204" pitchFamily="18" charset="0"/>
                                  </a:rPr>
                                  <m:t>−</m:t>
                                </m:r>
                                <m:r>
                                  <a:rPr kumimoji="1" lang="en-US" altLang="ja-JP" sz="2000" b="1" i="1">
                                    <a:latin typeface="Cambria Math" panose="02040503050406030204" pitchFamily="18" charset="0"/>
                                    <a:ea typeface="Cambria Math" panose="02040503050406030204" pitchFamily="18" charset="0"/>
                                  </a:rPr>
                                  <m:t>𝟏</m:t>
                                </m:r>
                              </m:sup>
                            </m:sSubSup>
                            <m:sSub>
                              <m:sSubPr>
                                <m:ctrlPr>
                                  <a:rPr kumimoji="1" lang="en-US" altLang="ja-JP" sz="2000" b="1" i="1">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𝒈</m:t>
                                </m:r>
                              </m:e>
                              <m:sub>
                                <m:r>
                                  <a:rPr kumimoji="1" lang="en-US" altLang="ja-JP" sz="2000" b="1" i="1">
                                    <a:latin typeface="Cambria Math" panose="02040503050406030204" pitchFamily="18" charset="0"/>
                                    <a:ea typeface="Cambria Math" panose="02040503050406030204" pitchFamily="18" charset="0"/>
                                  </a:rPr>
                                  <m:t>𝟎</m:t>
                                </m:r>
                              </m:sub>
                            </m:sSub>
                            <m:r>
                              <a:rPr kumimoji="1" lang="en-US" altLang="ja-JP" sz="2000" b="1" i="1">
                                <a:latin typeface="Cambria Math" panose="02040503050406030204" pitchFamily="18" charset="0"/>
                                <a:ea typeface="Cambria Math" panose="02040503050406030204" pitchFamily="18" charset="0"/>
                              </a:rPr>
                              <m:t>+</m:t>
                            </m:r>
                            <m:nary>
                              <m:naryPr>
                                <m:chr m:val="∑"/>
                                <m:supHide m:val="on"/>
                                <m:ctrlPr>
                                  <a:rPr kumimoji="1" lang="en-US" altLang="ja-JP" sz="2000" b="1" i="1">
                                    <a:latin typeface="Cambria Math" panose="02040503050406030204" pitchFamily="18" charset="0"/>
                                    <a:ea typeface="Cambria Math" panose="02040503050406030204" pitchFamily="18" charset="0"/>
                                  </a:rPr>
                                </m:ctrlPr>
                              </m:naryPr>
                              <m:sub>
                                <m:r>
                                  <a:rPr lang="en-US" altLang="ja-JP" sz="2000" b="1" i="1">
                                    <a:latin typeface="Cambria Math" panose="02040503050406030204" pitchFamily="18" charset="0"/>
                                    <a:ea typeface="游明朝" panose="02020400000000000000" pitchFamily="18" charset="-128"/>
                                    <a:cs typeface="Times New Roman" panose="02020603050405020304" pitchFamily="18" charset="0"/>
                                  </a:rPr>
                                  <m:t>𝒊</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up/>
                              <m:e>
                                <m:acc>
                                  <m:accPr>
                                    <m:chr m:val="̅"/>
                                    <m:ctrlPr>
                                      <a:rPr kumimoji="1" lang="en-US" altLang="ja-JP" sz="2000" b="1" i="1" smtClean="0">
                                        <a:latin typeface="Cambria Math" panose="02040503050406030204" pitchFamily="18" charset="0"/>
                                        <a:ea typeface="游明朝" panose="02020400000000000000" pitchFamily="18" charset="-128"/>
                                        <a:cs typeface="Times New Roman" panose="02020603050405020304" pitchFamily="18" charset="0"/>
                                      </a:rPr>
                                    </m:ctrlPr>
                                  </m:accPr>
                                  <m:e>
                                    <m:sSub>
                                      <m:sSubPr>
                                        <m:ctrlPr>
                                          <a:rPr kumimoji="1" lang="en-US" altLang="ja-JP" sz="2000" b="1" i="1" smtClean="0">
                                            <a:latin typeface="Cambria Math" panose="02040503050406030204" pitchFamily="18" charset="0"/>
                                            <a:ea typeface="游明朝" panose="02020400000000000000" pitchFamily="18" charset="-128"/>
                                            <a:cs typeface="Times New Roman" panose="02020603050405020304" pitchFamily="18" charset="0"/>
                                          </a:rPr>
                                        </m:ctrlPr>
                                      </m:sSubPr>
                                      <m:e>
                                        <m:r>
                                          <a:rPr kumimoji="1" lang="en-US" altLang="ja-JP" sz="2000" b="1" i="1">
                                            <a:latin typeface="Cambria Math" panose="02040503050406030204" pitchFamily="18" charset="0"/>
                                            <a:ea typeface="游明朝" panose="02020400000000000000" pitchFamily="18" charset="-128"/>
                                            <a:cs typeface="Times New Roman" panose="02020603050405020304" pitchFamily="18" charset="0"/>
                                          </a:rPr>
                                          <m:t>𝒙</m:t>
                                        </m:r>
                                      </m:e>
                                      <m:sub>
                                        <m:r>
                                          <a:rPr kumimoji="1" lang="en-US" altLang="ja-JP" sz="2000" b="1" i="1" smtClean="0">
                                            <a:latin typeface="Cambria Math" panose="02040503050406030204" pitchFamily="18" charset="0"/>
                                            <a:ea typeface="游明朝" panose="02020400000000000000" pitchFamily="18" charset="-128"/>
                                            <a:cs typeface="Times New Roman" panose="02020603050405020304" pitchFamily="18" charset="0"/>
                                          </a:rPr>
                                          <m:t>𝒊</m:t>
                                        </m:r>
                                      </m:sub>
                                    </m:sSub>
                                  </m:e>
                                </m:acc>
                                <m:sSubSup>
                                  <m:sSubSupPr>
                                    <m:ctrlPr>
                                      <a:rPr kumimoji="1" lang="en-US" altLang="ja-JP" sz="2000" b="1" i="1">
                                        <a:latin typeface="Cambria Math" panose="02040503050406030204" pitchFamily="18" charset="0"/>
                                        <a:ea typeface="Cambria Math" panose="02040503050406030204" pitchFamily="18" charset="0"/>
                                      </a:rPr>
                                    </m:ctrlPr>
                                  </m:sSubSupPr>
                                  <m:e>
                                    <m:r>
                                      <a:rPr kumimoji="1" lang="en-US" altLang="ja-JP" sz="2000" b="1" i="1">
                                        <a:latin typeface="Cambria Math" panose="02040503050406030204" pitchFamily="18" charset="0"/>
                                        <a:ea typeface="Cambria Math" panose="02040503050406030204" pitchFamily="18" charset="0"/>
                                      </a:rPr>
                                      <m:t>𝒚</m:t>
                                    </m:r>
                                  </m:e>
                                  <m:sub>
                                    <m:r>
                                      <a:rPr kumimoji="1" lang="en-US" altLang="ja-JP" sz="2000" b="1" i="1">
                                        <a:latin typeface="Cambria Math" panose="02040503050406030204" pitchFamily="18" charset="0"/>
                                        <a:ea typeface="Cambria Math" panose="02040503050406030204" pitchFamily="18" charset="0"/>
                                      </a:rPr>
                                      <m:t>𝒊</m:t>
                                    </m:r>
                                  </m:sub>
                                  <m:sup>
                                    <m:r>
                                      <a:rPr kumimoji="1" lang="en-US" altLang="ja-JP" sz="2000" b="1" i="1">
                                        <a:latin typeface="Cambria Math" panose="02040503050406030204" pitchFamily="18" charset="0"/>
                                        <a:ea typeface="Cambria Math" panose="02040503050406030204" pitchFamily="18" charset="0"/>
                                      </a:rPr>
                                      <m:t>∗</m:t>
                                    </m:r>
                                  </m:sup>
                                </m:sSubSup>
                              </m:e>
                            </m:nary>
                          </m:e>
                        </m:d>
                        <m:r>
                          <a:rPr kumimoji="1" lang="en-US" altLang="ja-JP" sz="2000" b="1" i="1" smtClean="0">
                            <a:latin typeface="Cambria Math" panose="02040503050406030204" pitchFamily="18" charset="0"/>
                            <a:ea typeface="Cambria Math" panose="02040503050406030204" pitchFamily="18" charset="0"/>
                          </a:rPr>
                          <m:t>,</m:t>
                        </m:r>
                        <m:sSup>
                          <m:sSupPr>
                            <m:ctrlPr>
                              <a:rPr kumimoji="1" lang="en-US" altLang="ja-JP" sz="2000" b="1" i="1">
                                <a:latin typeface="Cambria Math" panose="02040503050406030204" pitchFamily="18" charset="0"/>
                                <a:ea typeface="Cambria Math" panose="02040503050406030204" pitchFamily="18" charset="0"/>
                              </a:rPr>
                            </m:ctrlPr>
                          </m:sSupPr>
                          <m:e>
                            <m:d>
                              <m:dPr>
                                <m:ctrlPr>
                                  <a:rPr kumimoji="1" lang="en-US" altLang="ja-JP" sz="2000" b="1" i="1">
                                    <a:latin typeface="Cambria Math" panose="02040503050406030204" pitchFamily="18" charset="0"/>
                                    <a:ea typeface="Cambria Math" panose="02040503050406030204" pitchFamily="18" charset="0"/>
                                  </a:rPr>
                                </m:ctrlPr>
                              </m:dPr>
                              <m:e>
                                <m:sSubSup>
                                  <m:sSubSupPr>
                                    <m:ctrlPr>
                                      <a:rPr kumimoji="1" lang="en-US" altLang="ja-JP" sz="2000" b="1" i="1">
                                        <a:latin typeface="Cambria Math" panose="02040503050406030204" pitchFamily="18" charset="0"/>
                                        <a:ea typeface="Cambria Math" panose="02040503050406030204" pitchFamily="18" charset="0"/>
                                      </a:rPr>
                                    </m:ctrlPr>
                                  </m:sSubSupPr>
                                  <m:e>
                                    <m:r>
                                      <a:rPr kumimoji="1" lang="en-US" altLang="ja-JP" sz="2000" b="1" i="1" smtClean="0">
                                        <a:latin typeface="Cambria Math" panose="02040503050406030204" pitchFamily="18" charset="0"/>
                                        <a:ea typeface="Cambria Math" panose="02040503050406030204" pitchFamily="18" charset="0"/>
                                      </a:rPr>
                                      <m:t>𝑮</m:t>
                                    </m:r>
                                  </m:e>
                                  <m:sub>
                                    <m:r>
                                      <a:rPr kumimoji="1" lang="en-US" altLang="ja-JP" sz="2000" b="1" i="1">
                                        <a:latin typeface="Cambria Math" panose="02040503050406030204" pitchFamily="18" charset="0"/>
                                        <a:ea typeface="Cambria Math" panose="02040503050406030204" pitchFamily="18" charset="0"/>
                                      </a:rPr>
                                      <m:t>𝟎</m:t>
                                    </m:r>
                                  </m:sub>
                                  <m:sup>
                                    <m:r>
                                      <a:rPr kumimoji="1" lang="en-US" altLang="ja-JP" sz="2000" b="1" i="1">
                                        <a:latin typeface="Cambria Math" panose="02040503050406030204" pitchFamily="18" charset="0"/>
                                        <a:ea typeface="Cambria Math" panose="02040503050406030204" pitchFamily="18" charset="0"/>
                                      </a:rPr>
                                      <m:t>−</m:t>
                                    </m:r>
                                    <m:r>
                                      <a:rPr kumimoji="1" lang="en-US" altLang="ja-JP" sz="2000" b="1" i="1">
                                        <a:latin typeface="Cambria Math" panose="02040503050406030204" pitchFamily="18" charset="0"/>
                                        <a:ea typeface="Cambria Math" panose="02040503050406030204" pitchFamily="18" charset="0"/>
                                      </a:rPr>
                                      <m:t>𝟏</m:t>
                                    </m:r>
                                  </m:sup>
                                </m:sSubSup>
                                <m:r>
                                  <a:rPr kumimoji="1" lang="en-US" altLang="ja-JP" sz="2000" b="1" i="1">
                                    <a:latin typeface="Cambria Math" panose="02040503050406030204" pitchFamily="18" charset="0"/>
                                    <a:ea typeface="Cambria Math" panose="02040503050406030204" pitchFamily="18" charset="0"/>
                                  </a:rPr>
                                  <m:t>+</m:t>
                                </m:r>
                                <m:nary>
                                  <m:naryPr>
                                    <m:chr m:val="∑"/>
                                    <m:supHide m:val="on"/>
                                    <m:ctrlPr>
                                      <a:rPr kumimoji="1" lang="en-US" altLang="ja-JP" sz="2000" b="1" i="1">
                                        <a:latin typeface="Cambria Math" panose="02040503050406030204" pitchFamily="18" charset="0"/>
                                        <a:ea typeface="Cambria Math" panose="02040503050406030204" pitchFamily="18" charset="0"/>
                                      </a:rPr>
                                    </m:ctrlPr>
                                  </m:naryPr>
                                  <m:sub>
                                    <m:r>
                                      <a:rPr lang="en-US" altLang="ja-JP" sz="2000" b="1" i="1">
                                        <a:latin typeface="Cambria Math" panose="02040503050406030204" pitchFamily="18" charset="0"/>
                                        <a:ea typeface="游明朝" panose="02020400000000000000" pitchFamily="18" charset="-128"/>
                                        <a:cs typeface="Times New Roman" panose="02020603050405020304" pitchFamily="18" charset="0"/>
                                      </a:rPr>
                                      <m:t>𝒊</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up/>
                                  <m:e>
                                    <m:acc>
                                      <m:accPr>
                                        <m:chr m:val="̅"/>
                                        <m:ctrlPr>
                                          <a:rPr kumimoji="1" lang="en-US" altLang="ja-JP" sz="2000" b="1" i="1">
                                            <a:latin typeface="Cambria Math" panose="02040503050406030204" pitchFamily="18" charset="0"/>
                                            <a:ea typeface="游明朝" panose="02020400000000000000" pitchFamily="18" charset="-128"/>
                                            <a:cs typeface="Times New Roman" panose="02020603050405020304" pitchFamily="18" charset="0"/>
                                          </a:rPr>
                                        </m:ctrlPr>
                                      </m:accPr>
                                      <m:e>
                                        <m:sSub>
                                          <m:sSubPr>
                                            <m:ctrlPr>
                                              <a:rPr kumimoji="1" lang="en-US" altLang="ja-JP" sz="2000" b="1" i="1">
                                                <a:latin typeface="Cambria Math" panose="02040503050406030204" pitchFamily="18" charset="0"/>
                                                <a:ea typeface="游明朝" panose="02020400000000000000" pitchFamily="18" charset="-128"/>
                                                <a:cs typeface="Times New Roman" panose="02020603050405020304" pitchFamily="18" charset="0"/>
                                              </a:rPr>
                                            </m:ctrlPr>
                                          </m:sSubPr>
                                          <m:e>
                                            <m:r>
                                              <a:rPr kumimoji="1" lang="en-US" altLang="ja-JP" sz="2000" b="1" i="1">
                                                <a:latin typeface="Cambria Math" panose="02040503050406030204" pitchFamily="18" charset="0"/>
                                                <a:ea typeface="游明朝" panose="02020400000000000000" pitchFamily="18" charset="-128"/>
                                                <a:cs typeface="Times New Roman" panose="02020603050405020304" pitchFamily="18" charset="0"/>
                                              </a:rPr>
                                              <m:t>𝒙</m:t>
                                            </m:r>
                                          </m:e>
                                          <m:sub>
                                            <m:r>
                                              <a:rPr kumimoji="1" lang="en-US" altLang="ja-JP" sz="2000" b="1" i="1">
                                                <a:latin typeface="Cambria Math" panose="02040503050406030204" pitchFamily="18" charset="0"/>
                                                <a:ea typeface="游明朝" panose="02020400000000000000" pitchFamily="18" charset="-128"/>
                                                <a:cs typeface="Times New Roman" panose="02020603050405020304" pitchFamily="18" charset="0"/>
                                              </a:rPr>
                                              <m:t>𝒊</m:t>
                                            </m:r>
                                          </m:sub>
                                        </m:sSub>
                                      </m:e>
                                    </m:acc>
                                    <m:sSup>
                                      <m:sSupPr>
                                        <m:ctrlPr>
                                          <a:rPr kumimoji="1" lang="en-US" altLang="ja-JP" sz="2000" b="1" i="1">
                                            <a:latin typeface="Cambria Math" panose="02040503050406030204" pitchFamily="18" charset="0"/>
                                          </a:rPr>
                                        </m:ctrlPr>
                                      </m:sSupPr>
                                      <m:e>
                                        <m:acc>
                                          <m:accPr>
                                            <m:chr m:val="̅"/>
                                            <m:ctrlPr>
                                              <a:rPr kumimoji="1" lang="en-US" altLang="ja-JP" sz="2000" b="1" i="1">
                                                <a:latin typeface="Cambria Math" panose="02040503050406030204" pitchFamily="18" charset="0"/>
                                              </a:rPr>
                                            </m:ctrlPr>
                                          </m:accPr>
                                          <m:e>
                                            <m:sSub>
                                              <m:sSubPr>
                                                <m:ctrlPr>
                                                  <a:rPr kumimoji="1" lang="en-US" altLang="ja-JP" sz="2000" b="1" i="1">
                                                    <a:latin typeface="Cambria Math" panose="02040503050406030204" pitchFamily="18" charset="0"/>
                                                  </a:rPr>
                                                </m:ctrlPr>
                                              </m:sSubPr>
                                              <m:e>
                                                <m:r>
                                                  <a:rPr kumimoji="1" lang="en-US" altLang="ja-JP" sz="2000" b="1" i="1">
                                                    <a:latin typeface="Cambria Math" panose="02040503050406030204" pitchFamily="18" charset="0"/>
                                                  </a:rPr>
                                                  <m:t>𝒙</m:t>
                                                </m:r>
                                              </m:e>
                                              <m:sub>
                                                <m:r>
                                                  <a:rPr kumimoji="1" lang="en-US" altLang="ja-JP" sz="2000" b="1" i="1">
                                                    <a:latin typeface="Cambria Math" panose="02040503050406030204" pitchFamily="18" charset="0"/>
                                                  </a:rPr>
                                                  <m:t>𝒊</m:t>
                                                </m:r>
                                              </m:sub>
                                            </m:sSub>
                                          </m:e>
                                        </m:acc>
                                      </m:e>
                                      <m:sup>
                                        <m:r>
                                          <a:rPr kumimoji="1" lang="en-US" altLang="ja-JP" sz="2000" b="1" i="1">
                                            <a:latin typeface="Cambria Math" panose="02040503050406030204" pitchFamily="18" charset="0"/>
                                          </a:rPr>
                                          <m:t>′</m:t>
                                        </m:r>
                                      </m:sup>
                                    </m:sSup>
                                  </m:e>
                                </m:nary>
                              </m:e>
                            </m:d>
                          </m:e>
                          <m:sup>
                            <m:r>
                              <a:rPr kumimoji="1" lang="en-US" altLang="ja-JP" sz="2000" b="1" i="1">
                                <a:latin typeface="Cambria Math" panose="02040503050406030204" pitchFamily="18" charset="0"/>
                                <a:ea typeface="Cambria Math" panose="02040503050406030204" pitchFamily="18" charset="0"/>
                              </a:rPr>
                              <m:t>−</m:t>
                            </m:r>
                            <m:r>
                              <a:rPr kumimoji="1" lang="en-US" altLang="ja-JP" sz="2000" b="1" i="1">
                                <a:latin typeface="Cambria Math" panose="02040503050406030204" pitchFamily="18" charset="0"/>
                                <a:ea typeface="Cambria Math" panose="02040503050406030204" pitchFamily="18" charset="0"/>
                              </a:rPr>
                              <m:t>𝟏</m:t>
                            </m:r>
                          </m:sup>
                        </m:sSup>
                      </m:e>
                    </m:d>
                  </m:oMath>
                </a14:m>
                <a:r>
                  <a:rPr kumimoji="1" lang="ja-JP" altLang="en-US" sz="2000" b="1" dirty="0">
                    <a:latin typeface="Times New Roman" panose="02020603050405020304" pitchFamily="18" charset="0"/>
                    <a:cs typeface="Times New Roman" panose="02020603050405020304" pitchFamily="18" charset="0"/>
                  </a:rPr>
                  <a:t> </a:t>
                </a:r>
              </a:p>
            </p:txBody>
          </p:sp>
        </mc:Choice>
        <mc:Fallback xmlns="">
          <p:sp>
            <p:nvSpPr>
              <p:cNvPr id="37" name="テキスト ボックス 36">
                <a:extLst>
                  <a:ext uri="{FF2B5EF4-FFF2-40B4-BE49-F238E27FC236}">
                    <a16:creationId xmlns:a16="http://schemas.microsoft.com/office/drawing/2014/main" id="{EF85066D-4E36-4CA4-83CD-E8FED3F30BD5}"/>
                  </a:ext>
                </a:extLst>
              </p:cNvPr>
              <p:cNvSpPr txBox="1">
                <a:spLocks noRot="1" noChangeAspect="1" noMove="1" noResize="1" noEditPoints="1" noAdjustHandles="1" noChangeArrowheads="1" noChangeShapeType="1" noTextEdit="1"/>
              </p:cNvSpPr>
              <p:nvPr/>
            </p:nvSpPr>
            <p:spPr>
              <a:xfrm>
                <a:off x="1845940" y="4458490"/>
                <a:ext cx="7164795" cy="436914"/>
              </a:xfrm>
              <a:prstGeom prst="rect">
                <a:avLst/>
              </a:prstGeom>
              <a:blipFill>
                <a:blip r:embed="rId6"/>
                <a:stretch>
                  <a:fillRect t="-13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75B3475-C173-4423-8E9C-F1C085A165B3}"/>
                  </a:ext>
                </a:extLst>
              </p:cNvPr>
              <p:cNvSpPr txBox="1"/>
              <p:nvPr/>
            </p:nvSpPr>
            <p:spPr>
              <a:xfrm>
                <a:off x="9906100" y="4171675"/>
                <a:ext cx="2229521" cy="286232"/>
              </a:xfrm>
              <a:prstGeom prst="rect">
                <a:avLst/>
              </a:prstGeom>
              <a:noFill/>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a:latin typeface="Cambria Math" panose="02040503050406030204" pitchFamily="18" charset="0"/>
                          </a:rPr>
                        </m:ctrlPr>
                      </m:dPr>
                      <m:e>
                        <m:r>
                          <a:rPr kumimoji="1" lang="ja-JP" altLang="en-US" sz="1400" b="1" i="1" smtClean="0">
                            <a:latin typeface="Cambria Math" panose="02040503050406030204" pitchFamily="18" charset="0"/>
                          </a:rPr>
                          <m:t>𝜷</m:t>
                        </m:r>
                        <m:r>
                          <a:rPr kumimoji="1" lang="en-US" altLang="ja-JP" sz="1400" b="1" i="1" smtClean="0">
                            <a:latin typeface="Cambria Math" panose="02040503050406030204" pitchFamily="18" charset="0"/>
                          </a:rPr>
                          <m:t>, </m:t>
                        </m:r>
                        <m:r>
                          <a:rPr kumimoji="1" lang="ja-JP" altLang="en-US" sz="1400" b="1" i="1" smtClean="0">
                            <a:latin typeface="Cambria Math" panose="02040503050406030204" pitchFamily="18" charset="0"/>
                          </a:rPr>
                          <m:t>𝝈</m:t>
                        </m:r>
                      </m:e>
                    </m:d>
                  </m:oMath>
                </a14:m>
                <a:r>
                  <a:rPr kumimoji="1" lang="ja-JP" altLang="en-US" sz="1400" b="1" dirty="0">
                    <a:latin typeface="Meiryo UI" panose="020B0604030504040204" pitchFamily="50" charset="-128"/>
                    <a:ea typeface="Meiryo UI" panose="020B0604030504040204" pitchFamily="50" charset="-128"/>
                  </a:rPr>
                  <a:t> の平均</a:t>
                </a:r>
              </a:p>
            </p:txBody>
          </p:sp>
        </mc:Choice>
        <mc:Fallback xmlns="">
          <p:sp>
            <p:nvSpPr>
              <p:cNvPr id="3" name="テキスト ボックス 2">
                <a:extLst>
                  <a:ext uri="{FF2B5EF4-FFF2-40B4-BE49-F238E27FC236}">
                    <a16:creationId xmlns:a16="http://schemas.microsoft.com/office/drawing/2014/main" id="{475B3475-C173-4423-8E9C-F1C085A165B3}"/>
                  </a:ext>
                </a:extLst>
              </p:cNvPr>
              <p:cNvSpPr txBox="1">
                <a:spLocks noRot="1" noChangeAspect="1" noMove="1" noResize="1" noEditPoints="1" noAdjustHandles="1" noChangeArrowheads="1" noChangeShapeType="1" noTextEdit="1"/>
              </p:cNvSpPr>
              <p:nvPr/>
            </p:nvSpPr>
            <p:spPr>
              <a:xfrm>
                <a:off x="9906100" y="4171675"/>
                <a:ext cx="2229521" cy="286232"/>
              </a:xfrm>
              <a:prstGeom prst="rect">
                <a:avLst/>
              </a:prstGeom>
              <a:blipFill>
                <a:blip r:embed="rId7"/>
                <a:stretch>
                  <a:fillRect l="-820" t="-10638"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659B79C-4298-49C5-970F-5EBBE41B0E5D}"/>
                  </a:ext>
                </a:extLst>
              </p:cNvPr>
              <p:cNvSpPr txBox="1"/>
              <p:nvPr/>
            </p:nvSpPr>
            <p:spPr>
              <a:xfrm>
                <a:off x="9906100" y="4457907"/>
                <a:ext cx="2229521" cy="286232"/>
              </a:xfrm>
              <a:prstGeom prst="rect">
                <a:avLst/>
              </a:prstGeom>
              <a:noFill/>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a:latin typeface="Cambria Math" panose="02040503050406030204" pitchFamily="18" charset="0"/>
                          </a:rPr>
                        </m:ctrlPr>
                      </m:dPr>
                      <m:e>
                        <m:r>
                          <a:rPr kumimoji="1" lang="ja-JP" altLang="en-US" sz="1400" b="1" i="1" smtClean="0">
                            <a:latin typeface="Cambria Math" panose="02040503050406030204" pitchFamily="18" charset="0"/>
                          </a:rPr>
                          <m:t>𝜷</m:t>
                        </m:r>
                        <m:r>
                          <a:rPr kumimoji="1" lang="en-US" altLang="ja-JP" sz="1400" b="1" i="1" smtClean="0">
                            <a:latin typeface="Cambria Math" panose="02040503050406030204" pitchFamily="18" charset="0"/>
                          </a:rPr>
                          <m:t>, </m:t>
                        </m:r>
                        <m:r>
                          <a:rPr kumimoji="1" lang="ja-JP" altLang="en-US" sz="1400" b="1" i="1" smtClean="0">
                            <a:latin typeface="Cambria Math" panose="02040503050406030204" pitchFamily="18" charset="0"/>
                          </a:rPr>
                          <m:t>𝝈</m:t>
                        </m:r>
                      </m:e>
                    </m:d>
                  </m:oMath>
                </a14:m>
                <a:r>
                  <a:rPr kumimoji="1" lang="ja-JP" altLang="en-US" sz="1400" b="1" dirty="0">
                    <a:latin typeface="Meiryo UI" panose="020B0604030504040204" pitchFamily="50" charset="-128"/>
                    <a:ea typeface="Meiryo UI" panose="020B0604030504040204" pitchFamily="50" charset="-128"/>
                  </a:rPr>
                  <a:t> の分散</a:t>
                </a:r>
              </a:p>
            </p:txBody>
          </p:sp>
        </mc:Choice>
        <mc:Fallback xmlns="">
          <p:sp>
            <p:nvSpPr>
              <p:cNvPr id="12" name="テキスト ボックス 11">
                <a:extLst>
                  <a:ext uri="{FF2B5EF4-FFF2-40B4-BE49-F238E27FC236}">
                    <a16:creationId xmlns:a16="http://schemas.microsoft.com/office/drawing/2014/main" id="{B659B79C-4298-49C5-970F-5EBBE41B0E5D}"/>
                  </a:ext>
                </a:extLst>
              </p:cNvPr>
              <p:cNvSpPr txBox="1">
                <a:spLocks noRot="1" noChangeAspect="1" noMove="1" noResize="1" noEditPoints="1" noAdjustHandles="1" noChangeArrowheads="1" noChangeShapeType="1" noTextEdit="1"/>
              </p:cNvSpPr>
              <p:nvPr/>
            </p:nvSpPr>
            <p:spPr>
              <a:xfrm>
                <a:off x="9906100" y="4457907"/>
                <a:ext cx="2229521" cy="286232"/>
              </a:xfrm>
              <a:prstGeom prst="rect">
                <a:avLst/>
              </a:prstGeom>
              <a:blipFill>
                <a:blip r:embed="rId8"/>
                <a:stretch>
                  <a:fillRect l="-820" t="-10638"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16D4477-DDE9-4D5F-BEB8-32076DAC81C8}"/>
                  </a:ext>
                </a:extLst>
              </p:cNvPr>
              <p:cNvSpPr txBox="1"/>
              <p:nvPr/>
            </p:nvSpPr>
            <p:spPr>
              <a:xfrm>
                <a:off x="9499031" y="4088575"/>
                <a:ext cx="473120"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kumimoji="1" lang="en-US" altLang="ja-JP" sz="1800" b="1" i="1" smtClean="0">
                              <a:latin typeface="Cambria Math" panose="02040503050406030204" pitchFamily="18" charset="0"/>
                              <a:ea typeface="Cambria Math" panose="02040503050406030204" pitchFamily="18" charset="0"/>
                            </a:rPr>
                          </m:ctrlPr>
                        </m:sSubPr>
                        <m:e>
                          <m:r>
                            <a:rPr kumimoji="1" lang="en-US" altLang="ja-JP" sz="1800" b="1" i="1" smtClean="0">
                              <a:latin typeface="Cambria Math" panose="02040503050406030204" pitchFamily="18" charset="0"/>
                              <a:ea typeface="Cambria Math" panose="02040503050406030204" pitchFamily="18" charset="0"/>
                            </a:rPr>
                            <m:t>𝒈</m:t>
                          </m:r>
                        </m:e>
                        <m:sub>
                          <m:r>
                            <a:rPr kumimoji="1" lang="en-US" altLang="ja-JP" sz="1800" b="1" i="1">
                              <a:latin typeface="Cambria Math" panose="02040503050406030204" pitchFamily="18" charset="0"/>
                              <a:ea typeface="Cambria Math" panose="02040503050406030204" pitchFamily="18" charset="0"/>
                            </a:rPr>
                            <m:t>𝟎</m:t>
                          </m:r>
                        </m:sub>
                      </m:sSub>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E16D4477-DDE9-4D5F-BEB8-32076DAC81C8}"/>
                  </a:ext>
                </a:extLst>
              </p:cNvPr>
              <p:cNvSpPr txBox="1">
                <a:spLocks noRot="1" noChangeAspect="1" noMove="1" noResize="1" noEditPoints="1" noAdjustHandles="1" noChangeArrowheads="1" noChangeShapeType="1" noTextEdit="1"/>
              </p:cNvSpPr>
              <p:nvPr/>
            </p:nvSpPr>
            <p:spPr>
              <a:xfrm>
                <a:off x="9499031" y="4088575"/>
                <a:ext cx="473120" cy="369332"/>
              </a:xfrm>
              <a:prstGeom prst="rect">
                <a:avLst/>
              </a:prstGeom>
              <a:blipFill>
                <a:blip r:embed="rId9"/>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93A4BAC1-FCD1-4F63-BDCD-A9C9DDCCBFE5}"/>
                  </a:ext>
                </a:extLst>
              </p:cNvPr>
              <p:cNvSpPr txBox="1"/>
              <p:nvPr/>
            </p:nvSpPr>
            <p:spPr>
              <a:xfrm>
                <a:off x="9499031" y="4374807"/>
                <a:ext cx="473120"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kumimoji="1" lang="en-US" altLang="ja-JP" sz="1800" b="1" i="1" smtClean="0">
                              <a:latin typeface="Cambria Math" panose="02040503050406030204" pitchFamily="18" charset="0"/>
                              <a:ea typeface="Cambria Math" panose="02040503050406030204" pitchFamily="18" charset="0"/>
                            </a:rPr>
                          </m:ctrlPr>
                        </m:sSubPr>
                        <m:e>
                          <m:r>
                            <a:rPr kumimoji="1" lang="en-US" altLang="ja-JP" sz="1800" b="1" i="1" smtClean="0">
                              <a:latin typeface="Cambria Math" panose="02040503050406030204" pitchFamily="18" charset="0"/>
                              <a:ea typeface="Cambria Math" panose="02040503050406030204" pitchFamily="18" charset="0"/>
                            </a:rPr>
                            <m:t>𝑮</m:t>
                          </m:r>
                        </m:e>
                        <m:sub>
                          <m:r>
                            <a:rPr kumimoji="1" lang="en-US" altLang="ja-JP" sz="1800" b="1" i="1">
                              <a:latin typeface="Cambria Math" panose="02040503050406030204" pitchFamily="18" charset="0"/>
                              <a:ea typeface="Cambria Math" panose="02040503050406030204" pitchFamily="18" charset="0"/>
                            </a:rPr>
                            <m:t>𝟎</m:t>
                          </m:r>
                        </m:sub>
                      </m:sSub>
                    </m:oMath>
                  </m:oMathPara>
                </a14:m>
                <a:endParaRPr lang="ja-JP" altLang="en-US" dirty="0"/>
              </a:p>
            </p:txBody>
          </p:sp>
        </mc:Choice>
        <mc:Fallback xmlns="">
          <p:sp>
            <p:nvSpPr>
              <p:cNvPr id="16" name="テキスト ボックス 15">
                <a:extLst>
                  <a:ext uri="{FF2B5EF4-FFF2-40B4-BE49-F238E27FC236}">
                    <a16:creationId xmlns:a16="http://schemas.microsoft.com/office/drawing/2014/main" id="{93A4BAC1-FCD1-4F63-BDCD-A9C9DDCCBFE5}"/>
                  </a:ext>
                </a:extLst>
              </p:cNvPr>
              <p:cNvSpPr txBox="1">
                <a:spLocks noRot="1" noChangeAspect="1" noMove="1" noResize="1" noEditPoints="1" noAdjustHandles="1" noChangeArrowheads="1" noChangeShapeType="1" noTextEdit="1"/>
              </p:cNvSpPr>
              <p:nvPr/>
            </p:nvSpPr>
            <p:spPr>
              <a:xfrm>
                <a:off x="9499031" y="4374807"/>
                <a:ext cx="473120" cy="369332"/>
              </a:xfrm>
              <a:prstGeom prst="rect">
                <a:avLst/>
              </a:prstGeom>
              <a:blipFill>
                <a:blip r:embed="rId10"/>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2CD976F-149A-4B39-8C78-F65CE07681D7}"/>
                  </a:ext>
                </a:extLst>
              </p:cNvPr>
              <p:cNvSpPr txBox="1"/>
              <p:nvPr/>
            </p:nvSpPr>
            <p:spPr>
              <a:xfrm>
                <a:off x="9467767" y="4725144"/>
                <a:ext cx="2448600"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acc>
                            <m:accPr>
                              <m:chr m:val="̅"/>
                              <m:ctrlPr>
                                <a:rPr kumimoji="1" lang="en-US" altLang="ja-JP" b="1" i="1">
                                  <a:latin typeface="Cambria Math" panose="02040503050406030204" pitchFamily="18" charset="0"/>
                                </a:rPr>
                              </m:ctrlPr>
                            </m:accPr>
                            <m:e>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𝒙</m:t>
                                  </m:r>
                                </m:e>
                                <m:sub>
                                  <m:r>
                                    <a:rPr kumimoji="1" lang="en-US" altLang="ja-JP" b="1" i="1">
                                      <a:latin typeface="Cambria Math" panose="02040503050406030204" pitchFamily="18" charset="0"/>
                                    </a:rPr>
                                    <m:t>𝒊</m:t>
                                  </m:r>
                                </m:sub>
                              </m:sSub>
                            </m:e>
                          </m:acc>
                        </m:e>
                        <m:sup>
                          <m:r>
                            <a:rPr kumimoji="1" lang="en-US" altLang="ja-JP" b="1" i="1">
                              <a:latin typeface="Cambria Math" panose="02040503050406030204" pitchFamily="18" charset="0"/>
                            </a:rPr>
                            <m:t>′</m:t>
                          </m:r>
                        </m:sup>
                      </m:sSup>
                      <m:r>
                        <a:rPr kumimoji="1" lang="en-US" altLang="ja-JP" b="1" i="1">
                          <a:latin typeface="Cambria Math" panose="02040503050406030204" pitchFamily="18" charset="0"/>
                          <a:ea typeface="Cambria Math" panose="02040503050406030204" pitchFamily="18" charset="0"/>
                        </a:rPr>
                        <m:t>=</m:t>
                      </m:r>
                      <m:d>
                        <m:dPr>
                          <m:begChr m:val="{"/>
                          <m:endChr m:val="}"/>
                          <m:ctrlPr>
                            <a:rPr kumimoji="1" lang="en-US" altLang="ja-JP" b="1" i="1">
                              <a:latin typeface="Cambria Math" panose="02040503050406030204" pitchFamily="18" charset="0"/>
                            </a:rPr>
                          </m:ctrlPr>
                        </m:dPr>
                        <m:e>
                          <m:sSubSup>
                            <m:sSubSupPr>
                              <m:ctrlPr>
                                <a:rPr kumimoji="1" lang="en-US" altLang="ja-JP" b="1" i="1">
                                  <a:latin typeface="Cambria Math" panose="02040503050406030204" pitchFamily="18" charset="0"/>
                                </a:rPr>
                              </m:ctrlPr>
                            </m:sSubSupPr>
                            <m:e>
                              <m:r>
                                <a:rPr kumimoji="1" lang="en-US" altLang="ja-JP" b="1" i="1">
                                  <a:latin typeface="Cambria Math" panose="02040503050406030204" pitchFamily="18" charset="0"/>
                                </a:rPr>
                                <m:t>𝒙</m:t>
                              </m:r>
                            </m:e>
                            <m:sub>
                              <m:r>
                                <a:rPr kumimoji="1" lang="en-US" altLang="ja-JP" b="1" i="1">
                                  <a:latin typeface="Cambria Math" panose="02040503050406030204" pitchFamily="18" charset="0"/>
                                </a:rPr>
                                <m:t>𝒊</m:t>
                              </m:r>
                            </m:sub>
                            <m:sup>
                              <m:r>
                                <a:rPr kumimoji="1" lang="en-US" altLang="ja-JP" b="1" i="1">
                                  <a:latin typeface="Cambria Math" panose="02040503050406030204" pitchFamily="18" charset="0"/>
                                </a:rPr>
                                <m:t>′</m:t>
                              </m:r>
                            </m:sup>
                          </m:sSubSup>
                          <m:r>
                            <a:rPr kumimoji="1" lang="en-US" altLang="ja-JP" b="1" i="1">
                              <a:latin typeface="Cambria Math" panose="02040503050406030204" pitchFamily="18" charset="0"/>
                            </a:rPr>
                            <m:t>, </m:t>
                          </m:r>
                          <m:d>
                            <m:dPr>
                              <m:ctrlPr>
                                <a:rPr kumimoji="1" lang="en-US" altLang="ja-JP" b="1" i="1">
                                  <a:latin typeface="Cambria Math" panose="02040503050406030204" pitchFamily="18" charset="0"/>
                                </a:rPr>
                              </m:ctrlPr>
                            </m:dPr>
                            <m:e>
                              <m:sSubSup>
                                <m:sSubSupPr>
                                  <m:ctrlPr>
                                    <a:rPr kumimoji="1" lang="en-US" altLang="ja-JP" b="1" i="1">
                                      <a:latin typeface="Cambria Math" panose="02040503050406030204" pitchFamily="18" charset="0"/>
                                    </a:rPr>
                                  </m:ctrlPr>
                                </m:sSubSupPr>
                                <m:e>
                                  <m:r>
                                    <a:rPr kumimoji="1" lang="en-US" altLang="ja-JP" b="1" i="1">
                                      <a:latin typeface="Cambria Math" panose="02040503050406030204" pitchFamily="18" charset="0"/>
                                    </a:rPr>
                                    <m:t>𝒛</m:t>
                                  </m:r>
                                </m:e>
                                <m:sub>
                                  <m:r>
                                    <a:rPr kumimoji="1" lang="en-US" altLang="ja-JP" b="1" i="1">
                                      <a:latin typeface="Cambria Math" panose="02040503050406030204" pitchFamily="18" charset="0"/>
                                    </a:rPr>
                                    <m:t>𝒊</m:t>
                                  </m:r>
                                </m:sub>
                                <m:sup>
                                  <m:r>
                                    <a:rPr kumimoji="1" lang="en-US" altLang="ja-JP" b="1" i="1">
                                      <a:latin typeface="Cambria Math" panose="02040503050406030204" pitchFamily="18" charset="0"/>
                                    </a:rPr>
                                    <m:t>∗</m:t>
                                  </m:r>
                                </m:sup>
                              </m:sSubSup>
                              <m:r>
                                <a:rPr kumimoji="1" lang="en-US" altLang="ja-JP" b="1" i="1">
                                  <a:latin typeface="Cambria Math" panose="02040503050406030204" pitchFamily="18" charset="0"/>
                                </a:rPr>
                                <m:t>−</m:t>
                              </m:r>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m:t>
                                  </m:r>
                                </m:sub>
                                <m:sup>
                                  <m:r>
                                    <a:rPr kumimoji="1" lang="en-US" altLang="ja-JP" b="1" i="1">
                                      <a:latin typeface="Cambria Math" panose="02040503050406030204" pitchFamily="18" charset="0"/>
                                      <a:ea typeface="Cambria Math" panose="02040503050406030204" pitchFamily="18" charset="0"/>
                                    </a:rPr>
                                    <m:t>′</m:t>
                                  </m:r>
                                </m:sup>
                              </m:sSubSup>
                              <m:r>
                                <a:rPr kumimoji="1" lang="ja-JP" altLang="en-US" b="1" i="1">
                                  <a:latin typeface="Cambria Math" panose="02040503050406030204" pitchFamily="18" charset="0"/>
                                  <a:ea typeface="Cambria Math" panose="02040503050406030204" pitchFamily="18" charset="0"/>
                                </a:rPr>
                                <m:t>𝜶</m:t>
                              </m:r>
                            </m:e>
                          </m:d>
                        </m:e>
                      </m:d>
                    </m:oMath>
                  </m:oMathPara>
                </a14:m>
                <a:endParaRPr lang="ja-JP" altLang="en-US" sz="1600" dirty="0">
                  <a:latin typeface="Times New Roman" panose="02020603050405020304" pitchFamily="18" charset="0"/>
                  <a:cs typeface="Times New Roman" panose="02020603050405020304" pitchFamily="18" charset="0"/>
                </a:endParaRPr>
              </a:p>
            </p:txBody>
          </p:sp>
        </mc:Choice>
        <mc:Fallback xmlns="">
          <p:sp>
            <p:nvSpPr>
              <p:cNvPr id="17" name="テキスト ボックス 16">
                <a:extLst>
                  <a:ext uri="{FF2B5EF4-FFF2-40B4-BE49-F238E27FC236}">
                    <a16:creationId xmlns:a16="http://schemas.microsoft.com/office/drawing/2014/main" id="{82CD976F-149A-4B39-8C78-F65CE07681D7}"/>
                  </a:ext>
                </a:extLst>
              </p:cNvPr>
              <p:cNvSpPr txBox="1">
                <a:spLocks noRot="1" noChangeAspect="1" noMove="1" noResize="1" noEditPoints="1" noAdjustHandles="1" noChangeArrowheads="1" noChangeShapeType="1" noTextEdit="1"/>
              </p:cNvSpPr>
              <p:nvPr/>
            </p:nvSpPr>
            <p:spPr>
              <a:xfrm>
                <a:off x="9467767" y="4725144"/>
                <a:ext cx="2448600" cy="404983"/>
              </a:xfrm>
              <a:prstGeom prst="rect">
                <a:avLst/>
              </a:prstGeom>
              <a:blipFill>
                <a:blip r:embed="rId11"/>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71577E8B-7319-41C1-907B-437B92C772FC}"/>
              </a:ext>
            </a:extLst>
          </p:cNvPr>
          <p:cNvSpPr txBox="1"/>
          <p:nvPr/>
        </p:nvSpPr>
        <p:spPr>
          <a:xfrm>
            <a:off x="7708209" y="2495718"/>
            <a:ext cx="92365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となるため</a:t>
            </a: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B02E61A-B506-4283-987E-C0F4AD26871E}"/>
                  </a:ext>
                </a:extLst>
              </p:cNvPr>
              <p:cNvSpPr txBox="1"/>
              <p:nvPr/>
            </p:nvSpPr>
            <p:spPr>
              <a:xfrm>
                <a:off x="6598468" y="3181112"/>
                <a:ext cx="148681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begChr m:val="{"/>
                          <m:endChr m:val="}"/>
                          <m:ctrlPr>
                            <a:rPr kumimoji="1" lang="en-US" altLang="ja-JP" sz="1600" b="1" i="1" smtClean="0">
                              <a:latin typeface="Cambria Math" panose="02040503050406030204" pitchFamily="18" charset="0"/>
                            </a:rPr>
                          </m:ctrlPr>
                        </m:dPr>
                        <m:e>
                          <m:sSubSup>
                            <m:sSubSupPr>
                              <m:ctrlPr>
                                <a:rPr kumimoji="1" lang="en-US" altLang="ja-JP" sz="1600" b="1" i="1" smtClean="0">
                                  <a:latin typeface="Cambria Math" panose="02040503050406030204" pitchFamily="18" charset="0"/>
                                </a:rPr>
                              </m:ctrlPr>
                            </m:sSubSupPr>
                            <m:e>
                              <m:r>
                                <a:rPr kumimoji="1" lang="en-US" altLang="ja-JP" sz="1600" b="1" i="1" smtClean="0">
                                  <a:latin typeface="Cambria Math" panose="02040503050406030204" pitchFamily="18" charset="0"/>
                                </a:rPr>
                                <m:t>𝒙</m:t>
                              </m:r>
                            </m:e>
                            <m:sub>
                              <m:r>
                                <a:rPr kumimoji="1" lang="en-US" altLang="ja-JP" sz="1600" b="1" i="1" smtClean="0">
                                  <a:latin typeface="Cambria Math" panose="02040503050406030204" pitchFamily="18" charset="0"/>
                                </a:rPr>
                                <m:t>𝒊</m:t>
                              </m:r>
                            </m:sub>
                            <m:sup>
                              <m:r>
                                <a:rPr kumimoji="1" lang="en-US" altLang="ja-JP" sz="1600" b="1" i="1" smtClean="0">
                                  <a:latin typeface="Cambria Math" panose="02040503050406030204" pitchFamily="18" charset="0"/>
                                </a:rPr>
                                <m:t>′</m:t>
                              </m:r>
                            </m:sup>
                          </m:sSubSup>
                          <m:r>
                            <a:rPr kumimoji="1" lang="en-US" altLang="ja-JP" sz="1600" b="1" i="1" smtClean="0">
                              <a:latin typeface="Cambria Math" panose="02040503050406030204" pitchFamily="18" charset="0"/>
                            </a:rPr>
                            <m:t>, </m:t>
                          </m:r>
                          <m:d>
                            <m:dPr>
                              <m:ctrlPr>
                                <a:rPr kumimoji="1" lang="en-US" altLang="ja-JP" sz="1600" b="1" i="1" smtClean="0">
                                  <a:latin typeface="Cambria Math" panose="02040503050406030204" pitchFamily="18" charset="0"/>
                                </a:rPr>
                              </m:ctrlPr>
                            </m:dPr>
                            <m:e>
                              <m:sSubSup>
                                <m:sSubSupPr>
                                  <m:ctrlPr>
                                    <a:rPr kumimoji="1" lang="en-US" altLang="ja-JP" sz="1600" b="1" i="1" smtClean="0">
                                      <a:latin typeface="Cambria Math" panose="02040503050406030204" pitchFamily="18" charset="0"/>
                                    </a:rPr>
                                  </m:ctrlPr>
                                </m:sSubSupPr>
                                <m:e>
                                  <m:r>
                                    <a:rPr kumimoji="1" lang="en-US" altLang="ja-JP" sz="1600" b="1" i="1" smtClean="0">
                                      <a:latin typeface="Cambria Math" panose="02040503050406030204" pitchFamily="18" charset="0"/>
                                    </a:rPr>
                                    <m:t>𝒛</m:t>
                                  </m:r>
                                </m:e>
                                <m:sub>
                                  <m:r>
                                    <a:rPr kumimoji="1" lang="en-US" altLang="ja-JP" sz="1600" b="1" i="1" smtClean="0">
                                      <a:latin typeface="Cambria Math" panose="02040503050406030204" pitchFamily="18" charset="0"/>
                                    </a:rPr>
                                    <m:t>𝒊</m:t>
                                  </m:r>
                                </m:sub>
                                <m:sup>
                                  <m:r>
                                    <a:rPr kumimoji="1" lang="en-US" altLang="ja-JP" sz="1600" b="1" i="1" smtClean="0">
                                      <a:latin typeface="Cambria Math" panose="02040503050406030204" pitchFamily="18" charset="0"/>
                                    </a:rPr>
                                    <m:t>∗</m:t>
                                  </m:r>
                                </m:sup>
                              </m:sSubSup>
                              <m:r>
                                <a:rPr kumimoji="1" lang="en-US" altLang="ja-JP" sz="1600" b="1" i="1" smtClean="0">
                                  <a:latin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𝒘</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𝜶</m:t>
                              </m:r>
                            </m:e>
                          </m:d>
                        </m:e>
                      </m:d>
                    </m:oMath>
                  </m:oMathPara>
                </a14:m>
                <a:endParaRPr kumimoji="1" lang="ja-JP" altLang="en-US" sz="1600" b="1" dirty="0"/>
              </a:p>
            </p:txBody>
          </p:sp>
        </mc:Choice>
        <mc:Fallback xmlns="">
          <p:sp>
            <p:nvSpPr>
              <p:cNvPr id="18" name="テキスト ボックス 17">
                <a:extLst>
                  <a:ext uri="{FF2B5EF4-FFF2-40B4-BE49-F238E27FC236}">
                    <a16:creationId xmlns:a16="http://schemas.microsoft.com/office/drawing/2014/main" id="{EB02E61A-B506-4283-987E-C0F4AD26871E}"/>
                  </a:ext>
                </a:extLst>
              </p:cNvPr>
              <p:cNvSpPr txBox="1">
                <a:spLocks noRot="1" noChangeAspect="1" noMove="1" noResize="1" noEditPoints="1" noAdjustHandles="1" noChangeArrowheads="1" noChangeShapeType="1" noTextEdit="1"/>
              </p:cNvSpPr>
              <p:nvPr/>
            </p:nvSpPr>
            <p:spPr>
              <a:xfrm>
                <a:off x="6598468" y="3181112"/>
                <a:ext cx="1486817" cy="221599"/>
              </a:xfrm>
              <a:prstGeom prst="rect">
                <a:avLst/>
              </a:prstGeom>
              <a:blipFill>
                <a:blip r:embed="rId12"/>
                <a:stretch>
                  <a:fillRect b="-30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BDB62D47-0C16-4F12-AC30-DD8E96CDCED2}"/>
                  </a:ext>
                </a:extLst>
              </p:cNvPr>
              <p:cNvSpPr txBox="1"/>
              <p:nvPr/>
            </p:nvSpPr>
            <p:spPr>
              <a:xfrm>
                <a:off x="8085285" y="3104872"/>
                <a:ext cx="443263" cy="374077"/>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sz="1600" b="1" i="1" smtClean="0">
                              <a:latin typeface="Cambria Math" panose="02040503050406030204" pitchFamily="18" charset="0"/>
                            </a:rPr>
                          </m:ctrlPr>
                        </m:dPr>
                        <m:e>
                          <m:eqArr>
                            <m:eqArrPr>
                              <m:ctrlPr>
                                <a:rPr kumimoji="1" lang="en-US" altLang="ja-JP" sz="1600" b="1" i="1" smtClean="0">
                                  <a:latin typeface="Cambria Math" panose="02040503050406030204" pitchFamily="18" charset="0"/>
                                </a:rPr>
                              </m:ctrlPr>
                            </m:eqArrPr>
                            <m:e>
                              <m:r>
                                <a:rPr kumimoji="1" lang="ja-JP" altLang="en-US" sz="1600" b="1" i="1" smtClean="0">
                                  <a:latin typeface="Cambria Math" panose="02040503050406030204" pitchFamily="18" charset="0"/>
                                </a:rPr>
                                <m:t>𝜷</m:t>
                              </m:r>
                            </m:e>
                            <m:e>
                              <m:r>
                                <a:rPr lang="ja-JP" altLang="en-US" sz="1600" b="1" i="1" smtClean="0">
                                  <a:latin typeface="Cambria Math" panose="02040503050406030204" pitchFamily="18" charset="0"/>
                                </a:rPr>
                                <m:t>𝝈</m:t>
                              </m:r>
                            </m:e>
                          </m:eqArr>
                        </m:e>
                      </m:d>
                    </m:oMath>
                  </m:oMathPara>
                </a14:m>
                <a:endParaRPr kumimoji="1" lang="ja-JP" altLang="en-US" sz="1600" b="1" dirty="0"/>
              </a:p>
            </p:txBody>
          </p:sp>
        </mc:Choice>
        <mc:Fallback xmlns="">
          <p:sp>
            <p:nvSpPr>
              <p:cNvPr id="19" name="テキスト ボックス 18">
                <a:extLst>
                  <a:ext uri="{FF2B5EF4-FFF2-40B4-BE49-F238E27FC236}">
                    <a16:creationId xmlns:a16="http://schemas.microsoft.com/office/drawing/2014/main" id="{BDB62D47-0C16-4F12-AC30-DD8E96CDCED2}"/>
                  </a:ext>
                </a:extLst>
              </p:cNvPr>
              <p:cNvSpPr txBox="1">
                <a:spLocks noRot="1" noChangeAspect="1" noMove="1" noResize="1" noEditPoints="1" noAdjustHandles="1" noChangeArrowheads="1" noChangeShapeType="1" noTextEdit="1"/>
              </p:cNvSpPr>
              <p:nvPr/>
            </p:nvSpPr>
            <p:spPr>
              <a:xfrm>
                <a:off x="8085285" y="3104872"/>
                <a:ext cx="443263" cy="374077"/>
              </a:xfrm>
              <a:prstGeom prst="rect">
                <a:avLst/>
              </a:prstGeom>
              <a:blipFill>
                <a:blip r:embed="rId13"/>
                <a:stretch>
                  <a:fillRect t="-11290" b="-17742"/>
                </a:stretch>
              </a:blipFill>
            </p:spPr>
            <p:txBody>
              <a:bodyPr/>
              <a:lstStyle/>
              <a:p>
                <a:r>
                  <a:rPr lang="ja-JP" altLang="en-US">
                    <a:noFill/>
                  </a:rPr>
                  <a:t> </a:t>
                </a:r>
              </a:p>
            </p:txBody>
          </p:sp>
        </mc:Fallback>
      </mc:AlternateContent>
      <p:cxnSp>
        <p:nvCxnSpPr>
          <p:cNvPr id="9" name="直線コネクタ 8">
            <a:extLst>
              <a:ext uri="{FF2B5EF4-FFF2-40B4-BE49-F238E27FC236}">
                <a16:creationId xmlns:a16="http://schemas.microsoft.com/office/drawing/2014/main" id="{CA712BA6-89C2-4D82-A702-76154AA363DA}"/>
              </a:ext>
            </a:extLst>
          </p:cNvPr>
          <p:cNvCxnSpPr>
            <a:cxnSpLocks/>
          </p:cNvCxnSpPr>
          <p:nvPr/>
        </p:nvCxnSpPr>
        <p:spPr>
          <a:xfrm>
            <a:off x="5645351" y="2781950"/>
            <a:ext cx="1673197"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矢印: 上向き折線 21">
            <a:extLst>
              <a:ext uri="{FF2B5EF4-FFF2-40B4-BE49-F238E27FC236}">
                <a16:creationId xmlns:a16="http://schemas.microsoft.com/office/drawing/2014/main" id="{E3EB3D9A-3A63-4B24-854A-2547D511A53B}"/>
              </a:ext>
            </a:extLst>
          </p:cNvPr>
          <p:cNvSpPr/>
          <p:nvPr/>
        </p:nvSpPr>
        <p:spPr>
          <a:xfrm rot="5400000">
            <a:off x="6012019" y="2985009"/>
            <a:ext cx="413580" cy="443263"/>
          </a:xfrm>
          <a:prstGeom prst="bentUp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3" name="テキスト ボックス 22">
            <a:extLst>
              <a:ext uri="{FF2B5EF4-FFF2-40B4-BE49-F238E27FC236}">
                <a16:creationId xmlns:a16="http://schemas.microsoft.com/office/drawing/2014/main" id="{196B6E56-0B40-4EF0-B63D-2D30C9EBB97A}"/>
              </a:ext>
            </a:extLst>
          </p:cNvPr>
          <p:cNvSpPr txBox="1"/>
          <p:nvPr/>
        </p:nvSpPr>
        <p:spPr>
          <a:xfrm>
            <a:off x="7096454" y="3611583"/>
            <a:ext cx="543739"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変数</a:t>
            </a:r>
          </a:p>
        </p:txBody>
      </p:sp>
      <p:sp>
        <p:nvSpPr>
          <p:cNvPr id="24" name="テキスト ボックス 23">
            <a:extLst>
              <a:ext uri="{FF2B5EF4-FFF2-40B4-BE49-F238E27FC236}">
                <a16:creationId xmlns:a16="http://schemas.microsoft.com/office/drawing/2014/main" id="{DDFC7F31-0AE1-4581-BD0B-3F9DC8E02747}"/>
              </a:ext>
            </a:extLst>
          </p:cNvPr>
          <p:cNvSpPr txBox="1"/>
          <p:nvPr/>
        </p:nvSpPr>
        <p:spPr>
          <a:xfrm>
            <a:off x="7884922" y="3611583"/>
            <a:ext cx="9364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パラメータ</a:t>
            </a:r>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9892586-5208-4743-B4A7-ED195A26941A}"/>
                  </a:ext>
                </a:extLst>
              </p:cNvPr>
              <p:cNvSpPr txBox="1"/>
              <p:nvPr/>
            </p:nvSpPr>
            <p:spPr>
              <a:xfrm>
                <a:off x="4070407" y="5354526"/>
                <a:ext cx="4778937" cy="313932"/>
              </a:xfrm>
              <a:prstGeom prst="rect">
                <a:avLst/>
              </a:prstGeom>
              <a:noFill/>
            </p:spPr>
            <p:txBody>
              <a:bodyPr wrap="square" rtlCol="0">
                <a:spAutoFit/>
              </a:bodyPr>
              <a:lstStyle/>
              <a:p>
                <a:pPr algn="ctr">
                  <a:lnSpc>
                    <a:spcPct val="90000"/>
                  </a:lnSpc>
                </a:pPr>
                <a:r>
                  <a:rPr kumimoji="1" lang="ja-JP" altLang="en-US" sz="1600" b="1" u="sng" dirty="0">
                    <a:latin typeface="Meiryo UI" panose="020B0604030504040204" pitchFamily="50" charset="-128"/>
                    <a:ea typeface="Meiryo UI" panose="020B0604030504040204" pitchFamily="50" charset="-128"/>
                  </a:rPr>
                  <a:t>パラメータ </a:t>
                </a:r>
                <a14:m>
                  <m:oMath xmlns:m="http://schemas.openxmlformats.org/officeDocument/2006/math">
                    <m:r>
                      <a:rPr kumimoji="1" lang="ja-JP" altLang="en-US" sz="1600" b="1" i="1" u="sng" smtClean="0">
                        <a:latin typeface="Cambria Math" panose="02040503050406030204" pitchFamily="18" charset="0"/>
                        <a:ea typeface="Meiryo UI" panose="020B0604030504040204" pitchFamily="50" charset="-128"/>
                      </a:rPr>
                      <m:t>𝜷</m:t>
                    </m:r>
                    <m:r>
                      <a:rPr kumimoji="1" lang="en-US" altLang="ja-JP" sz="1600" b="1" i="1" u="sng" smtClean="0">
                        <a:latin typeface="Cambria Math" panose="02040503050406030204" pitchFamily="18" charset="0"/>
                        <a:ea typeface="Meiryo UI" panose="020B0604030504040204" pitchFamily="50" charset="-128"/>
                      </a:rPr>
                      <m:t>, </m:t>
                    </m:r>
                    <m:r>
                      <a:rPr kumimoji="1" lang="ja-JP" altLang="en-US" sz="1600" b="1" i="1" u="sng" smtClean="0">
                        <a:latin typeface="Cambria Math" panose="02040503050406030204" pitchFamily="18" charset="0"/>
                        <a:ea typeface="Meiryo UI" panose="020B0604030504040204" pitchFamily="50" charset="-128"/>
                      </a:rPr>
                      <m:t>𝝈</m:t>
                    </m:r>
                  </m:oMath>
                </a14:m>
                <a:r>
                  <a:rPr kumimoji="1" lang="ja-JP" altLang="en-US" sz="1600" b="1" u="sng" dirty="0">
                    <a:latin typeface="Meiryo UI" panose="020B0604030504040204" pitchFamily="50" charset="-128"/>
                    <a:ea typeface="Meiryo UI" panose="020B0604030504040204" pitchFamily="50" charset="-128"/>
                  </a:rPr>
                  <a:t> が含まれない </a:t>
                </a:r>
                <a:r>
                  <a:rPr kumimoji="1" lang="en-US" altLang="ja-JP" sz="1600" b="1" u="sng" dirty="0">
                    <a:latin typeface="Meiryo UI" panose="020B0604030504040204" pitchFamily="50" charset="-128"/>
                    <a:ea typeface="Meiryo UI" panose="020B0604030504040204" pitchFamily="50" charset="-128"/>
                  </a:rPr>
                  <a:t>(</a:t>
                </a:r>
                <a:r>
                  <a:rPr kumimoji="1" lang="ja-JP" altLang="en-US" sz="1600" b="1" u="sng" dirty="0">
                    <a:latin typeface="Meiryo UI" panose="020B0604030504040204" pitchFamily="50" charset="-128"/>
                    <a:ea typeface="Meiryo UI" panose="020B0604030504040204" pitchFamily="50" charset="-128"/>
                  </a:rPr>
                  <a:t>完全条件付き分布</a:t>
                </a:r>
                <a:r>
                  <a:rPr kumimoji="1" lang="en-US" altLang="ja-JP" sz="1600" b="1" u="sng" dirty="0">
                    <a:latin typeface="Meiryo UI" panose="020B0604030504040204" pitchFamily="50" charset="-128"/>
                    <a:ea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endParaRPr>
              </a:p>
            </p:txBody>
          </p:sp>
        </mc:Choice>
        <mc:Fallback xmlns="">
          <p:sp>
            <p:nvSpPr>
              <p:cNvPr id="27" name="テキスト ボックス 26">
                <a:extLst>
                  <a:ext uri="{FF2B5EF4-FFF2-40B4-BE49-F238E27FC236}">
                    <a16:creationId xmlns:a16="http://schemas.microsoft.com/office/drawing/2014/main" id="{F9892586-5208-4743-B4A7-ED195A26941A}"/>
                  </a:ext>
                </a:extLst>
              </p:cNvPr>
              <p:cNvSpPr txBox="1">
                <a:spLocks noRot="1" noChangeAspect="1" noMove="1" noResize="1" noEditPoints="1" noAdjustHandles="1" noChangeArrowheads="1" noChangeShapeType="1" noTextEdit="1"/>
              </p:cNvSpPr>
              <p:nvPr/>
            </p:nvSpPr>
            <p:spPr>
              <a:xfrm>
                <a:off x="4070407" y="5354526"/>
                <a:ext cx="4778937" cy="313932"/>
              </a:xfrm>
              <a:prstGeom prst="rect">
                <a:avLst/>
              </a:prstGeom>
              <a:blipFill>
                <a:blip r:embed="rId14"/>
                <a:stretch>
                  <a:fillRect t="-13462" b="-23077"/>
                </a:stretch>
              </a:blipFill>
            </p:spPr>
            <p:txBody>
              <a:bodyPr/>
              <a:lstStyle/>
              <a:p>
                <a:r>
                  <a:rPr lang="ja-JP" altLang="en-US">
                    <a:noFill/>
                  </a:rPr>
                  <a:t> </a:t>
                </a:r>
              </a:p>
            </p:txBody>
          </p:sp>
        </mc:Fallback>
      </mc:AlternateContent>
      <p:sp>
        <p:nvSpPr>
          <p:cNvPr id="29" name="右中かっこ 28">
            <a:extLst>
              <a:ext uri="{FF2B5EF4-FFF2-40B4-BE49-F238E27FC236}">
                <a16:creationId xmlns:a16="http://schemas.microsoft.com/office/drawing/2014/main" id="{3BC866D9-5066-4975-9D8B-DA2B774B781C}"/>
              </a:ext>
            </a:extLst>
          </p:cNvPr>
          <p:cNvSpPr/>
          <p:nvPr/>
        </p:nvSpPr>
        <p:spPr>
          <a:xfrm rot="5400000">
            <a:off x="6235055" y="2614359"/>
            <a:ext cx="341632" cy="4993705"/>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矢印: 上向き折線 34">
            <a:extLst>
              <a:ext uri="{FF2B5EF4-FFF2-40B4-BE49-F238E27FC236}">
                <a16:creationId xmlns:a16="http://schemas.microsoft.com/office/drawing/2014/main" id="{540CA31F-7131-4B62-AEEB-BC0D7B7E4869}"/>
              </a:ext>
            </a:extLst>
          </p:cNvPr>
          <p:cNvSpPr/>
          <p:nvPr/>
        </p:nvSpPr>
        <p:spPr>
          <a:xfrm rot="5400000">
            <a:off x="4646909" y="5670624"/>
            <a:ext cx="313933" cy="443263"/>
          </a:xfrm>
          <a:prstGeom prst="bentUp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28E6C338-D8E9-49A9-A49C-86F4C306711A}"/>
                  </a:ext>
                </a:extLst>
              </p:cNvPr>
              <p:cNvSpPr txBox="1"/>
              <p:nvPr/>
            </p:nvSpPr>
            <p:spPr>
              <a:xfrm>
                <a:off x="449037" y="3711427"/>
                <a:ext cx="4118518"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𝜷</m:t>
                    </m:r>
                    <m:r>
                      <a:rPr kumimoji="1" lang="en-US" altLang="ja-JP" sz="1600" b="1" i="1" smtClean="0">
                        <a:latin typeface="Cambria Math" panose="02040503050406030204" pitchFamily="18" charset="0"/>
                        <a:ea typeface="Meiryo UI" panose="020B0604030504040204" pitchFamily="50" charset="-128"/>
                      </a:rPr>
                      <m:t>, </m:t>
                    </m:r>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の条件付き分布は</a:t>
                </a:r>
              </a:p>
            </p:txBody>
          </p:sp>
        </mc:Choice>
        <mc:Fallback xmlns="">
          <p:sp>
            <p:nvSpPr>
              <p:cNvPr id="36" name="テキスト ボックス 35">
                <a:extLst>
                  <a:ext uri="{FF2B5EF4-FFF2-40B4-BE49-F238E27FC236}">
                    <a16:creationId xmlns:a16="http://schemas.microsoft.com/office/drawing/2014/main" id="{28E6C338-D8E9-49A9-A49C-86F4C306711A}"/>
                  </a:ext>
                </a:extLst>
              </p:cNvPr>
              <p:cNvSpPr txBox="1">
                <a:spLocks noRot="1" noChangeAspect="1" noMove="1" noResize="1" noEditPoints="1" noAdjustHandles="1" noChangeArrowheads="1" noChangeShapeType="1" noTextEdit="1"/>
              </p:cNvSpPr>
              <p:nvPr/>
            </p:nvSpPr>
            <p:spPr>
              <a:xfrm>
                <a:off x="449037" y="3711427"/>
                <a:ext cx="4118518" cy="313932"/>
              </a:xfrm>
              <a:prstGeom prst="rect">
                <a:avLst/>
              </a:prstGeom>
              <a:blipFill>
                <a:blip r:embed="rId15"/>
                <a:stretch>
                  <a:fillRect t="-13725" b="-254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4B3BABEE-8F01-4235-A09B-D77FD296ECE7}"/>
                  </a:ext>
                </a:extLst>
              </p:cNvPr>
              <p:cNvSpPr txBox="1"/>
              <p:nvPr/>
            </p:nvSpPr>
            <p:spPr>
              <a:xfrm>
                <a:off x="2179198" y="3657089"/>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rPr>
                        <m:t>𝜷</m:t>
                      </m:r>
                      <m:r>
                        <a:rPr kumimoji="1" lang="en-US" altLang="ja-JP" sz="1800" b="1" i="1" smtClean="0">
                          <a:latin typeface="Cambria Math" panose="02040503050406030204" pitchFamily="18" charset="0"/>
                        </a:rPr>
                        <m:t>, </m:t>
                      </m:r>
                      <m:r>
                        <a:rPr kumimoji="1" lang="ja-JP" altLang="en-US" sz="1800" b="1" i="1" smtClean="0">
                          <a:latin typeface="Cambria Math" panose="02040503050406030204" pitchFamily="18" charset="0"/>
                        </a:rPr>
                        <m:t>𝝈</m:t>
                      </m:r>
                      <m:r>
                        <a:rPr kumimoji="1" lang="en-US" altLang="ja-JP" sz="1800" b="1" i="1" smtClean="0">
                          <a:latin typeface="Cambria Math" panose="02040503050406030204" pitchFamily="18" charset="0"/>
                        </a:rPr>
                        <m:t>|</m:t>
                      </m:r>
                      <m:d>
                        <m:dPr>
                          <m:begChr m:val="["/>
                          <m:endChr m:val="]"/>
                          <m:ctrlPr>
                            <a:rPr kumimoji="1" lang="en-US" altLang="ja-JP" sz="1800" b="1" i="1" smtClean="0">
                              <a:latin typeface="Cambria Math" panose="02040503050406030204" pitchFamily="18" charset="0"/>
                            </a:rPr>
                          </m:ctrlPr>
                        </m:dPr>
                        <m:e>
                          <m:sSup>
                            <m:sSupPr>
                              <m:ctrlPr>
                                <a:rPr kumimoji="1" lang="en-US" altLang="ja-JP" sz="1800" b="1" i="1" smtClean="0">
                                  <a:latin typeface="Cambria Math" panose="02040503050406030204" pitchFamily="18" charset="0"/>
                                </a:rPr>
                              </m:ctrlPr>
                            </m:sSupPr>
                            <m:e>
                              <m:r>
                                <a:rPr kumimoji="1" lang="en-US" altLang="ja-JP" sz="1800" b="1" i="1" smtClean="0">
                                  <a:latin typeface="Cambria Math" panose="02040503050406030204" pitchFamily="18" charset="0"/>
                                </a:rPr>
                                <m:t>𝒚</m:t>
                              </m:r>
                            </m:e>
                            <m:sup>
                              <m:r>
                                <a:rPr kumimoji="1" lang="en-US" altLang="ja-JP" sz="1800" b="1" i="1" smtClean="0">
                                  <a:latin typeface="Cambria Math" panose="02040503050406030204" pitchFamily="18" charset="0"/>
                                </a:rPr>
                                <m:t>∗</m:t>
                              </m:r>
                            </m:sup>
                          </m:sSup>
                          <m:r>
                            <a:rPr kumimoji="1" lang="en-US" altLang="ja-JP" sz="1800" b="1" i="1" smtClean="0">
                              <a:latin typeface="Cambria Math" panose="02040503050406030204" pitchFamily="18" charset="0"/>
                            </a:rPr>
                            <m:t>,</m:t>
                          </m:r>
                          <m:sSup>
                            <m:sSupPr>
                              <m:ctrlPr>
                                <a:rPr kumimoji="1" lang="en-US" altLang="ja-JP" sz="1800" b="1" i="1">
                                  <a:latin typeface="Cambria Math" panose="02040503050406030204" pitchFamily="18" charset="0"/>
                                </a:rPr>
                              </m:ctrlPr>
                            </m:sSupPr>
                            <m:e>
                              <m:r>
                                <a:rPr kumimoji="1" lang="en-US" altLang="ja-JP" sz="1800" b="1" i="1" smtClean="0">
                                  <a:latin typeface="Cambria Math" panose="02040503050406030204" pitchFamily="18" charset="0"/>
                                </a:rPr>
                                <m:t>𝒛</m:t>
                              </m:r>
                            </m:e>
                            <m:sup>
                              <m:r>
                                <a:rPr kumimoji="1" lang="en-US" altLang="ja-JP" sz="1800" b="1" i="1">
                                  <a:latin typeface="Cambria Math" panose="02040503050406030204" pitchFamily="18" charset="0"/>
                                </a:rPr>
                                <m:t>∗</m:t>
                              </m:r>
                            </m:sup>
                          </m:sSup>
                          <m:r>
                            <a:rPr kumimoji="1" lang="en-US" altLang="ja-JP" sz="1800" b="1" i="1" smtClean="0">
                              <a:latin typeface="Cambria Math" panose="02040503050406030204" pitchFamily="18" charset="0"/>
                            </a:rPr>
                            <m:t>, </m:t>
                          </m:r>
                          <m:r>
                            <a:rPr kumimoji="1" lang="ja-JP" altLang="en-US" sz="1800" b="1" i="1" smtClean="0">
                              <a:latin typeface="Cambria Math" panose="02040503050406030204" pitchFamily="18" charset="0"/>
                            </a:rPr>
                            <m:t>𝜶</m:t>
                          </m:r>
                        </m:e>
                      </m:d>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𝑵</m:t>
                      </m:r>
                      <m:d>
                        <m:dPr>
                          <m:begChr m:val="["/>
                          <m:endChr m:val="]"/>
                          <m:ctrlPr>
                            <a:rPr kumimoji="1" lang="en-US" altLang="ja-JP" sz="1800" b="1" i="1" smtClean="0">
                              <a:latin typeface="Cambria Math" panose="02040503050406030204" pitchFamily="18" charset="0"/>
                              <a:ea typeface="Cambria Math" panose="02040503050406030204" pitchFamily="18" charset="0"/>
                            </a:rPr>
                          </m:ctrlPr>
                        </m:dPr>
                        <m:e>
                          <m:r>
                            <a:rPr kumimoji="1" lang="en-US" altLang="ja-JP" sz="1800" b="1" i="1" smtClean="0">
                              <a:latin typeface="Cambria Math" panose="02040503050406030204" pitchFamily="18" charset="0"/>
                              <a:ea typeface="Cambria Math" panose="02040503050406030204" pitchFamily="18" charset="0"/>
                            </a:rPr>
                            <m:t>𝒈</m:t>
                          </m:r>
                          <m:r>
                            <a:rPr kumimoji="1" lang="en-US" altLang="ja-JP" sz="1800" b="1" i="1" smtClean="0">
                              <a:latin typeface="Cambria Math" panose="02040503050406030204" pitchFamily="18" charset="0"/>
                              <a:ea typeface="Cambria Math" panose="02040503050406030204" pitchFamily="18" charset="0"/>
                            </a:rPr>
                            <m:t>, </m:t>
                          </m:r>
                          <m:r>
                            <a:rPr kumimoji="1" lang="en-US" altLang="ja-JP" sz="1800" b="1" i="1" smtClean="0">
                              <a:latin typeface="Cambria Math" panose="02040503050406030204" pitchFamily="18" charset="0"/>
                              <a:ea typeface="Cambria Math" panose="02040503050406030204" pitchFamily="18" charset="0"/>
                            </a:rPr>
                            <m:t>𝑮</m:t>
                          </m:r>
                        </m:e>
                      </m:d>
                    </m:oMath>
                  </m:oMathPara>
                </a14:m>
                <a:endParaRPr lang="ja-JP" altLang="en-US" dirty="0"/>
              </a:p>
            </p:txBody>
          </p:sp>
        </mc:Choice>
        <mc:Fallback xmlns="">
          <p:sp>
            <p:nvSpPr>
              <p:cNvPr id="38" name="テキスト ボックス 37">
                <a:extLst>
                  <a:ext uri="{FF2B5EF4-FFF2-40B4-BE49-F238E27FC236}">
                    <a16:creationId xmlns:a16="http://schemas.microsoft.com/office/drawing/2014/main" id="{4B3BABEE-8F01-4235-A09B-D77FD296ECE7}"/>
                  </a:ext>
                </a:extLst>
              </p:cNvPr>
              <p:cNvSpPr txBox="1">
                <a:spLocks noRot="1" noChangeAspect="1" noMove="1" noResize="1" noEditPoints="1" noAdjustHandles="1" noChangeArrowheads="1" noChangeShapeType="1" noTextEdit="1"/>
              </p:cNvSpPr>
              <p:nvPr/>
            </p:nvSpPr>
            <p:spPr>
              <a:xfrm>
                <a:off x="2179198" y="3657089"/>
                <a:ext cx="6096000" cy="369332"/>
              </a:xfrm>
              <a:prstGeom prst="rect">
                <a:avLst/>
              </a:prstGeom>
              <a:blipFill>
                <a:blip r:embed="rId16"/>
                <a:stretch>
                  <a:fillRect b="-14754"/>
                </a:stretch>
              </a:blipFill>
            </p:spPr>
            <p:txBody>
              <a:bodyPr/>
              <a:lstStyle/>
              <a:p>
                <a:r>
                  <a:rPr lang="ja-JP" altLang="en-US">
                    <a:noFill/>
                  </a:rPr>
                  <a:t> </a:t>
                </a:r>
              </a:p>
            </p:txBody>
          </p:sp>
        </mc:Fallback>
      </mc:AlternateContent>
      <p:sp>
        <p:nvSpPr>
          <p:cNvPr id="39" name="矢印: 下 38">
            <a:extLst>
              <a:ext uri="{FF2B5EF4-FFF2-40B4-BE49-F238E27FC236}">
                <a16:creationId xmlns:a16="http://schemas.microsoft.com/office/drawing/2014/main" id="{C15DBA86-928E-42FD-831C-D58AF7A56260}"/>
              </a:ext>
            </a:extLst>
          </p:cNvPr>
          <p:cNvSpPr/>
          <p:nvPr/>
        </p:nvSpPr>
        <p:spPr>
          <a:xfrm>
            <a:off x="5878388" y="4112347"/>
            <a:ext cx="360040" cy="185486"/>
          </a:xfrm>
          <a:prstGeom prst="downArrow">
            <a:avLst>
              <a:gd name="adj1" fmla="val 37771"/>
              <a:gd name="adj2" fmla="val 4080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Tree>
    <p:extLst>
      <p:ext uri="{BB962C8B-B14F-4D97-AF65-F5344CB8AC3E}">
        <p14:creationId xmlns:p14="http://schemas.microsoft.com/office/powerpoint/2010/main" val="1207966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3318DA12-459F-48C8-A476-5BD17CFD7A1F}"/>
              </a:ext>
            </a:extLst>
          </p:cNvPr>
          <p:cNvSpPr/>
          <p:nvPr/>
        </p:nvSpPr>
        <p:spPr>
          <a:xfrm>
            <a:off x="477788" y="3689713"/>
            <a:ext cx="8875885" cy="73890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5" name="四角形: 角を丸くする 24">
            <a:extLst>
              <a:ext uri="{FF2B5EF4-FFF2-40B4-BE49-F238E27FC236}">
                <a16:creationId xmlns:a16="http://schemas.microsoft.com/office/drawing/2014/main" id="{81E5DFAD-BE6A-49D4-9EF0-CA28ACAFDE50}"/>
              </a:ext>
            </a:extLst>
          </p:cNvPr>
          <p:cNvSpPr/>
          <p:nvPr/>
        </p:nvSpPr>
        <p:spPr>
          <a:xfrm>
            <a:off x="9475740" y="3360326"/>
            <a:ext cx="2636589" cy="11439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FF33B71-F95D-4188-BCA5-D50FB3D32F4F}"/>
                  </a:ext>
                </a:extLst>
              </p:cNvPr>
              <p:cNvSpPr>
                <a:spLocks noGrp="1"/>
              </p:cNvSpPr>
              <p:nvPr>
                <p:ph type="title"/>
              </p:nvPr>
            </p:nvSpPr>
            <p:spPr>
              <a:xfrm>
                <a:off x="1526972" y="332656"/>
                <a:ext cx="9143538" cy="929966"/>
              </a:xfrm>
            </p:spPr>
            <p:txBody>
              <a:bodyPr>
                <a:normAutofit/>
              </a:bodyPr>
              <a:lstStyle/>
              <a:p>
                <a:r>
                  <a:rPr kumimoji="1" lang="ja-JP" altLang="en-US" dirty="0"/>
                  <a:t>誤差構造と </a:t>
                </a:r>
                <a14:m>
                  <m:oMath xmlns:m="http://schemas.openxmlformats.org/officeDocument/2006/math">
                    <m:r>
                      <a:rPr kumimoji="1" lang="ja-JP" altLang="en-US" i="1" smtClean="0">
                        <a:latin typeface="Cambria Math" panose="02040503050406030204" pitchFamily="18" charset="0"/>
                      </a:rPr>
                      <m:t>𝝈</m:t>
                    </m:r>
                  </m:oMath>
                </a14:m>
                <a:r>
                  <a:rPr kumimoji="1" lang="ja-JP" altLang="en-US" dirty="0"/>
                  <a:t> の</a:t>
                </a:r>
                <a:r>
                  <a:rPr lang="ja-JP" altLang="en-US" dirty="0"/>
                  <a:t>完全条件付き分布</a:t>
                </a:r>
                <a:endParaRPr kumimoji="1" lang="ja-JP" altLang="en-US" dirty="0"/>
              </a:p>
            </p:txBody>
          </p:sp>
        </mc:Choice>
        <mc:Fallback xmlns="">
          <p:sp>
            <p:nvSpPr>
              <p:cNvPr id="2" name="タイトル 1">
                <a:extLst>
                  <a:ext uri="{FF2B5EF4-FFF2-40B4-BE49-F238E27FC236}">
                    <a16:creationId xmlns:a16="http://schemas.microsoft.com/office/drawing/2014/main" id="{3FF33B71-F95D-4188-BCA5-D50FB3D32F4F}"/>
                  </a:ext>
                </a:extLst>
              </p:cNvPr>
              <p:cNvSpPr>
                <a:spLocks noGrp="1" noRot="1" noChangeAspect="1" noMove="1" noResize="1" noEditPoints="1" noAdjustHandles="1" noChangeArrowheads="1" noChangeShapeType="1" noTextEdit="1"/>
              </p:cNvSpPr>
              <p:nvPr>
                <p:ph type="title"/>
              </p:nvPr>
            </p:nvSpPr>
            <p:spPr>
              <a:xfrm>
                <a:off x="1526972" y="332656"/>
                <a:ext cx="9143538" cy="929966"/>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ADD5A18-8B3E-4031-9184-CF0B72116274}"/>
              </a:ext>
            </a:extLst>
          </p:cNvPr>
          <p:cNvSpPr>
            <a:spLocks noGrp="1"/>
          </p:cNvSpPr>
          <p:nvPr>
            <p:ph type="sldNum" sz="quarter" idx="12"/>
          </p:nvPr>
        </p:nvSpPr>
        <p:spPr/>
        <p:txBody>
          <a:bodyPr/>
          <a:lstStyle/>
          <a:p>
            <a:fld id="{DF28FB93-0A08-4E7D-8E63-9EFA29F1E093}" type="slidenum">
              <a:rPr lang="en-US" altLang="ja-JP" smtClean="0"/>
              <a:pPr/>
              <a:t>49</a:t>
            </a:fld>
            <a:endParaRPr lang="ja-JP" altLang="en-US"/>
          </a:p>
        </p:txBody>
      </p:sp>
      <p:sp>
        <p:nvSpPr>
          <p:cNvPr id="11" name="テキスト ボックス 10">
            <a:extLst>
              <a:ext uri="{FF2B5EF4-FFF2-40B4-BE49-F238E27FC236}">
                <a16:creationId xmlns:a16="http://schemas.microsoft.com/office/drawing/2014/main" id="{36E31D5B-D15A-4AE6-9BD1-08E767A2A8DC}"/>
              </a:ext>
            </a:extLst>
          </p:cNvPr>
          <p:cNvSpPr txBox="1"/>
          <p:nvPr/>
        </p:nvSpPr>
        <p:spPr>
          <a:xfrm>
            <a:off x="7708209" y="1599513"/>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999146C-EB14-4FE5-A05B-58101AA14292}"/>
                  </a:ext>
                </a:extLst>
              </p:cNvPr>
              <p:cNvSpPr txBox="1"/>
              <p:nvPr/>
            </p:nvSpPr>
            <p:spPr>
              <a:xfrm>
                <a:off x="4143676" y="2486762"/>
                <a:ext cx="3901261" cy="250197"/>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600" b="1" i="1" smtClean="0">
                          <a:solidFill>
                            <a:schemeClr val="tx1"/>
                          </a:solidFill>
                          <a:latin typeface="Cambria Math" panose="02040503050406030204" pitchFamily="18" charset="0"/>
                        </a:rPr>
                        <m:t>𝒇</m:t>
                      </m:r>
                      <m:d>
                        <m:dPr>
                          <m:ctrlPr>
                            <a:rPr kumimoji="1" lang="en-US" altLang="ja-JP" sz="1600" b="1" i="1" smtClean="0">
                              <a:solidFill>
                                <a:schemeClr val="tx1"/>
                              </a:solidFill>
                              <a:latin typeface="Cambria Math" panose="02040503050406030204" pitchFamily="18" charset="0"/>
                            </a:rPr>
                          </m:ctrlPr>
                        </m:d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𝒛</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d>
                      <m:r>
                        <a:rPr kumimoji="1" lang="en-US" altLang="ja-JP" sz="1600" b="1" i="1">
                          <a:solidFill>
                            <a:schemeClr val="tx1"/>
                          </a:solidFill>
                          <a:latin typeface="Cambria Math" panose="02040503050406030204" pitchFamily="18" charset="0"/>
                          <a:ea typeface="Cambria Math" panose="02040503050406030204" pitchFamily="18" charset="0"/>
                        </a:rPr>
                        <m:t>=</m:t>
                      </m:r>
                      <m:r>
                        <a:rPr kumimoji="1" lang="en-US" altLang="ja-JP" sz="1600"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𝜷</m:t>
                          </m:r>
                          <m:r>
                            <a:rPr kumimoji="1" lang="en-US" altLang="ja-JP" sz="1600" b="1" i="1">
                              <a:latin typeface="Cambria Math" panose="02040503050406030204" pitchFamily="18" charset="0"/>
                              <a:ea typeface="Cambria Math" panose="02040503050406030204" pitchFamily="18" charset="0"/>
                            </a:rPr>
                            <m:t>+</m:t>
                          </m:r>
                          <m:r>
                            <a:rPr kumimoji="1" lang="ja-JP" altLang="en-US" sz="1600" b="1" i="1">
                              <a:latin typeface="Cambria Math" panose="02040503050406030204" pitchFamily="18" charset="0"/>
                              <a:ea typeface="Cambria Math" panose="02040503050406030204" pitchFamily="18" charset="0"/>
                            </a:rPr>
                            <m:t>𝝈</m:t>
                          </m:r>
                          <m:d>
                            <m:dPr>
                              <m:ctrlPr>
                                <a:rPr kumimoji="1" lang="en-US" altLang="ja-JP" sz="1600" b="1" i="1">
                                  <a:latin typeface="Cambria Math" panose="02040503050406030204" pitchFamily="18" charset="0"/>
                                  <a:ea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𝒛</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en-US" altLang="ja-JP" sz="1600" b="1" i="1">
                                  <a:latin typeface="Cambria Math" panose="02040503050406030204" pitchFamily="18" charset="0"/>
                                  <a:ea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𝒘</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𝜶</m:t>
                              </m:r>
                            </m:e>
                          </m:d>
                          <m:r>
                            <a:rPr kumimoji="1" lang="en-US" altLang="ja-JP" sz="1600" b="1" i="1">
                              <a:latin typeface="Cambria Math" panose="02040503050406030204" pitchFamily="18" charset="0"/>
                              <a:ea typeface="Cambria Math" panose="02040503050406030204" pitchFamily="18" charset="0"/>
                            </a:rPr>
                            <m:t>, </m:t>
                          </m:r>
                          <m:r>
                            <a:rPr kumimoji="1" lang="en-US" altLang="ja-JP" sz="1600" b="1" i="1">
                              <a:latin typeface="Cambria Math" panose="02040503050406030204" pitchFamily="18" charset="0"/>
                              <a:ea typeface="Cambria Math" panose="02040503050406030204" pitchFamily="18" charset="0"/>
                            </a:rPr>
                            <m:t>𝟏</m:t>
                          </m:r>
                          <m:r>
                            <a:rPr kumimoji="1" lang="en-US" altLang="ja-JP" sz="1600" b="1" i="1">
                              <a:latin typeface="Cambria Math" panose="02040503050406030204" pitchFamily="18" charset="0"/>
                              <a:ea typeface="Cambria Math" panose="02040503050406030204" pitchFamily="18" charset="0"/>
                            </a:rPr>
                            <m:t>−</m:t>
                          </m:r>
                          <m:sSup>
                            <m:sSupPr>
                              <m:ctrlPr>
                                <a:rPr kumimoji="1" lang="en-US" altLang="ja-JP" sz="1600" b="1" i="1">
                                  <a:latin typeface="Cambria Math" panose="02040503050406030204" pitchFamily="18" charset="0"/>
                                  <a:ea typeface="Cambria Math" panose="02040503050406030204" pitchFamily="18" charset="0"/>
                                </a:rPr>
                              </m:ctrlPr>
                            </m:sSupPr>
                            <m:e>
                              <m:r>
                                <a:rPr kumimoji="1" lang="ja-JP" altLang="en-US" sz="1600" b="1" i="1">
                                  <a:latin typeface="Cambria Math" panose="02040503050406030204" pitchFamily="18" charset="0"/>
                                  <a:ea typeface="Cambria Math" panose="02040503050406030204" pitchFamily="18" charset="0"/>
                                </a:rPr>
                                <m:t>𝝈</m:t>
                              </m:r>
                            </m:e>
                            <m:sup>
                              <m:r>
                                <a:rPr kumimoji="1" lang="en-US" altLang="ja-JP" sz="1600" b="1" i="1">
                                  <a:latin typeface="Cambria Math" panose="02040503050406030204" pitchFamily="18" charset="0"/>
                                  <a:ea typeface="Cambria Math" panose="02040503050406030204" pitchFamily="18" charset="0"/>
                                </a:rPr>
                                <m:t>𝟐</m:t>
                              </m:r>
                            </m:sup>
                          </m:sSup>
                        </m:e>
                      </m:d>
                    </m:oMath>
                  </m:oMathPara>
                </a14:m>
                <a:endParaRPr kumimoji="1" lang="en-US" altLang="ja-JP" sz="1600" b="1" dirty="0">
                  <a:solidFill>
                    <a:schemeClr val="tx1"/>
                  </a:solidFill>
                </a:endParaRPr>
              </a:p>
            </p:txBody>
          </p:sp>
        </mc:Choice>
        <mc:Fallback xmlns="">
          <p:sp>
            <p:nvSpPr>
              <p:cNvPr id="15" name="テキスト ボックス 14">
                <a:extLst>
                  <a:ext uri="{FF2B5EF4-FFF2-40B4-BE49-F238E27FC236}">
                    <a16:creationId xmlns:a16="http://schemas.microsoft.com/office/drawing/2014/main" id="{4999146C-EB14-4FE5-A05B-58101AA14292}"/>
                  </a:ext>
                </a:extLst>
              </p:cNvPr>
              <p:cNvSpPr txBox="1">
                <a:spLocks noRot="1" noChangeAspect="1" noMove="1" noResize="1" noEditPoints="1" noAdjustHandles="1" noChangeArrowheads="1" noChangeShapeType="1" noTextEdit="1"/>
              </p:cNvSpPr>
              <p:nvPr/>
            </p:nvSpPr>
            <p:spPr>
              <a:xfrm>
                <a:off x="4143676" y="2486762"/>
                <a:ext cx="3901261" cy="250197"/>
              </a:xfrm>
              <a:prstGeom prst="rect">
                <a:avLst/>
              </a:prstGeom>
              <a:blipFill>
                <a:blip r:embed="rId3"/>
                <a:stretch>
                  <a:fillRect t="-7317" b="-268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00C8C4C1-298D-42CA-A318-CA0EC05664ED}"/>
                  </a:ext>
                </a:extLst>
              </p:cNvPr>
              <p:cNvSpPr txBox="1"/>
              <p:nvPr/>
            </p:nvSpPr>
            <p:spPr>
              <a:xfrm>
                <a:off x="720594" y="2995848"/>
                <a:ext cx="3542454"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𝜷</m:t>
                    </m:r>
                    <m:r>
                      <a:rPr kumimoji="1" lang="en-US" altLang="ja-JP" sz="1600" b="1" i="1" smtClean="0">
                        <a:latin typeface="Cambria Math" panose="02040503050406030204" pitchFamily="18" charset="0"/>
                        <a:ea typeface="Meiryo UI" panose="020B0604030504040204" pitchFamily="50" charset="-128"/>
                      </a:rPr>
                      <m:t>, </m:t>
                    </m:r>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の条件付き分布は</a:t>
                </a:r>
              </a:p>
            </p:txBody>
          </p:sp>
        </mc:Choice>
        <mc:Fallback xmlns="">
          <p:sp>
            <p:nvSpPr>
              <p:cNvPr id="33" name="テキスト ボックス 32">
                <a:extLst>
                  <a:ext uri="{FF2B5EF4-FFF2-40B4-BE49-F238E27FC236}">
                    <a16:creationId xmlns:a16="http://schemas.microsoft.com/office/drawing/2014/main" id="{00C8C4C1-298D-42CA-A318-CA0EC05664ED}"/>
                  </a:ext>
                </a:extLst>
              </p:cNvPr>
              <p:cNvSpPr txBox="1">
                <a:spLocks noRot="1" noChangeAspect="1" noMove="1" noResize="1" noEditPoints="1" noAdjustHandles="1" noChangeArrowheads="1" noChangeShapeType="1" noTextEdit="1"/>
              </p:cNvSpPr>
              <p:nvPr/>
            </p:nvSpPr>
            <p:spPr>
              <a:xfrm>
                <a:off x="720594" y="2995848"/>
                <a:ext cx="3542454" cy="313932"/>
              </a:xfrm>
              <a:prstGeom prst="rect">
                <a:avLst/>
              </a:prstGeom>
              <a:blipFill>
                <a:blip r:embed="rId4"/>
                <a:stretch>
                  <a:fillRect t="-13462"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110BB33-9881-40CE-8665-999827165A3B}"/>
                  </a:ext>
                </a:extLst>
              </p:cNvPr>
              <p:cNvSpPr txBox="1"/>
              <p:nvPr/>
            </p:nvSpPr>
            <p:spPr>
              <a:xfrm>
                <a:off x="725016" y="5617259"/>
                <a:ext cx="10757067" cy="313932"/>
              </a:xfrm>
              <a:prstGeom prst="rect">
                <a:avLst/>
              </a:prstGeom>
              <a:noFill/>
            </p:spPr>
            <p:txBody>
              <a:bodyPr wrap="square" rtlCol="0">
                <a:spAutoFit/>
              </a:bodyPr>
              <a:lstStyle/>
              <a:p>
                <a:pPr algn="ctr">
                  <a:lnSpc>
                    <a:spcPct val="90000"/>
                  </a:lnSpc>
                </a:pP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の完全条件付き分布が導出できず，受容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採択</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棄却を反復する方法 </a:t>
                </a:r>
                <a:r>
                  <a:rPr kumimoji="1" lang="en-US" altLang="ja-JP" sz="1600" b="1" dirty="0">
                    <a:latin typeface="Meiryo UI" panose="020B0604030504040204" pitchFamily="50" charset="-128"/>
                    <a:ea typeface="Meiryo UI" panose="020B0604030504040204" pitchFamily="50" charset="-128"/>
                  </a:rPr>
                  <a:t>(MH</a:t>
                </a:r>
                <a:r>
                  <a:rPr kumimoji="1" lang="ja-JP" altLang="en-US" sz="1600" b="1" dirty="0">
                    <a:latin typeface="Meiryo UI" panose="020B0604030504040204" pitchFamily="50" charset="-128"/>
                    <a:ea typeface="Meiryo UI" panose="020B0604030504040204" pitchFamily="50" charset="-128"/>
                  </a:rPr>
                  <a:t>法</a:t>
                </a:r>
                <a:r>
                  <a:rPr kumimoji="1" lang="ja-JP" altLang="en-US" sz="1600" b="1" baseline="300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など</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により事後分布を近似する必要</a:t>
                </a:r>
              </a:p>
            </p:txBody>
          </p:sp>
        </mc:Choice>
        <mc:Fallback xmlns="">
          <p:sp>
            <p:nvSpPr>
              <p:cNvPr id="34" name="テキスト ボックス 33">
                <a:extLst>
                  <a:ext uri="{FF2B5EF4-FFF2-40B4-BE49-F238E27FC236}">
                    <a16:creationId xmlns:a16="http://schemas.microsoft.com/office/drawing/2014/main" id="{1110BB33-9881-40CE-8665-999827165A3B}"/>
                  </a:ext>
                </a:extLst>
              </p:cNvPr>
              <p:cNvSpPr txBox="1">
                <a:spLocks noRot="1" noChangeAspect="1" noMove="1" noResize="1" noEditPoints="1" noAdjustHandles="1" noChangeArrowheads="1" noChangeShapeType="1" noTextEdit="1"/>
              </p:cNvSpPr>
              <p:nvPr/>
            </p:nvSpPr>
            <p:spPr>
              <a:xfrm>
                <a:off x="725016" y="5617259"/>
                <a:ext cx="10757067" cy="313932"/>
              </a:xfrm>
              <a:prstGeom prst="rect">
                <a:avLst/>
              </a:prstGeom>
              <a:blipFill>
                <a:blip r:embed="rId5"/>
                <a:stretch>
                  <a:fillRect t="-13462"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F85066D-4E36-4CA4-83CD-E8FED3F30BD5}"/>
                  </a:ext>
                </a:extLst>
              </p:cNvPr>
              <p:cNvSpPr txBox="1"/>
              <p:nvPr/>
            </p:nvSpPr>
            <p:spPr>
              <a:xfrm>
                <a:off x="621804" y="3763329"/>
                <a:ext cx="10241224" cy="570156"/>
              </a:xfrm>
              <a:prstGeom prst="rect">
                <a:avLst/>
              </a:prstGeom>
              <a:noFill/>
            </p:spPr>
            <p:txBody>
              <a:bodyPr wrap="square" lIns="0" tIns="0" rIns="0" bIns="0" rtlCol="0">
                <a:spAutoFit/>
              </a:bodyPr>
              <a:lstStyle/>
              <a:p>
                <a:pPr>
                  <a:lnSpc>
                    <a:spcPct val="90000"/>
                  </a:lnSpc>
                </a:pPr>
                <a14:m>
                  <m:oMath xmlns:m="http://schemas.openxmlformats.org/officeDocument/2006/math">
                    <m:r>
                      <a:rPr kumimoji="1" lang="ja-JP" altLang="en-US" b="1" i="1" smtClean="0">
                        <a:latin typeface="Cambria Math" panose="02040503050406030204" pitchFamily="18" charset="0"/>
                      </a:rPr>
                      <m:t>𝜷</m:t>
                    </m:r>
                    <m:r>
                      <a:rPr kumimoji="1" lang="en-US" altLang="ja-JP" b="1" i="1" smtClean="0">
                        <a:latin typeface="Cambria Math" panose="02040503050406030204" pitchFamily="18" charset="0"/>
                      </a:rPr>
                      <m:t>, </m:t>
                    </m:r>
                    <m:r>
                      <a:rPr kumimoji="1" lang="ja-JP" altLang="en-US" b="1" i="1" smtClean="0">
                        <a:latin typeface="Cambria Math" panose="02040503050406030204" pitchFamily="18" charset="0"/>
                      </a:rPr>
                      <m:t>𝝈</m:t>
                    </m:r>
                    <m:r>
                      <a:rPr kumimoji="1" lang="en-US" altLang="ja-JP" b="1" i="1" smtClean="0">
                        <a:latin typeface="Cambria Math" panose="02040503050406030204" pitchFamily="18" charset="0"/>
                      </a:rPr>
                      <m:t>|</m:t>
                    </m:r>
                    <m:d>
                      <m:dPr>
                        <m:begChr m:val="["/>
                        <m:endChr m:val="]"/>
                        <m:ctrlPr>
                          <a:rPr kumimoji="1" lang="en-US" altLang="ja-JP" b="1" i="1" smtClean="0">
                            <a:latin typeface="Cambria Math" panose="02040503050406030204" pitchFamily="18" charset="0"/>
                          </a:rPr>
                        </m:ctrlPr>
                      </m:dPr>
                      <m:e>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𝒚</m:t>
                            </m:r>
                          </m:e>
                          <m:sup>
                            <m:r>
                              <a:rPr kumimoji="1" lang="en-US" altLang="ja-JP" b="1" i="1" smtClean="0">
                                <a:latin typeface="Cambria Math" panose="02040503050406030204" pitchFamily="18" charset="0"/>
                              </a:rPr>
                              <m:t>∗</m:t>
                            </m:r>
                          </m:sup>
                        </m:sSup>
                        <m:r>
                          <a:rPr kumimoji="1" lang="en-US" altLang="ja-JP" b="1" i="1" smtClean="0">
                            <a:latin typeface="Cambria Math" panose="02040503050406030204" pitchFamily="18" charset="0"/>
                          </a:rPr>
                          <m:t>,</m:t>
                        </m:r>
                        <m:sSup>
                          <m:sSupPr>
                            <m:ctrlPr>
                              <a:rPr kumimoji="1" lang="en-US" altLang="ja-JP" b="1" i="1">
                                <a:latin typeface="Cambria Math" panose="02040503050406030204" pitchFamily="18" charset="0"/>
                              </a:rPr>
                            </m:ctrlPr>
                          </m:sSupPr>
                          <m:e>
                            <m:r>
                              <a:rPr kumimoji="1" lang="en-US" altLang="ja-JP" b="1" i="1" smtClean="0">
                                <a:latin typeface="Cambria Math" panose="02040503050406030204" pitchFamily="18" charset="0"/>
                              </a:rPr>
                              <m:t>𝒛</m:t>
                            </m:r>
                          </m:e>
                          <m:sup>
                            <m:r>
                              <a:rPr kumimoji="1" lang="en-US" altLang="ja-JP" b="1" i="1">
                                <a:latin typeface="Cambria Math" panose="02040503050406030204" pitchFamily="18" charset="0"/>
                              </a:rPr>
                              <m:t>∗</m:t>
                            </m:r>
                          </m:sup>
                        </m:sSup>
                        <m:r>
                          <a:rPr kumimoji="1" lang="en-US" altLang="ja-JP" b="1" i="1" smtClean="0">
                            <a:latin typeface="Cambria Math" panose="02040503050406030204" pitchFamily="18" charset="0"/>
                          </a:rPr>
                          <m:t>, </m:t>
                        </m:r>
                        <m:r>
                          <a:rPr kumimoji="1" lang="ja-JP" altLang="en-US" b="1" i="1" smtClean="0">
                            <a:latin typeface="Cambria Math" panose="02040503050406030204" pitchFamily="18" charset="0"/>
                          </a:rPr>
                          <m:t>𝜶</m:t>
                        </m:r>
                      </m:e>
                    </m:d>
                    <m:r>
                      <a:rPr kumimoji="1" lang="en-US" altLang="ja-JP" b="1" i="1" smtClean="0">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𝑵</m:t>
                    </m:r>
                    <m:d>
                      <m:dPr>
                        <m:begChr m:val="["/>
                        <m:endChr m:val="]"/>
                        <m:ctrlPr>
                          <a:rPr kumimoji="1" lang="en-US" altLang="ja-JP" b="1" i="1">
                            <a:latin typeface="Cambria Math" panose="02040503050406030204" pitchFamily="18" charset="0"/>
                            <a:ea typeface="Cambria Math" panose="02040503050406030204" pitchFamily="18" charset="0"/>
                          </a:rPr>
                        </m:ctrlPr>
                      </m:dPr>
                      <m:e>
                        <m:r>
                          <a:rPr kumimoji="1" lang="en-US" altLang="ja-JP" b="1" i="1">
                            <a:latin typeface="Cambria Math" panose="02040503050406030204" pitchFamily="18" charset="0"/>
                            <a:ea typeface="Cambria Math" panose="02040503050406030204" pitchFamily="18" charset="0"/>
                          </a:rPr>
                          <m:t>𝑮</m:t>
                        </m:r>
                        <m:d>
                          <m:dPr>
                            <m:ctrlPr>
                              <a:rPr kumimoji="1" lang="en-US" altLang="ja-JP" b="1" i="1">
                                <a:latin typeface="Cambria Math" panose="02040503050406030204" pitchFamily="18" charset="0"/>
                                <a:ea typeface="Cambria Math" panose="02040503050406030204" pitchFamily="18" charset="0"/>
                              </a:rPr>
                            </m:ctrlPr>
                          </m:dPr>
                          <m:e>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a:latin typeface="Cambria Math" panose="02040503050406030204" pitchFamily="18" charset="0"/>
                                    <a:ea typeface="Cambria Math" panose="02040503050406030204" pitchFamily="18" charset="0"/>
                                  </a:rPr>
                                  <m:t>𝑮</m:t>
                                </m:r>
                              </m:e>
                              <m:sub>
                                <m:r>
                                  <a:rPr kumimoji="1" lang="en-US" altLang="ja-JP" b="1" i="1">
                                    <a:latin typeface="Cambria Math" panose="02040503050406030204" pitchFamily="18" charset="0"/>
                                    <a:ea typeface="Cambria Math" panose="02040503050406030204" pitchFamily="18" charset="0"/>
                                  </a:rPr>
                                  <m:t>𝟎</m:t>
                                </m:r>
                              </m:sub>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bSup>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𝒈</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a:latin typeface="Cambria Math" panose="02040503050406030204" pitchFamily="18" charset="0"/>
                                <a:ea typeface="Cambria Math" panose="02040503050406030204" pitchFamily="18" charset="0"/>
                              </a:rPr>
                              <m:t>+</m:t>
                            </m:r>
                            <m:sSup>
                              <m:sSupPr>
                                <m:ctrlPr>
                                  <a:rPr kumimoji="1" lang="en-US" altLang="ja-JP" b="1" i="1">
                                    <a:latin typeface="Cambria Math" panose="02040503050406030204" pitchFamily="18" charset="0"/>
                                    <a:ea typeface="Cambria Math" panose="02040503050406030204" pitchFamily="18" charset="0"/>
                                  </a:rPr>
                                </m:ctrlPr>
                              </m:sSupPr>
                              <m:e>
                                <m:d>
                                  <m:dPr>
                                    <m:begChr m:val="["/>
                                    <m:endChr m:val="]"/>
                                    <m:ctrlPr>
                                      <a:rPr kumimoji="1" lang="en-US" altLang="ja-JP" b="1" i="1">
                                        <a:latin typeface="Cambria Math" panose="02040503050406030204" pitchFamily="18" charset="0"/>
                                        <a:ea typeface="Cambria Math" panose="02040503050406030204" pitchFamily="18" charset="0"/>
                                      </a:rPr>
                                    </m:ctrlPr>
                                  </m:dPr>
                                  <m:e>
                                    <m:r>
                                      <a:rPr kumimoji="1" lang="en-US" altLang="ja-JP" b="1" i="1" smtClean="0">
                                        <a:solidFill>
                                          <a:schemeClr val="tx1">
                                            <a:lumMod val="50000"/>
                                          </a:schemeClr>
                                        </a:solidFill>
                                        <a:latin typeface="Cambria Math" panose="02040503050406030204" pitchFamily="18" charset="0"/>
                                        <a:ea typeface="Cambria Math" panose="02040503050406030204" pitchFamily="18" charset="0"/>
                                      </a:rPr>
                                      <m:t>𝟏</m:t>
                                    </m:r>
                                    <m:r>
                                      <a:rPr kumimoji="1" lang="en-US" altLang="ja-JP" b="1" i="1" smtClean="0">
                                        <a:solidFill>
                                          <a:schemeClr val="tx1">
                                            <a:lumMod val="50000"/>
                                          </a:schemeClr>
                                        </a:solidFill>
                                        <a:latin typeface="Cambria Math" panose="02040503050406030204" pitchFamily="18" charset="0"/>
                                        <a:ea typeface="Cambria Math" panose="02040503050406030204" pitchFamily="18" charset="0"/>
                                      </a:rPr>
                                      <m:t>−</m:t>
                                    </m:r>
                                    <m:sSup>
                                      <m:sSupPr>
                                        <m:ctrlPr>
                                          <a:rPr kumimoji="1" lang="en-US" altLang="ja-JP" b="1" i="1">
                                            <a:solidFill>
                                              <a:schemeClr val="tx1">
                                                <a:lumMod val="50000"/>
                                              </a:schemeClr>
                                            </a:solidFill>
                                            <a:latin typeface="Cambria Math" panose="02040503050406030204" pitchFamily="18" charset="0"/>
                                            <a:ea typeface="Cambria Math" panose="02040503050406030204" pitchFamily="18" charset="0"/>
                                          </a:rPr>
                                        </m:ctrlPr>
                                      </m:sSupPr>
                                      <m:e>
                                        <m:r>
                                          <a:rPr kumimoji="1" lang="ja-JP" altLang="en-US" b="1" i="1">
                                            <a:solidFill>
                                              <a:schemeClr val="tx1">
                                                <a:lumMod val="50000"/>
                                              </a:schemeClr>
                                            </a:solidFill>
                                            <a:latin typeface="Cambria Math" panose="02040503050406030204" pitchFamily="18" charset="0"/>
                                            <a:ea typeface="Cambria Math" panose="02040503050406030204" pitchFamily="18" charset="0"/>
                                          </a:rPr>
                                          <m:t>𝝈</m:t>
                                        </m:r>
                                      </m:e>
                                      <m:sup>
                                        <m:r>
                                          <a:rPr kumimoji="1" lang="en-US" altLang="ja-JP" b="1" i="1">
                                            <a:solidFill>
                                              <a:schemeClr val="tx1">
                                                <a:lumMod val="50000"/>
                                              </a:schemeClr>
                                            </a:solidFill>
                                            <a:latin typeface="Cambria Math" panose="02040503050406030204" pitchFamily="18" charset="0"/>
                                            <a:ea typeface="Cambria Math" panose="02040503050406030204" pitchFamily="18" charset="0"/>
                                          </a:rPr>
                                          <m:t>𝟐</m:t>
                                        </m:r>
                                      </m:sup>
                                    </m:sSup>
                                  </m:e>
                                </m:d>
                              </m:e>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p>
                            <m:nary>
                              <m:naryPr>
                                <m:chr m:val="∑"/>
                                <m:supHide m:val="on"/>
                                <m:ctrlPr>
                                  <a:rPr kumimoji="1" lang="en-US" altLang="ja-JP" b="1" i="1">
                                    <a:latin typeface="Cambria Math" panose="02040503050406030204" pitchFamily="18" charset="0"/>
                                    <a:ea typeface="Cambria Math" panose="02040503050406030204" pitchFamily="18" charset="0"/>
                                  </a:rPr>
                                </m:ctrlPr>
                              </m:naryPr>
                              <m:sub>
                                <m:r>
                                  <a:rPr lang="en-US" altLang="ja-JP" b="1" i="1">
                                    <a:latin typeface="Cambria Math" panose="02040503050406030204" pitchFamily="18" charset="0"/>
                                    <a:ea typeface="游明朝" panose="02020400000000000000" pitchFamily="18" charset="-128"/>
                                    <a:cs typeface="Times New Roman" panose="02020603050405020304" pitchFamily="18" charset="0"/>
                                  </a:rPr>
                                  <m:t>𝒊</m:t>
                                </m:r>
                                <m:r>
                                  <a:rPr lang="en-US" altLang="ja-JP"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b="1" i="1">
                                    <a:latin typeface="Cambria Math" panose="02040503050406030204" pitchFamily="18" charset="0"/>
                                    <a:ea typeface="Cambria Math" panose="02040503050406030204" pitchFamily="18" charset="0"/>
                                    <a:cs typeface="Times New Roman" panose="02020603050405020304" pitchFamily="18" charset="0"/>
                                  </a:rPr>
                                  <m:t>𝒏</m:t>
                                </m:r>
                              </m:sub>
                              <m:sup/>
                              <m:e>
                                <m:acc>
                                  <m:accPr>
                                    <m:chr m:val="̅"/>
                                    <m:ctrlP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ctrlPr>
                                  </m:accPr>
                                  <m:e>
                                    <m:sSub>
                                      <m:sSubPr>
                                        <m:ctrlP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ctrlPr>
                                      </m:sSubPr>
                                      <m:e>
                                        <m: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t>𝒙</m:t>
                                        </m:r>
                                      </m:e>
                                      <m:sub>
                                        <m: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t>𝒊</m:t>
                                        </m:r>
                                      </m:sub>
                                    </m:sSub>
                                  </m:e>
                                </m:acc>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a:latin typeface="Cambria Math" panose="02040503050406030204" pitchFamily="18" charset="0"/>
                                        <a:ea typeface="Cambria Math" panose="02040503050406030204" pitchFamily="18" charset="0"/>
                                      </a:rPr>
                                      <m:t>𝒚</m:t>
                                    </m:r>
                                  </m:e>
                                  <m:sub>
                                    <m:r>
                                      <a:rPr kumimoji="1" lang="en-US" altLang="ja-JP" b="1" i="1">
                                        <a:latin typeface="Cambria Math" panose="02040503050406030204" pitchFamily="18" charset="0"/>
                                        <a:ea typeface="Cambria Math" panose="02040503050406030204" pitchFamily="18" charset="0"/>
                                      </a:rPr>
                                      <m:t>𝒊</m:t>
                                    </m:r>
                                  </m:sub>
                                  <m:sup>
                                    <m:r>
                                      <a:rPr kumimoji="1" lang="en-US" altLang="ja-JP" b="1" i="1">
                                        <a:latin typeface="Cambria Math" panose="02040503050406030204" pitchFamily="18" charset="0"/>
                                        <a:ea typeface="Cambria Math" panose="02040503050406030204" pitchFamily="18" charset="0"/>
                                      </a:rPr>
                                      <m:t>∗</m:t>
                                    </m:r>
                                  </m:sup>
                                </m:sSubSup>
                              </m:e>
                            </m:nary>
                          </m:e>
                        </m:d>
                        <m:r>
                          <a:rPr kumimoji="1" lang="en-US" altLang="ja-JP" b="1" i="1">
                            <a:latin typeface="Cambria Math" panose="02040503050406030204" pitchFamily="18" charset="0"/>
                            <a:ea typeface="Cambria Math" panose="02040503050406030204" pitchFamily="18" charset="0"/>
                          </a:rPr>
                          <m:t>,</m:t>
                        </m:r>
                        <m:sSup>
                          <m:sSupPr>
                            <m:ctrlPr>
                              <a:rPr kumimoji="1" lang="en-US" altLang="ja-JP" b="1" i="1">
                                <a:latin typeface="Cambria Math" panose="02040503050406030204" pitchFamily="18" charset="0"/>
                                <a:ea typeface="Cambria Math" panose="02040503050406030204" pitchFamily="18" charset="0"/>
                              </a:rPr>
                            </m:ctrlPr>
                          </m:sSupPr>
                          <m:e>
                            <m:d>
                              <m:dPr>
                                <m:ctrlPr>
                                  <a:rPr kumimoji="1" lang="en-US" altLang="ja-JP" b="1" i="1">
                                    <a:latin typeface="Cambria Math" panose="02040503050406030204" pitchFamily="18" charset="0"/>
                                    <a:ea typeface="Cambria Math" panose="02040503050406030204" pitchFamily="18" charset="0"/>
                                  </a:rPr>
                                </m:ctrlPr>
                              </m:dPr>
                              <m:e>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a:latin typeface="Cambria Math" panose="02040503050406030204" pitchFamily="18" charset="0"/>
                                        <a:ea typeface="Cambria Math" panose="02040503050406030204" pitchFamily="18" charset="0"/>
                                      </a:rPr>
                                      <m:t>𝑮</m:t>
                                    </m:r>
                                  </m:e>
                                  <m:sub>
                                    <m:r>
                                      <a:rPr kumimoji="1" lang="en-US" altLang="ja-JP" b="1" i="1">
                                        <a:latin typeface="Cambria Math" panose="02040503050406030204" pitchFamily="18" charset="0"/>
                                        <a:ea typeface="Cambria Math" panose="02040503050406030204" pitchFamily="18" charset="0"/>
                                      </a:rPr>
                                      <m:t>𝟎</m:t>
                                    </m:r>
                                  </m:sub>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bSup>
                                <m:r>
                                  <a:rPr kumimoji="1" lang="en-US" altLang="ja-JP" b="1" i="1">
                                    <a:latin typeface="Cambria Math" panose="02040503050406030204" pitchFamily="18" charset="0"/>
                                    <a:ea typeface="Cambria Math" panose="02040503050406030204" pitchFamily="18" charset="0"/>
                                  </a:rPr>
                                  <m:t>+</m:t>
                                </m:r>
                                <m:sSup>
                                  <m:sSupPr>
                                    <m:ctrlPr>
                                      <a:rPr kumimoji="1" lang="en-US" altLang="ja-JP" b="1" i="1">
                                        <a:latin typeface="Cambria Math" panose="02040503050406030204" pitchFamily="18" charset="0"/>
                                        <a:ea typeface="Cambria Math" panose="02040503050406030204" pitchFamily="18" charset="0"/>
                                      </a:rPr>
                                    </m:ctrlPr>
                                  </m:sSupPr>
                                  <m:e>
                                    <m:d>
                                      <m:dPr>
                                        <m:begChr m:val="["/>
                                        <m:endChr m:val="]"/>
                                        <m:ctrlPr>
                                          <a:rPr kumimoji="1" lang="en-US" altLang="ja-JP" b="1" i="1">
                                            <a:latin typeface="Cambria Math" panose="02040503050406030204" pitchFamily="18" charset="0"/>
                                            <a:ea typeface="Cambria Math" panose="02040503050406030204" pitchFamily="18" charset="0"/>
                                          </a:rPr>
                                        </m:ctrlPr>
                                      </m:dPr>
                                      <m:e>
                                        <m:r>
                                          <a:rPr kumimoji="1" lang="en-US" altLang="ja-JP" b="1" i="1" smtClean="0">
                                            <a:solidFill>
                                              <a:schemeClr val="tx1">
                                                <a:lumMod val="50000"/>
                                              </a:schemeClr>
                                            </a:solidFill>
                                            <a:latin typeface="Cambria Math" panose="02040503050406030204" pitchFamily="18" charset="0"/>
                                            <a:ea typeface="Cambria Math" panose="02040503050406030204" pitchFamily="18" charset="0"/>
                                          </a:rPr>
                                          <m:t>𝟏</m:t>
                                        </m:r>
                                        <m:r>
                                          <a:rPr kumimoji="1" lang="en-US" altLang="ja-JP" b="1" i="1" smtClean="0">
                                            <a:solidFill>
                                              <a:schemeClr val="tx1">
                                                <a:lumMod val="50000"/>
                                              </a:schemeClr>
                                            </a:solidFill>
                                            <a:latin typeface="Cambria Math" panose="02040503050406030204" pitchFamily="18" charset="0"/>
                                            <a:ea typeface="Cambria Math" panose="02040503050406030204" pitchFamily="18" charset="0"/>
                                          </a:rPr>
                                          <m:t>−</m:t>
                                        </m:r>
                                        <m:sSup>
                                          <m:sSupPr>
                                            <m:ctrlPr>
                                              <a:rPr kumimoji="1" lang="en-US" altLang="ja-JP" b="1" i="1">
                                                <a:solidFill>
                                                  <a:schemeClr val="tx1">
                                                    <a:lumMod val="50000"/>
                                                  </a:schemeClr>
                                                </a:solidFill>
                                                <a:latin typeface="Cambria Math" panose="02040503050406030204" pitchFamily="18" charset="0"/>
                                                <a:ea typeface="Cambria Math" panose="02040503050406030204" pitchFamily="18" charset="0"/>
                                              </a:rPr>
                                            </m:ctrlPr>
                                          </m:sSupPr>
                                          <m:e>
                                            <m:r>
                                              <a:rPr kumimoji="1" lang="ja-JP" altLang="en-US" b="1" i="1">
                                                <a:solidFill>
                                                  <a:schemeClr val="tx1">
                                                    <a:lumMod val="50000"/>
                                                  </a:schemeClr>
                                                </a:solidFill>
                                                <a:latin typeface="Cambria Math" panose="02040503050406030204" pitchFamily="18" charset="0"/>
                                                <a:ea typeface="Cambria Math" panose="02040503050406030204" pitchFamily="18" charset="0"/>
                                              </a:rPr>
                                              <m:t>𝝈</m:t>
                                            </m:r>
                                          </m:e>
                                          <m:sup>
                                            <m:r>
                                              <a:rPr kumimoji="1" lang="en-US" altLang="ja-JP" b="1" i="1">
                                                <a:solidFill>
                                                  <a:schemeClr val="tx1">
                                                    <a:lumMod val="50000"/>
                                                  </a:schemeClr>
                                                </a:solidFill>
                                                <a:latin typeface="Cambria Math" panose="02040503050406030204" pitchFamily="18" charset="0"/>
                                                <a:ea typeface="Cambria Math" panose="02040503050406030204" pitchFamily="18" charset="0"/>
                                              </a:rPr>
                                              <m:t>𝟐</m:t>
                                            </m:r>
                                          </m:sup>
                                        </m:sSup>
                                      </m:e>
                                    </m:d>
                                  </m:e>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p>
                                <m:nary>
                                  <m:naryPr>
                                    <m:chr m:val="∑"/>
                                    <m:supHide m:val="on"/>
                                    <m:ctrlPr>
                                      <a:rPr kumimoji="1" lang="en-US" altLang="ja-JP" b="1" i="1">
                                        <a:latin typeface="Cambria Math" panose="02040503050406030204" pitchFamily="18" charset="0"/>
                                        <a:ea typeface="Cambria Math" panose="02040503050406030204" pitchFamily="18" charset="0"/>
                                      </a:rPr>
                                    </m:ctrlPr>
                                  </m:naryPr>
                                  <m:sub>
                                    <m:r>
                                      <a:rPr lang="en-US" altLang="ja-JP" b="1" i="1">
                                        <a:latin typeface="Cambria Math" panose="02040503050406030204" pitchFamily="18" charset="0"/>
                                        <a:ea typeface="游明朝" panose="02020400000000000000" pitchFamily="18" charset="-128"/>
                                        <a:cs typeface="Times New Roman" panose="02020603050405020304" pitchFamily="18" charset="0"/>
                                      </a:rPr>
                                      <m:t>𝒊</m:t>
                                    </m:r>
                                    <m:r>
                                      <a:rPr lang="en-US" altLang="ja-JP"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b="1" i="1">
                                        <a:latin typeface="Cambria Math" panose="02040503050406030204" pitchFamily="18" charset="0"/>
                                        <a:ea typeface="Cambria Math" panose="02040503050406030204" pitchFamily="18" charset="0"/>
                                        <a:cs typeface="Times New Roman" panose="02020603050405020304" pitchFamily="18" charset="0"/>
                                      </a:rPr>
                                      <m:t>𝒏</m:t>
                                    </m:r>
                                  </m:sub>
                                  <m:sup/>
                                  <m:e>
                                    <m:acc>
                                      <m:accPr>
                                        <m:chr m:val="̅"/>
                                        <m:ctrlP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ctrlPr>
                                      </m:accPr>
                                      <m:e>
                                        <m:sSub>
                                          <m:sSubPr>
                                            <m:ctrlP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ctrlPr>
                                          </m:sSubPr>
                                          <m:e>
                                            <m: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t>𝒙</m:t>
                                            </m:r>
                                          </m:e>
                                          <m:sub>
                                            <m:r>
                                              <a:rPr kumimoji="1" lang="en-US" altLang="ja-JP" b="1" i="1">
                                                <a:latin typeface="Cambria Math" panose="02040503050406030204" pitchFamily="18" charset="0"/>
                                                <a:ea typeface="游明朝" panose="02020400000000000000" pitchFamily="18" charset="-128"/>
                                                <a:cs typeface="Times New Roman" panose="02020603050405020304" pitchFamily="18" charset="0"/>
                                              </a:rPr>
                                              <m:t>𝒊</m:t>
                                            </m:r>
                                          </m:sub>
                                        </m:sSub>
                                      </m:e>
                                    </m:acc>
                                    <m:sSup>
                                      <m:sSupPr>
                                        <m:ctrlPr>
                                          <a:rPr kumimoji="1" lang="en-US" altLang="ja-JP" b="1" i="1">
                                            <a:latin typeface="Cambria Math" panose="02040503050406030204" pitchFamily="18" charset="0"/>
                                          </a:rPr>
                                        </m:ctrlPr>
                                      </m:sSupPr>
                                      <m:e>
                                        <m:acc>
                                          <m:accPr>
                                            <m:chr m:val="̅"/>
                                            <m:ctrlPr>
                                              <a:rPr kumimoji="1" lang="en-US" altLang="ja-JP" b="1" i="1">
                                                <a:latin typeface="Cambria Math" panose="02040503050406030204" pitchFamily="18" charset="0"/>
                                              </a:rPr>
                                            </m:ctrlPr>
                                          </m:accPr>
                                          <m:e>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𝒙</m:t>
                                                </m:r>
                                              </m:e>
                                              <m:sub>
                                                <m:r>
                                                  <a:rPr kumimoji="1" lang="en-US" altLang="ja-JP" b="1" i="1">
                                                    <a:latin typeface="Cambria Math" panose="02040503050406030204" pitchFamily="18" charset="0"/>
                                                  </a:rPr>
                                                  <m:t>𝒊</m:t>
                                                </m:r>
                                              </m:sub>
                                            </m:sSub>
                                          </m:e>
                                        </m:acc>
                                      </m:e>
                                      <m:sup>
                                        <m:r>
                                          <a:rPr kumimoji="1" lang="en-US" altLang="ja-JP" b="1" i="1">
                                            <a:latin typeface="Cambria Math" panose="02040503050406030204" pitchFamily="18" charset="0"/>
                                          </a:rPr>
                                          <m:t>′</m:t>
                                        </m:r>
                                      </m:sup>
                                    </m:sSup>
                                  </m:e>
                                </m:nary>
                              </m:e>
                            </m:d>
                          </m:e>
                          <m:sup>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𝟏</m:t>
                            </m:r>
                          </m:sup>
                        </m:sSup>
                      </m:e>
                    </m:d>
                  </m:oMath>
                </a14:m>
                <a:r>
                  <a:rPr kumimoji="1" lang="ja-JP" altLang="en-US" b="1" dirty="0">
                    <a:latin typeface="Times New Roman" panose="02020603050405020304" pitchFamily="18" charset="0"/>
                    <a:cs typeface="Times New Roman" panose="02020603050405020304" pitchFamily="18" charset="0"/>
                  </a:rPr>
                  <a:t>　</a:t>
                </a:r>
              </a:p>
            </p:txBody>
          </p:sp>
        </mc:Choice>
        <mc:Fallback xmlns="">
          <p:sp>
            <p:nvSpPr>
              <p:cNvPr id="37" name="テキスト ボックス 36">
                <a:extLst>
                  <a:ext uri="{FF2B5EF4-FFF2-40B4-BE49-F238E27FC236}">
                    <a16:creationId xmlns:a16="http://schemas.microsoft.com/office/drawing/2014/main" id="{EF85066D-4E36-4CA4-83CD-E8FED3F30BD5}"/>
                  </a:ext>
                </a:extLst>
              </p:cNvPr>
              <p:cNvSpPr txBox="1">
                <a:spLocks noRot="1" noChangeAspect="1" noMove="1" noResize="1" noEditPoints="1" noAdjustHandles="1" noChangeArrowheads="1" noChangeShapeType="1" noTextEdit="1"/>
              </p:cNvSpPr>
              <p:nvPr/>
            </p:nvSpPr>
            <p:spPr>
              <a:xfrm>
                <a:off x="621804" y="3763329"/>
                <a:ext cx="10241224" cy="570156"/>
              </a:xfrm>
              <a:prstGeom prst="rect">
                <a:avLst/>
              </a:prstGeom>
              <a:blipFill>
                <a:blip r:embed="rId6"/>
                <a:stretch>
                  <a:fillRect t="-31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75B3475-C173-4423-8E9C-F1C085A165B3}"/>
                  </a:ext>
                </a:extLst>
              </p:cNvPr>
              <p:cNvSpPr txBox="1"/>
              <p:nvPr/>
            </p:nvSpPr>
            <p:spPr>
              <a:xfrm>
                <a:off x="9860874" y="3459754"/>
                <a:ext cx="2229521" cy="286232"/>
              </a:xfrm>
              <a:prstGeom prst="rect">
                <a:avLst/>
              </a:prstGeom>
              <a:noFill/>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a:latin typeface="Cambria Math" panose="02040503050406030204" pitchFamily="18" charset="0"/>
                          </a:rPr>
                        </m:ctrlPr>
                      </m:dPr>
                      <m:e>
                        <m:r>
                          <a:rPr kumimoji="1" lang="ja-JP" altLang="en-US" sz="1400" b="1" i="1" smtClean="0">
                            <a:latin typeface="Cambria Math" panose="02040503050406030204" pitchFamily="18" charset="0"/>
                          </a:rPr>
                          <m:t>𝜷</m:t>
                        </m:r>
                        <m:r>
                          <a:rPr kumimoji="1" lang="en-US" altLang="ja-JP" sz="1400" b="1" i="1" smtClean="0">
                            <a:latin typeface="Cambria Math" panose="02040503050406030204" pitchFamily="18" charset="0"/>
                          </a:rPr>
                          <m:t>, </m:t>
                        </m:r>
                        <m:r>
                          <a:rPr kumimoji="1" lang="ja-JP" altLang="en-US" sz="1400" b="1" i="1" smtClean="0">
                            <a:latin typeface="Cambria Math" panose="02040503050406030204" pitchFamily="18" charset="0"/>
                          </a:rPr>
                          <m:t>𝝈</m:t>
                        </m:r>
                      </m:e>
                    </m:d>
                  </m:oMath>
                </a14:m>
                <a:r>
                  <a:rPr kumimoji="1" lang="ja-JP" altLang="en-US" sz="1400" b="1" dirty="0">
                    <a:latin typeface="Meiryo UI" panose="020B0604030504040204" pitchFamily="50" charset="-128"/>
                    <a:ea typeface="Meiryo UI" panose="020B0604030504040204" pitchFamily="50" charset="-128"/>
                  </a:rPr>
                  <a:t> の平均</a:t>
                </a:r>
              </a:p>
            </p:txBody>
          </p:sp>
        </mc:Choice>
        <mc:Fallback xmlns="">
          <p:sp>
            <p:nvSpPr>
              <p:cNvPr id="3" name="テキスト ボックス 2">
                <a:extLst>
                  <a:ext uri="{FF2B5EF4-FFF2-40B4-BE49-F238E27FC236}">
                    <a16:creationId xmlns:a16="http://schemas.microsoft.com/office/drawing/2014/main" id="{475B3475-C173-4423-8E9C-F1C085A165B3}"/>
                  </a:ext>
                </a:extLst>
              </p:cNvPr>
              <p:cNvSpPr txBox="1">
                <a:spLocks noRot="1" noChangeAspect="1" noMove="1" noResize="1" noEditPoints="1" noAdjustHandles="1" noChangeArrowheads="1" noChangeShapeType="1" noTextEdit="1"/>
              </p:cNvSpPr>
              <p:nvPr/>
            </p:nvSpPr>
            <p:spPr>
              <a:xfrm>
                <a:off x="9860874" y="3459754"/>
                <a:ext cx="2229521" cy="286232"/>
              </a:xfrm>
              <a:prstGeom prst="rect">
                <a:avLst/>
              </a:prstGeom>
              <a:blipFill>
                <a:blip r:embed="rId7"/>
                <a:stretch>
                  <a:fillRect l="-822" t="-13043"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659B79C-4298-49C5-970F-5EBBE41B0E5D}"/>
                  </a:ext>
                </a:extLst>
              </p:cNvPr>
              <p:cNvSpPr txBox="1"/>
              <p:nvPr/>
            </p:nvSpPr>
            <p:spPr>
              <a:xfrm>
                <a:off x="9860874" y="3745986"/>
                <a:ext cx="2229521" cy="286232"/>
              </a:xfrm>
              <a:prstGeom prst="rect">
                <a:avLst/>
              </a:prstGeom>
              <a:noFill/>
            </p:spPr>
            <p:txBody>
              <a:bodyPr wrap="none" rtlCol="0">
                <a:spAutoFit/>
              </a:bodyPr>
              <a:lstStyle/>
              <a:p>
                <a:pP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rPr>
                      <m:t>𝒇</m:t>
                    </m:r>
                    <m:d>
                      <m:dPr>
                        <m:ctrlPr>
                          <a:rPr kumimoji="1" lang="en-US" altLang="ja-JP" sz="1400" b="1" i="1">
                            <a:latin typeface="Cambria Math" panose="02040503050406030204" pitchFamily="18" charset="0"/>
                          </a:rPr>
                        </m:ctrlPr>
                      </m:dPr>
                      <m:e>
                        <m:r>
                          <a:rPr kumimoji="1" lang="ja-JP" altLang="en-US" sz="1400" b="1" i="1" smtClean="0">
                            <a:latin typeface="Cambria Math" panose="02040503050406030204" pitchFamily="18" charset="0"/>
                          </a:rPr>
                          <m:t>𝜷</m:t>
                        </m:r>
                        <m:r>
                          <a:rPr kumimoji="1" lang="en-US" altLang="ja-JP" sz="1400" b="1" i="1" smtClean="0">
                            <a:latin typeface="Cambria Math" panose="02040503050406030204" pitchFamily="18" charset="0"/>
                          </a:rPr>
                          <m:t>, </m:t>
                        </m:r>
                        <m:r>
                          <a:rPr kumimoji="1" lang="ja-JP" altLang="en-US" sz="1400" b="1" i="1" smtClean="0">
                            <a:latin typeface="Cambria Math" panose="02040503050406030204" pitchFamily="18" charset="0"/>
                          </a:rPr>
                          <m:t>𝝈</m:t>
                        </m:r>
                      </m:e>
                    </m:d>
                  </m:oMath>
                </a14:m>
                <a:r>
                  <a:rPr kumimoji="1" lang="ja-JP" altLang="en-US" sz="1400" b="1" dirty="0">
                    <a:latin typeface="Meiryo UI" panose="020B0604030504040204" pitchFamily="50" charset="-128"/>
                    <a:ea typeface="Meiryo UI" panose="020B0604030504040204" pitchFamily="50" charset="-128"/>
                  </a:rPr>
                  <a:t> の分散</a:t>
                </a:r>
              </a:p>
            </p:txBody>
          </p:sp>
        </mc:Choice>
        <mc:Fallback xmlns="">
          <p:sp>
            <p:nvSpPr>
              <p:cNvPr id="12" name="テキスト ボックス 11">
                <a:extLst>
                  <a:ext uri="{FF2B5EF4-FFF2-40B4-BE49-F238E27FC236}">
                    <a16:creationId xmlns:a16="http://schemas.microsoft.com/office/drawing/2014/main" id="{B659B79C-4298-49C5-970F-5EBBE41B0E5D}"/>
                  </a:ext>
                </a:extLst>
              </p:cNvPr>
              <p:cNvSpPr txBox="1">
                <a:spLocks noRot="1" noChangeAspect="1" noMove="1" noResize="1" noEditPoints="1" noAdjustHandles="1" noChangeArrowheads="1" noChangeShapeType="1" noTextEdit="1"/>
              </p:cNvSpPr>
              <p:nvPr/>
            </p:nvSpPr>
            <p:spPr>
              <a:xfrm>
                <a:off x="9860874" y="3745986"/>
                <a:ext cx="2229521" cy="286232"/>
              </a:xfrm>
              <a:prstGeom prst="rect">
                <a:avLst/>
              </a:prstGeom>
              <a:blipFill>
                <a:blip r:embed="rId8"/>
                <a:stretch>
                  <a:fillRect l="-822" t="-10638"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16D4477-DDE9-4D5F-BEB8-32076DAC81C8}"/>
                  </a:ext>
                </a:extLst>
              </p:cNvPr>
              <p:cNvSpPr txBox="1"/>
              <p:nvPr/>
            </p:nvSpPr>
            <p:spPr>
              <a:xfrm>
                <a:off x="9453805" y="3376654"/>
                <a:ext cx="473120"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kumimoji="1" lang="en-US" altLang="ja-JP" sz="1800" b="1" i="1" smtClean="0">
                              <a:latin typeface="Cambria Math" panose="02040503050406030204" pitchFamily="18" charset="0"/>
                              <a:ea typeface="Cambria Math" panose="02040503050406030204" pitchFamily="18" charset="0"/>
                            </a:rPr>
                          </m:ctrlPr>
                        </m:sSubPr>
                        <m:e>
                          <m:r>
                            <a:rPr kumimoji="1" lang="en-US" altLang="ja-JP" sz="1800" b="1" i="1" smtClean="0">
                              <a:latin typeface="Cambria Math" panose="02040503050406030204" pitchFamily="18" charset="0"/>
                              <a:ea typeface="Cambria Math" panose="02040503050406030204" pitchFamily="18" charset="0"/>
                            </a:rPr>
                            <m:t>𝒈</m:t>
                          </m:r>
                        </m:e>
                        <m:sub>
                          <m:r>
                            <a:rPr kumimoji="1" lang="en-US" altLang="ja-JP" sz="1800" b="1" i="1">
                              <a:latin typeface="Cambria Math" panose="02040503050406030204" pitchFamily="18" charset="0"/>
                              <a:ea typeface="Cambria Math" panose="02040503050406030204" pitchFamily="18" charset="0"/>
                            </a:rPr>
                            <m:t>𝟎</m:t>
                          </m:r>
                        </m:sub>
                      </m:sSub>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E16D4477-DDE9-4D5F-BEB8-32076DAC81C8}"/>
                  </a:ext>
                </a:extLst>
              </p:cNvPr>
              <p:cNvSpPr txBox="1">
                <a:spLocks noRot="1" noChangeAspect="1" noMove="1" noResize="1" noEditPoints="1" noAdjustHandles="1" noChangeArrowheads="1" noChangeShapeType="1" noTextEdit="1"/>
              </p:cNvSpPr>
              <p:nvPr/>
            </p:nvSpPr>
            <p:spPr>
              <a:xfrm>
                <a:off x="9453805" y="3376654"/>
                <a:ext cx="473120" cy="369332"/>
              </a:xfrm>
              <a:prstGeom prst="rect">
                <a:avLst/>
              </a:prstGeom>
              <a:blipFill>
                <a:blip r:embed="rId9"/>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93A4BAC1-FCD1-4F63-BDCD-A9C9DDCCBFE5}"/>
                  </a:ext>
                </a:extLst>
              </p:cNvPr>
              <p:cNvSpPr txBox="1"/>
              <p:nvPr/>
            </p:nvSpPr>
            <p:spPr>
              <a:xfrm>
                <a:off x="9453805" y="3662886"/>
                <a:ext cx="473120"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kumimoji="1" lang="en-US" altLang="ja-JP" sz="1800" b="1" i="1" smtClean="0">
                              <a:latin typeface="Cambria Math" panose="02040503050406030204" pitchFamily="18" charset="0"/>
                              <a:ea typeface="Cambria Math" panose="02040503050406030204" pitchFamily="18" charset="0"/>
                            </a:rPr>
                          </m:ctrlPr>
                        </m:sSubPr>
                        <m:e>
                          <m:r>
                            <a:rPr kumimoji="1" lang="en-US" altLang="ja-JP" sz="1800" b="1" i="1" smtClean="0">
                              <a:latin typeface="Cambria Math" panose="02040503050406030204" pitchFamily="18" charset="0"/>
                              <a:ea typeface="Cambria Math" panose="02040503050406030204" pitchFamily="18" charset="0"/>
                            </a:rPr>
                            <m:t>𝑮</m:t>
                          </m:r>
                        </m:e>
                        <m:sub>
                          <m:r>
                            <a:rPr kumimoji="1" lang="en-US" altLang="ja-JP" sz="1800" b="1" i="1">
                              <a:latin typeface="Cambria Math" panose="02040503050406030204" pitchFamily="18" charset="0"/>
                              <a:ea typeface="Cambria Math" panose="02040503050406030204" pitchFamily="18" charset="0"/>
                            </a:rPr>
                            <m:t>𝟎</m:t>
                          </m:r>
                        </m:sub>
                      </m:sSub>
                    </m:oMath>
                  </m:oMathPara>
                </a14:m>
                <a:endParaRPr lang="ja-JP" altLang="en-US" dirty="0"/>
              </a:p>
            </p:txBody>
          </p:sp>
        </mc:Choice>
        <mc:Fallback xmlns="">
          <p:sp>
            <p:nvSpPr>
              <p:cNvPr id="16" name="テキスト ボックス 15">
                <a:extLst>
                  <a:ext uri="{FF2B5EF4-FFF2-40B4-BE49-F238E27FC236}">
                    <a16:creationId xmlns:a16="http://schemas.microsoft.com/office/drawing/2014/main" id="{93A4BAC1-FCD1-4F63-BDCD-A9C9DDCCBFE5}"/>
                  </a:ext>
                </a:extLst>
              </p:cNvPr>
              <p:cNvSpPr txBox="1">
                <a:spLocks noRot="1" noChangeAspect="1" noMove="1" noResize="1" noEditPoints="1" noAdjustHandles="1" noChangeArrowheads="1" noChangeShapeType="1" noTextEdit="1"/>
              </p:cNvSpPr>
              <p:nvPr/>
            </p:nvSpPr>
            <p:spPr>
              <a:xfrm>
                <a:off x="9453805" y="3662886"/>
                <a:ext cx="473120" cy="369332"/>
              </a:xfrm>
              <a:prstGeom prst="rect">
                <a:avLst/>
              </a:prstGeom>
              <a:blipFill>
                <a:blip r:embed="rId10"/>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2CD976F-149A-4B39-8C78-F65CE07681D7}"/>
                  </a:ext>
                </a:extLst>
              </p:cNvPr>
              <p:cNvSpPr txBox="1"/>
              <p:nvPr/>
            </p:nvSpPr>
            <p:spPr>
              <a:xfrm>
                <a:off x="9422541" y="4013223"/>
                <a:ext cx="2448600"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acc>
                            <m:accPr>
                              <m:chr m:val="̅"/>
                              <m:ctrlPr>
                                <a:rPr kumimoji="1" lang="en-US" altLang="ja-JP" b="1" i="1">
                                  <a:latin typeface="Cambria Math" panose="02040503050406030204" pitchFamily="18" charset="0"/>
                                </a:rPr>
                              </m:ctrlPr>
                            </m:accPr>
                            <m:e>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𝒙</m:t>
                                  </m:r>
                                </m:e>
                                <m:sub>
                                  <m:r>
                                    <a:rPr kumimoji="1" lang="en-US" altLang="ja-JP" b="1" i="1">
                                      <a:latin typeface="Cambria Math" panose="02040503050406030204" pitchFamily="18" charset="0"/>
                                    </a:rPr>
                                    <m:t>𝒊</m:t>
                                  </m:r>
                                </m:sub>
                              </m:sSub>
                            </m:e>
                          </m:acc>
                        </m:e>
                        <m:sup>
                          <m:r>
                            <a:rPr kumimoji="1" lang="en-US" altLang="ja-JP" b="1" i="1">
                              <a:latin typeface="Cambria Math" panose="02040503050406030204" pitchFamily="18" charset="0"/>
                            </a:rPr>
                            <m:t>′</m:t>
                          </m:r>
                        </m:sup>
                      </m:sSup>
                      <m:r>
                        <a:rPr kumimoji="1" lang="en-US" altLang="ja-JP" b="1" i="1">
                          <a:latin typeface="Cambria Math" panose="02040503050406030204" pitchFamily="18" charset="0"/>
                          <a:ea typeface="Cambria Math" panose="02040503050406030204" pitchFamily="18" charset="0"/>
                        </a:rPr>
                        <m:t>=</m:t>
                      </m:r>
                      <m:d>
                        <m:dPr>
                          <m:begChr m:val="{"/>
                          <m:endChr m:val="}"/>
                          <m:ctrlPr>
                            <a:rPr kumimoji="1" lang="en-US" altLang="ja-JP" b="1" i="1">
                              <a:latin typeface="Cambria Math" panose="02040503050406030204" pitchFamily="18" charset="0"/>
                            </a:rPr>
                          </m:ctrlPr>
                        </m:dPr>
                        <m:e>
                          <m:sSubSup>
                            <m:sSubSupPr>
                              <m:ctrlPr>
                                <a:rPr kumimoji="1" lang="en-US" altLang="ja-JP" b="1" i="1">
                                  <a:latin typeface="Cambria Math" panose="02040503050406030204" pitchFamily="18" charset="0"/>
                                </a:rPr>
                              </m:ctrlPr>
                            </m:sSubSupPr>
                            <m:e>
                              <m:r>
                                <a:rPr kumimoji="1" lang="en-US" altLang="ja-JP" b="1" i="1">
                                  <a:latin typeface="Cambria Math" panose="02040503050406030204" pitchFamily="18" charset="0"/>
                                </a:rPr>
                                <m:t>𝒙</m:t>
                              </m:r>
                            </m:e>
                            <m:sub>
                              <m:r>
                                <a:rPr kumimoji="1" lang="en-US" altLang="ja-JP" b="1" i="1">
                                  <a:latin typeface="Cambria Math" panose="02040503050406030204" pitchFamily="18" charset="0"/>
                                </a:rPr>
                                <m:t>𝒊</m:t>
                              </m:r>
                            </m:sub>
                            <m:sup>
                              <m:r>
                                <a:rPr kumimoji="1" lang="en-US" altLang="ja-JP" b="1" i="1">
                                  <a:latin typeface="Cambria Math" panose="02040503050406030204" pitchFamily="18" charset="0"/>
                                </a:rPr>
                                <m:t>′</m:t>
                              </m:r>
                            </m:sup>
                          </m:sSubSup>
                          <m:r>
                            <a:rPr kumimoji="1" lang="en-US" altLang="ja-JP" b="1" i="1">
                              <a:latin typeface="Cambria Math" panose="02040503050406030204" pitchFamily="18" charset="0"/>
                            </a:rPr>
                            <m:t>, </m:t>
                          </m:r>
                          <m:d>
                            <m:dPr>
                              <m:ctrlPr>
                                <a:rPr kumimoji="1" lang="en-US" altLang="ja-JP" b="1" i="1">
                                  <a:latin typeface="Cambria Math" panose="02040503050406030204" pitchFamily="18" charset="0"/>
                                </a:rPr>
                              </m:ctrlPr>
                            </m:dPr>
                            <m:e>
                              <m:sSubSup>
                                <m:sSubSupPr>
                                  <m:ctrlPr>
                                    <a:rPr kumimoji="1" lang="en-US" altLang="ja-JP" b="1" i="1">
                                      <a:latin typeface="Cambria Math" panose="02040503050406030204" pitchFamily="18" charset="0"/>
                                    </a:rPr>
                                  </m:ctrlPr>
                                </m:sSubSupPr>
                                <m:e>
                                  <m:r>
                                    <a:rPr kumimoji="1" lang="en-US" altLang="ja-JP" b="1" i="1">
                                      <a:latin typeface="Cambria Math" panose="02040503050406030204" pitchFamily="18" charset="0"/>
                                    </a:rPr>
                                    <m:t>𝒛</m:t>
                                  </m:r>
                                </m:e>
                                <m:sub>
                                  <m:r>
                                    <a:rPr kumimoji="1" lang="en-US" altLang="ja-JP" b="1" i="1">
                                      <a:latin typeface="Cambria Math" panose="02040503050406030204" pitchFamily="18" charset="0"/>
                                    </a:rPr>
                                    <m:t>𝒊</m:t>
                                  </m:r>
                                </m:sub>
                                <m:sup>
                                  <m:r>
                                    <a:rPr kumimoji="1" lang="en-US" altLang="ja-JP" b="1" i="1">
                                      <a:latin typeface="Cambria Math" panose="02040503050406030204" pitchFamily="18" charset="0"/>
                                    </a:rPr>
                                    <m:t>∗</m:t>
                                  </m:r>
                                </m:sup>
                              </m:sSubSup>
                              <m:r>
                                <a:rPr kumimoji="1" lang="en-US" altLang="ja-JP" b="1" i="1">
                                  <a:latin typeface="Cambria Math" panose="02040503050406030204" pitchFamily="18" charset="0"/>
                                </a:rPr>
                                <m:t>−</m:t>
                              </m:r>
                              <m:sSubSup>
                                <m:sSubSupPr>
                                  <m:ctrlPr>
                                    <a:rPr kumimoji="1" lang="en-US" altLang="ja-JP" b="1" i="1">
                                      <a:latin typeface="Cambria Math" panose="02040503050406030204" pitchFamily="18" charset="0"/>
                                      <a:ea typeface="Cambria Math" panose="02040503050406030204" pitchFamily="18" charset="0"/>
                                    </a:rPr>
                                  </m:ctrlPr>
                                </m:sSubSupPr>
                                <m:e>
                                  <m:r>
                                    <a:rPr kumimoji="1" lang="en-US" altLang="ja-JP" b="1" i="1">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m:t>
                                  </m:r>
                                </m:sub>
                                <m:sup>
                                  <m:r>
                                    <a:rPr kumimoji="1" lang="en-US" altLang="ja-JP" b="1" i="1">
                                      <a:latin typeface="Cambria Math" panose="02040503050406030204" pitchFamily="18" charset="0"/>
                                      <a:ea typeface="Cambria Math" panose="02040503050406030204" pitchFamily="18" charset="0"/>
                                    </a:rPr>
                                    <m:t>′</m:t>
                                  </m:r>
                                </m:sup>
                              </m:sSubSup>
                              <m:r>
                                <a:rPr kumimoji="1" lang="ja-JP" altLang="en-US" b="1" i="1">
                                  <a:latin typeface="Cambria Math" panose="02040503050406030204" pitchFamily="18" charset="0"/>
                                  <a:ea typeface="Cambria Math" panose="02040503050406030204" pitchFamily="18" charset="0"/>
                                </a:rPr>
                                <m:t>𝜶</m:t>
                              </m:r>
                            </m:e>
                          </m:d>
                        </m:e>
                      </m:d>
                    </m:oMath>
                  </m:oMathPara>
                </a14:m>
                <a:endParaRPr lang="ja-JP" altLang="en-US" sz="1600" dirty="0">
                  <a:latin typeface="Times New Roman" panose="02020603050405020304" pitchFamily="18" charset="0"/>
                  <a:cs typeface="Times New Roman" panose="02020603050405020304" pitchFamily="18" charset="0"/>
                </a:endParaRPr>
              </a:p>
            </p:txBody>
          </p:sp>
        </mc:Choice>
        <mc:Fallback xmlns="">
          <p:sp>
            <p:nvSpPr>
              <p:cNvPr id="17" name="テキスト ボックス 16">
                <a:extLst>
                  <a:ext uri="{FF2B5EF4-FFF2-40B4-BE49-F238E27FC236}">
                    <a16:creationId xmlns:a16="http://schemas.microsoft.com/office/drawing/2014/main" id="{82CD976F-149A-4B39-8C78-F65CE07681D7}"/>
                  </a:ext>
                </a:extLst>
              </p:cNvPr>
              <p:cNvSpPr txBox="1">
                <a:spLocks noRot="1" noChangeAspect="1" noMove="1" noResize="1" noEditPoints="1" noAdjustHandles="1" noChangeArrowheads="1" noChangeShapeType="1" noTextEdit="1"/>
              </p:cNvSpPr>
              <p:nvPr/>
            </p:nvSpPr>
            <p:spPr>
              <a:xfrm>
                <a:off x="9422541" y="4013223"/>
                <a:ext cx="2448600" cy="404983"/>
              </a:xfrm>
              <a:prstGeom prst="rect">
                <a:avLst/>
              </a:prstGeom>
              <a:blipFill>
                <a:blip r:embed="rId11"/>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71577E8B-7319-41C1-907B-437B92C772FC}"/>
              </a:ext>
            </a:extLst>
          </p:cNvPr>
          <p:cNvSpPr txBox="1"/>
          <p:nvPr/>
        </p:nvSpPr>
        <p:spPr>
          <a:xfrm>
            <a:off x="7998177" y="2491184"/>
            <a:ext cx="61747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となる</a:t>
            </a:r>
          </a:p>
        </p:txBody>
      </p:sp>
      <p:cxnSp>
        <p:nvCxnSpPr>
          <p:cNvPr id="9" name="直線コネクタ 8">
            <a:extLst>
              <a:ext uri="{FF2B5EF4-FFF2-40B4-BE49-F238E27FC236}">
                <a16:creationId xmlns:a16="http://schemas.microsoft.com/office/drawing/2014/main" id="{CA712BA6-89C2-4D82-A702-76154AA363DA}"/>
              </a:ext>
            </a:extLst>
          </p:cNvPr>
          <p:cNvCxnSpPr>
            <a:cxnSpLocks/>
          </p:cNvCxnSpPr>
          <p:nvPr/>
        </p:nvCxnSpPr>
        <p:spPr>
          <a:xfrm>
            <a:off x="7246540" y="2746076"/>
            <a:ext cx="60001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9892586-5208-4743-B4A7-ED195A26941A}"/>
                  </a:ext>
                </a:extLst>
              </p:cNvPr>
              <p:cNvSpPr txBox="1"/>
              <p:nvPr/>
            </p:nvSpPr>
            <p:spPr>
              <a:xfrm>
                <a:off x="3240924" y="4885633"/>
                <a:ext cx="5184476" cy="313932"/>
              </a:xfrm>
              <a:prstGeom prst="rect">
                <a:avLst/>
              </a:prstGeom>
              <a:noFill/>
            </p:spPr>
            <p:txBody>
              <a:bodyPr wrap="square" rtlCol="0">
                <a:spAutoFit/>
              </a:bodyPr>
              <a:lstStyle/>
              <a:p>
                <a:pPr algn="ctr">
                  <a:lnSpc>
                    <a:spcPct val="90000"/>
                  </a:lnSpc>
                </a:pPr>
                <a:r>
                  <a:rPr kumimoji="1" lang="ja-JP" altLang="en-US" sz="1600" b="1" u="sng" dirty="0">
                    <a:latin typeface="Meiryo UI" panose="020B0604030504040204" pitchFamily="50" charset="-128"/>
                    <a:ea typeface="Meiryo UI" panose="020B0604030504040204" pitchFamily="50" charset="-128"/>
                  </a:rPr>
                  <a:t>パラメータ </a:t>
                </a:r>
                <a14:m>
                  <m:oMath xmlns:m="http://schemas.openxmlformats.org/officeDocument/2006/math">
                    <m:r>
                      <a:rPr kumimoji="1" lang="ja-JP" altLang="en-US" sz="1600" b="1" i="1" u="sng" smtClean="0">
                        <a:latin typeface="Cambria Math" panose="02040503050406030204" pitchFamily="18" charset="0"/>
                        <a:ea typeface="Meiryo UI" panose="020B0604030504040204" pitchFamily="50" charset="-128"/>
                      </a:rPr>
                      <m:t>𝝈</m:t>
                    </m:r>
                  </m:oMath>
                </a14:m>
                <a:r>
                  <a:rPr kumimoji="1" lang="ja-JP" altLang="en-US" sz="1600" b="1" u="sng" dirty="0">
                    <a:latin typeface="Meiryo UI" panose="020B0604030504040204" pitchFamily="50" charset="-128"/>
                    <a:ea typeface="Meiryo UI" panose="020B0604030504040204" pitchFamily="50" charset="-128"/>
                  </a:rPr>
                  <a:t> が含まれる</a:t>
                </a:r>
              </a:p>
            </p:txBody>
          </p:sp>
        </mc:Choice>
        <mc:Fallback xmlns="">
          <p:sp>
            <p:nvSpPr>
              <p:cNvPr id="27" name="テキスト ボックス 26">
                <a:extLst>
                  <a:ext uri="{FF2B5EF4-FFF2-40B4-BE49-F238E27FC236}">
                    <a16:creationId xmlns:a16="http://schemas.microsoft.com/office/drawing/2014/main" id="{F9892586-5208-4743-B4A7-ED195A26941A}"/>
                  </a:ext>
                </a:extLst>
              </p:cNvPr>
              <p:cNvSpPr txBox="1">
                <a:spLocks noRot="1" noChangeAspect="1" noMove="1" noResize="1" noEditPoints="1" noAdjustHandles="1" noChangeArrowheads="1" noChangeShapeType="1" noTextEdit="1"/>
              </p:cNvSpPr>
              <p:nvPr/>
            </p:nvSpPr>
            <p:spPr>
              <a:xfrm>
                <a:off x="3240924" y="4885633"/>
                <a:ext cx="5184476" cy="313932"/>
              </a:xfrm>
              <a:prstGeom prst="rect">
                <a:avLst/>
              </a:prstGeom>
              <a:blipFill>
                <a:blip r:embed="rId12"/>
                <a:stretch>
                  <a:fillRect t="-13462" b="-23077"/>
                </a:stretch>
              </a:blipFill>
            </p:spPr>
            <p:txBody>
              <a:bodyPr/>
              <a:lstStyle/>
              <a:p>
                <a:r>
                  <a:rPr lang="ja-JP" altLang="en-US">
                    <a:noFill/>
                  </a:rPr>
                  <a:t> </a:t>
                </a:r>
              </a:p>
            </p:txBody>
          </p:sp>
        </mc:Fallback>
      </mc:AlternateContent>
      <p:sp>
        <p:nvSpPr>
          <p:cNvPr id="29" name="右中かっこ 28">
            <a:extLst>
              <a:ext uri="{FF2B5EF4-FFF2-40B4-BE49-F238E27FC236}">
                <a16:creationId xmlns:a16="http://schemas.microsoft.com/office/drawing/2014/main" id="{3BC866D9-5066-4975-9D8B-DA2B774B781C}"/>
              </a:ext>
            </a:extLst>
          </p:cNvPr>
          <p:cNvSpPr/>
          <p:nvPr/>
        </p:nvSpPr>
        <p:spPr>
          <a:xfrm rot="5400000">
            <a:off x="5671567" y="1285474"/>
            <a:ext cx="341632" cy="6696744"/>
          </a:xfrm>
          <a:prstGeom prst="rightBrac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1B6377E-09CE-4EE7-9962-FED345A67792}"/>
                  </a:ext>
                </a:extLst>
              </p:cNvPr>
              <p:cNvSpPr txBox="1"/>
              <p:nvPr/>
            </p:nvSpPr>
            <p:spPr>
              <a:xfrm>
                <a:off x="4718073" y="1461822"/>
                <a:ext cx="2752677" cy="5600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𝜷</m:t>
                                  </m:r>
                                </m:e>
                              </m:eqArr>
                            </m:e>
                          </m:d>
                          <m:r>
                            <a:rPr kumimoji="1" lang="en-US" altLang="ja-JP" b="1" i="1" smtClean="0">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rPr>
                              </m:ctrlPr>
                            </m:dPr>
                            <m:e>
                              <m:m>
                                <m:mPr>
                                  <m:mcs>
                                    <m:mc>
                                      <m:mcPr>
                                        <m:count m:val="2"/>
                                        <m:mcJc m:val="center"/>
                                      </m:mcPr>
                                    </m:mc>
                                  </m:mcs>
                                  <m:ctrlPr>
                                    <a:rPr kumimoji="1" lang="en-US" altLang="ja-JP" b="1" i="1">
                                      <a:solidFill>
                                        <a:schemeClr val="tx1"/>
                                      </a:solidFill>
                                      <a:latin typeface="Cambria Math" panose="02040503050406030204" pitchFamily="18" charset="0"/>
                                    </a:rPr>
                                  </m:ctrlPr>
                                </m:mPr>
                                <m:mr>
                                  <m:e>
                                    <m:r>
                                      <m:rPr>
                                        <m:brk m:alnAt="7"/>
                                      </m:rPr>
                                      <a:rPr kumimoji="1" lang="en-US" altLang="ja-JP" b="1" i="1" smtClean="0">
                                        <a:solidFill>
                                          <a:schemeClr val="tx1"/>
                                        </a:solidFill>
                                        <a:latin typeface="Cambria Math" panose="02040503050406030204" pitchFamily="18" charset="0"/>
                                      </a:rPr>
                                      <m:t>𝟏</m:t>
                                    </m:r>
                                  </m:e>
                                  <m:e>
                                    <m:r>
                                      <a:rPr kumimoji="1" lang="ja-JP" altLang="en-US" b="1" i="1" smtClean="0">
                                        <a:solidFill>
                                          <a:schemeClr val="tx1"/>
                                        </a:solidFill>
                                        <a:latin typeface="Cambria Math" panose="02040503050406030204" pitchFamily="18" charset="0"/>
                                      </a:rPr>
                                      <m:t>𝝈</m:t>
                                    </m:r>
                                  </m:e>
                                </m:mr>
                                <m:mr>
                                  <m:e>
                                    <m:r>
                                      <a:rPr kumimoji="1" lang="ja-JP" altLang="en-US" b="1" i="1" smtClean="0">
                                        <a:solidFill>
                                          <a:schemeClr val="tx1"/>
                                        </a:solidFill>
                                        <a:latin typeface="Cambria Math" panose="02040503050406030204" pitchFamily="18" charset="0"/>
                                      </a:rPr>
                                      <m:t>𝝈</m:t>
                                    </m:r>
                                  </m:e>
                                  <m:e>
                                    <m:r>
                                      <a:rPr kumimoji="1" lang="en-US" altLang="ja-JP" b="1" i="1" smtClean="0">
                                        <a:solidFill>
                                          <a:schemeClr val="tx1"/>
                                        </a:solidFill>
                                        <a:latin typeface="Cambria Math" panose="02040503050406030204" pitchFamily="18" charset="0"/>
                                      </a:rPr>
                                      <m:t>𝟏</m:t>
                                    </m:r>
                                  </m:e>
                                </m:mr>
                              </m:m>
                            </m:e>
                          </m:d>
                        </m:e>
                      </m:d>
                    </m:oMath>
                  </m:oMathPara>
                </a14:m>
                <a:endParaRPr kumimoji="1" lang="ja-JP" altLang="en-US" b="1" dirty="0">
                  <a:solidFill>
                    <a:schemeClr val="tx1"/>
                  </a:solidFill>
                </a:endParaRPr>
              </a:p>
            </p:txBody>
          </p:sp>
        </mc:Choice>
        <mc:Fallback xmlns="">
          <p:sp>
            <p:nvSpPr>
              <p:cNvPr id="28" name="テキスト ボックス 27">
                <a:extLst>
                  <a:ext uri="{FF2B5EF4-FFF2-40B4-BE49-F238E27FC236}">
                    <a16:creationId xmlns:a16="http://schemas.microsoft.com/office/drawing/2014/main" id="{21B6377E-09CE-4EE7-9962-FED345A67792}"/>
                  </a:ext>
                </a:extLst>
              </p:cNvPr>
              <p:cNvSpPr txBox="1">
                <a:spLocks noRot="1" noChangeAspect="1" noMove="1" noResize="1" noEditPoints="1" noAdjustHandles="1" noChangeArrowheads="1" noChangeShapeType="1" noTextEdit="1"/>
              </p:cNvSpPr>
              <p:nvPr/>
            </p:nvSpPr>
            <p:spPr>
              <a:xfrm>
                <a:off x="4718073" y="1461822"/>
                <a:ext cx="2752677" cy="560090"/>
              </a:xfrm>
              <a:prstGeom prst="rect">
                <a:avLst/>
              </a:prstGeom>
              <a:blipFill>
                <a:blip r:embed="rId13"/>
                <a:stretch>
                  <a:fillRect t="-4348" b="-2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74C887D0-EF32-4747-9706-3EE2AE9AAD06}"/>
                  </a:ext>
                </a:extLst>
              </p:cNvPr>
              <p:cNvSpPr txBox="1"/>
              <p:nvPr/>
            </p:nvSpPr>
            <p:spPr>
              <a:xfrm>
                <a:off x="2133972" y="2945168"/>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rPr>
                        <m:t>𝜷</m:t>
                      </m:r>
                      <m:r>
                        <a:rPr kumimoji="1" lang="en-US" altLang="ja-JP" sz="1800" b="1" i="1" smtClean="0">
                          <a:latin typeface="Cambria Math" panose="02040503050406030204" pitchFamily="18" charset="0"/>
                        </a:rPr>
                        <m:t>, </m:t>
                      </m:r>
                      <m:r>
                        <a:rPr kumimoji="1" lang="ja-JP" altLang="en-US" sz="1800" b="1" i="1" smtClean="0">
                          <a:latin typeface="Cambria Math" panose="02040503050406030204" pitchFamily="18" charset="0"/>
                        </a:rPr>
                        <m:t>𝝈</m:t>
                      </m:r>
                      <m:r>
                        <a:rPr kumimoji="1" lang="en-US" altLang="ja-JP" sz="1800" b="1" i="1" smtClean="0">
                          <a:latin typeface="Cambria Math" panose="02040503050406030204" pitchFamily="18" charset="0"/>
                        </a:rPr>
                        <m:t>|</m:t>
                      </m:r>
                      <m:d>
                        <m:dPr>
                          <m:begChr m:val="["/>
                          <m:endChr m:val="]"/>
                          <m:ctrlPr>
                            <a:rPr kumimoji="1" lang="en-US" altLang="ja-JP" sz="1800" b="1" i="1" smtClean="0">
                              <a:latin typeface="Cambria Math" panose="02040503050406030204" pitchFamily="18" charset="0"/>
                            </a:rPr>
                          </m:ctrlPr>
                        </m:dPr>
                        <m:e>
                          <m:sSup>
                            <m:sSupPr>
                              <m:ctrlPr>
                                <a:rPr kumimoji="1" lang="en-US" altLang="ja-JP" sz="1800" b="1" i="1" smtClean="0">
                                  <a:latin typeface="Cambria Math" panose="02040503050406030204" pitchFamily="18" charset="0"/>
                                </a:rPr>
                              </m:ctrlPr>
                            </m:sSupPr>
                            <m:e>
                              <m:r>
                                <a:rPr kumimoji="1" lang="en-US" altLang="ja-JP" sz="1800" b="1" i="1" smtClean="0">
                                  <a:latin typeface="Cambria Math" panose="02040503050406030204" pitchFamily="18" charset="0"/>
                                </a:rPr>
                                <m:t>𝒚</m:t>
                              </m:r>
                            </m:e>
                            <m:sup>
                              <m:r>
                                <a:rPr kumimoji="1" lang="en-US" altLang="ja-JP" sz="1800" b="1" i="1" smtClean="0">
                                  <a:latin typeface="Cambria Math" panose="02040503050406030204" pitchFamily="18" charset="0"/>
                                </a:rPr>
                                <m:t>∗</m:t>
                              </m:r>
                            </m:sup>
                          </m:sSup>
                          <m:r>
                            <a:rPr kumimoji="1" lang="en-US" altLang="ja-JP" sz="1800" b="1" i="1" smtClean="0">
                              <a:latin typeface="Cambria Math" panose="02040503050406030204" pitchFamily="18" charset="0"/>
                            </a:rPr>
                            <m:t>,</m:t>
                          </m:r>
                          <m:sSup>
                            <m:sSupPr>
                              <m:ctrlPr>
                                <a:rPr kumimoji="1" lang="en-US" altLang="ja-JP" sz="1800" b="1" i="1">
                                  <a:latin typeface="Cambria Math" panose="02040503050406030204" pitchFamily="18" charset="0"/>
                                </a:rPr>
                              </m:ctrlPr>
                            </m:sSupPr>
                            <m:e>
                              <m:r>
                                <a:rPr kumimoji="1" lang="en-US" altLang="ja-JP" sz="1800" b="1" i="1" smtClean="0">
                                  <a:latin typeface="Cambria Math" panose="02040503050406030204" pitchFamily="18" charset="0"/>
                                </a:rPr>
                                <m:t>𝒛</m:t>
                              </m:r>
                            </m:e>
                            <m:sup>
                              <m:r>
                                <a:rPr kumimoji="1" lang="en-US" altLang="ja-JP" sz="1800" b="1" i="1">
                                  <a:latin typeface="Cambria Math" panose="02040503050406030204" pitchFamily="18" charset="0"/>
                                </a:rPr>
                                <m:t>∗</m:t>
                              </m:r>
                            </m:sup>
                          </m:sSup>
                          <m:r>
                            <a:rPr kumimoji="1" lang="en-US" altLang="ja-JP" sz="1800" b="1" i="1" smtClean="0">
                              <a:latin typeface="Cambria Math" panose="02040503050406030204" pitchFamily="18" charset="0"/>
                            </a:rPr>
                            <m:t>, </m:t>
                          </m:r>
                          <m:r>
                            <a:rPr kumimoji="1" lang="ja-JP" altLang="en-US" sz="1800" b="1" i="1" smtClean="0">
                              <a:latin typeface="Cambria Math" panose="02040503050406030204" pitchFamily="18" charset="0"/>
                            </a:rPr>
                            <m:t>𝜶</m:t>
                          </m:r>
                        </m:e>
                      </m:d>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𝑵</m:t>
                      </m:r>
                      <m:d>
                        <m:dPr>
                          <m:begChr m:val="["/>
                          <m:endChr m:val="]"/>
                          <m:ctrlPr>
                            <a:rPr kumimoji="1" lang="en-US" altLang="ja-JP" sz="1800" b="1" i="1" smtClean="0">
                              <a:latin typeface="Cambria Math" panose="02040503050406030204" pitchFamily="18" charset="0"/>
                              <a:ea typeface="Cambria Math" panose="02040503050406030204" pitchFamily="18" charset="0"/>
                            </a:rPr>
                          </m:ctrlPr>
                        </m:dPr>
                        <m:e>
                          <m:r>
                            <a:rPr kumimoji="1" lang="en-US" altLang="ja-JP" sz="1800" b="1" i="1" smtClean="0">
                              <a:latin typeface="Cambria Math" panose="02040503050406030204" pitchFamily="18" charset="0"/>
                              <a:ea typeface="Cambria Math" panose="02040503050406030204" pitchFamily="18" charset="0"/>
                            </a:rPr>
                            <m:t>𝒈</m:t>
                          </m:r>
                          <m:r>
                            <a:rPr kumimoji="1" lang="en-US" altLang="ja-JP" sz="1800" b="1" i="1" smtClean="0">
                              <a:latin typeface="Cambria Math" panose="02040503050406030204" pitchFamily="18" charset="0"/>
                              <a:ea typeface="Cambria Math" panose="02040503050406030204" pitchFamily="18" charset="0"/>
                            </a:rPr>
                            <m:t>, </m:t>
                          </m:r>
                          <m:r>
                            <a:rPr kumimoji="1" lang="en-US" altLang="ja-JP" sz="1800" b="1" i="1" smtClean="0">
                              <a:latin typeface="Cambria Math" panose="02040503050406030204" pitchFamily="18" charset="0"/>
                              <a:ea typeface="Cambria Math" panose="02040503050406030204" pitchFamily="18" charset="0"/>
                            </a:rPr>
                            <m:t>𝑮</m:t>
                          </m:r>
                        </m:e>
                      </m:d>
                    </m:oMath>
                  </m:oMathPara>
                </a14:m>
                <a:endParaRPr lang="ja-JP" altLang="en-US" dirty="0"/>
              </a:p>
            </p:txBody>
          </p:sp>
        </mc:Choice>
        <mc:Fallback xmlns="">
          <p:sp>
            <p:nvSpPr>
              <p:cNvPr id="30" name="テキスト ボックス 29">
                <a:extLst>
                  <a:ext uri="{FF2B5EF4-FFF2-40B4-BE49-F238E27FC236}">
                    <a16:creationId xmlns:a16="http://schemas.microsoft.com/office/drawing/2014/main" id="{74C887D0-EF32-4747-9706-3EE2AE9AAD06}"/>
                  </a:ext>
                </a:extLst>
              </p:cNvPr>
              <p:cNvSpPr txBox="1">
                <a:spLocks noRot="1" noChangeAspect="1" noMove="1" noResize="1" noEditPoints="1" noAdjustHandles="1" noChangeArrowheads="1" noChangeShapeType="1" noTextEdit="1"/>
              </p:cNvSpPr>
              <p:nvPr/>
            </p:nvSpPr>
            <p:spPr>
              <a:xfrm>
                <a:off x="2133972" y="2945168"/>
                <a:ext cx="6096000" cy="369332"/>
              </a:xfrm>
              <a:prstGeom prst="rect">
                <a:avLst/>
              </a:prstGeom>
              <a:blipFill>
                <a:blip r:embed="rId14"/>
                <a:stretch>
                  <a:fillRect b="-16393"/>
                </a:stretch>
              </a:blipFill>
            </p:spPr>
            <p:txBody>
              <a:bodyPr/>
              <a:lstStyle/>
              <a:p>
                <a:r>
                  <a:rPr lang="ja-JP" altLang="en-US">
                    <a:noFill/>
                  </a:rPr>
                  <a:t> </a:t>
                </a:r>
              </a:p>
            </p:txBody>
          </p:sp>
        </mc:Fallback>
      </mc:AlternateContent>
      <p:sp>
        <p:nvSpPr>
          <p:cNvPr id="8" name="矢印: 下 7">
            <a:extLst>
              <a:ext uri="{FF2B5EF4-FFF2-40B4-BE49-F238E27FC236}">
                <a16:creationId xmlns:a16="http://schemas.microsoft.com/office/drawing/2014/main" id="{F97916A4-849D-4423-BB55-F0DFB9ED53B1}"/>
              </a:ext>
            </a:extLst>
          </p:cNvPr>
          <p:cNvSpPr/>
          <p:nvPr/>
        </p:nvSpPr>
        <p:spPr>
          <a:xfrm>
            <a:off x="5833162" y="3400426"/>
            <a:ext cx="360040" cy="185486"/>
          </a:xfrm>
          <a:prstGeom prst="downArrow">
            <a:avLst>
              <a:gd name="adj1" fmla="val 37771"/>
              <a:gd name="adj2" fmla="val 4080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38" name="直線コネクタ 37">
            <a:extLst>
              <a:ext uri="{FF2B5EF4-FFF2-40B4-BE49-F238E27FC236}">
                <a16:creationId xmlns:a16="http://schemas.microsoft.com/office/drawing/2014/main" id="{7102458C-4D4C-47CC-86BE-7B4566538814}"/>
              </a:ext>
            </a:extLst>
          </p:cNvPr>
          <p:cNvCxnSpPr>
            <a:cxnSpLocks/>
          </p:cNvCxnSpPr>
          <p:nvPr/>
        </p:nvCxnSpPr>
        <p:spPr>
          <a:xfrm>
            <a:off x="4257083" y="5931191"/>
            <a:ext cx="25686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矢印: 上向き折線 38">
            <a:extLst>
              <a:ext uri="{FF2B5EF4-FFF2-40B4-BE49-F238E27FC236}">
                <a16:creationId xmlns:a16="http://schemas.microsoft.com/office/drawing/2014/main" id="{6E37B3FC-6F4D-4469-90EB-735E57699BC0}"/>
              </a:ext>
            </a:extLst>
          </p:cNvPr>
          <p:cNvSpPr/>
          <p:nvPr/>
        </p:nvSpPr>
        <p:spPr>
          <a:xfrm rot="5400000">
            <a:off x="6522713" y="5893272"/>
            <a:ext cx="197334" cy="443263"/>
          </a:xfrm>
          <a:prstGeom prst="bentUpArrow">
            <a:avLst>
              <a:gd name="adj1" fmla="val 25000"/>
              <a:gd name="adj2" fmla="val 33234"/>
              <a:gd name="adj3" fmla="val 38475"/>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1" name="テキスト ボックス 30">
            <a:extLst>
              <a:ext uri="{FF2B5EF4-FFF2-40B4-BE49-F238E27FC236}">
                <a16:creationId xmlns:a16="http://schemas.microsoft.com/office/drawing/2014/main" id="{496287D5-5D96-4689-8FA9-00C7CF2AC9DC}"/>
              </a:ext>
            </a:extLst>
          </p:cNvPr>
          <p:cNvSpPr txBox="1"/>
          <p:nvPr/>
        </p:nvSpPr>
        <p:spPr>
          <a:xfrm>
            <a:off x="6816549" y="6020043"/>
            <a:ext cx="1056700" cy="258532"/>
          </a:xfrm>
          <a:prstGeom prst="rect">
            <a:avLst/>
          </a:prstGeom>
          <a:noFill/>
        </p:spPr>
        <p:txBody>
          <a:bodyPr wrap="non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計算負荷　</a:t>
            </a:r>
            <a:r>
              <a:rPr kumimoji="1" lang="ja-JP" altLang="en-US" sz="1200" b="1" dirty="0">
                <a:solidFill>
                  <a:schemeClr val="accent4">
                    <a:lumMod val="50000"/>
                  </a:schemeClr>
                </a:solidFill>
                <a:latin typeface="Meiryo UI" panose="020B0604030504040204" pitchFamily="50" charset="-128"/>
                <a:ea typeface="Meiryo UI" panose="020B0604030504040204" pitchFamily="50" charset="-128"/>
              </a:rPr>
              <a:t>増</a:t>
            </a:r>
          </a:p>
        </p:txBody>
      </p:sp>
      <p:sp>
        <p:nvSpPr>
          <p:cNvPr id="40" name="テキスト ボックス 39">
            <a:extLst>
              <a:ext uri="{FF2B5EF4-FFF2-40B4-BE49-F238E27FC236}">
                <a16:creationId xmlns:a16="http://schemas.microsoft.com/office/drawing/2014/main" id="{166CB107-B533-4850-93BA-F720FF051AD5}"/>
              </a:ext>
            </a:extLst>
          </p:cNvPr>
          <p:cNvSpPr txBox="1"/>
          <p:nvPr/>
        </p:nvSpPr>
        <p:spPr>
          <a:xfrm>
            <a:off x="8010818" y="6495950"/>
            <a:ext cx="2714205" cy="244682"/>
          </a:xfrm>
          <a:prstGeom prst="rect">
            <a:avLst/>
          </a:prstGeom>
          <a:noFill/>
        </p:spPr>
        <p:txBody>
          <a:bodyPr wrap="none" rtlCol="0">
            <a:spAutoFit/>
          </a:bodyPr>
          <a:lstStyle/>
          <a:p>
            <a:pPr>
              <a:lnSpc>
                <a:spcPct val="90000"/>
              </a:lnSpc>
            </a:pPr>
            <a:r>
              <a:rPr kumimoji="1" lang="en-US" altLang="ja-JP" sz="1100" b="1" dirty="0">
                <a:solidFill>
                  <a:schemeClr val="bg1"/>
                </a:solidFill>
                <a:latin typeface="Meiryo UI" panose="020B0604030504040204" pitchFamily="50" charset="-128"/>
                <a:ea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rPr>
              <a:t>メトロポリス・ヘイスティングス法 </a:t>
            </a:r>
            <a:r>
              <a:rPr kumimoji="1" lang="en-US" altLang="ja-JP" sz="1100" b="1" dirty="0">
                <a:solidFill>
                  <a:schemeClr val="bg1"/>
                </a:solidFill>
                <a:latin typeface="Meiryo UI" panose="020B0604030504040204" pitchFamily="50" charset="-128"/>
                <a:ea typeface="Meiryo UI" panose="020B0604030504040204" pitchFamily="50" charset="-128"/>
              </a:rPr>
              <a:t>(MH</a:t>
            </a:r>
            <a:r>
              <a:rPr kumimoji="1" lang="ja-JP" altLang="en-US" sz="1100" b="1" dirty="0">
                <a:solidFill>
                  <a:schemeClr val="bg1"/>
                </a:solidFill>
                <a:latin typeface="Meiryo UI" panose="020B0604030504040204" pitchFamily="50" charset="-128"/>
                <a:ea typeface="Meiryo UI" panose="020B0604030504040204" pitchFamily="50" charset="-128"/>
              </a:rPr>
              <a:t>法</a:t>
            </a:r>
            <a:r>
              <a:rPr kumimoji="1" lang="en-US" altLang="ja-JP" sz="1100" b="1" dirty="0">
                <a:solidFill>
                  <a:schemeClr val="bg1"/>
                </a:solidFill>
                <a:latin typeface="Meiryo UI" panose="020B0604030504040204" pitchFamily="50" charset="-128"/>
                <a:ea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514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四角形: 角を丸くする 67">
            <a:extLst>
              <a:ext uri="{FF2B5EF4-FFF2-40B4-BE49-F238E27FC236}">
                <a16:creationId xmlns:a16="http://schemas.microsoft.com/office/drawing/2014/main" id="{EAB73388-15C1-4F68-ABB9-61171D63C681}"/>
              </a:ext>
            </a:extLst>
          </p:cNvPr>
          <p:cNvSpPr/>
          <p:nvPr/>
        </p:nvSpPr>
        <p:spPr>
          <a:xfrm>
            <a:off x="6105616" y="4622749"/>
            <a:ext cx="5771906" cy="46881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0" name="四角形: 角を丸くする 19">
            <a:extLst>
              <a:ext uri="{FF2B5EF4-FFF2-40B4-BE49-F238E27FC236}">
                <a16:creationId xmlns:a16="http://schemas.microsoft.com/office/drawing/2014/main" id="{90C4F552-2151-4065-8716-2330EB7AE0AC}"/>
              </a:ext>
            </a:extLst>
          </p:cNvPr>
          <p:cNvSpPr/>
          <p:nvPr/>
        </p:nvSpPr>
        <p:spPr>
          <a:xfrm>
            <a:off x="6109200" y="2906353"/>
            <a:ext cx="5771906" cy="46881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9" name="四角形: 角を丸くする 8">
            <a:extLst>
              <a:ext uri="{FF2B5EF4-FFF2-40B4-BE49-F238E27FC236}">
                <a16:creationId xmlns:a16="http://schemas.microsoft.com/office/drawing/2014/main" id="{0B0CC972-C8A4-4814-A400-CD15C03A37C6}"/>
              </a:ext>
            </a:extLst>
          </p:cNvPr>
          <p:cNvSpPr/>
          <p:nvPr/>
        </p:nvSpPr>
        <p:spPr>
          <a:xfrm>
            <a:off x="1392244" y="1677258"/>
            <a:ext cx="9336268" cy="46881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06E07CF8-D949-4242-9C65-C7753BA46FC8}"/>
              </a:ext>
            </a:extLst>
          </p:cNvPr>
          <p:cNvSpPr>
            <a:spLocks noGrp="1"/>
          </p:cNvSpPr>
          <p:nvPr>
            <p:ph type="title"/>
          </p:nvPr>
        </p:nvSpPr>
        <p:spPr>
          <a:xfrm>
            <a:off x="1522643" y="533458"/>
            <a:ext cx="9143538" cy="720080"/>
          </a:xfrm>
        </p:spPr>
        <p:txBody>
          <a:bodyPr>
            <a:normAutofit/>
          </a:bodyPr>
          <a:lstStyle/>
          <a:p>
            <a:r>
              <a:rPr lang="ja-JP" altLang="en-US" sz="2800" dirty="0"/>
              <a:t>結論</a:t>
            </a:r>
            <a:r>
              <a:rPr lang="en-US" altLang="ja-JP" sz="2800" dirty="0"/>
              <a:t>: </a:t>
            </a:r>
            <a:r>
              <a:rPr lang="ja-JP" altLang="en-US" sz="2800" dirty="0"/>
              <a:t>提案手法により得られた結果</a:t>
            </a:r>
            <a:endParaRPr kumimoji="1" lang="ja-JP" altLang="en-US" sz="2800" dirty="0"/>
          </a:p>
        </p:txBody>
      </p:sp>
      <p:sp>
        <p:nvSpPr>
          <p:cNvPr id="3" name="コンテンツ プレースホルダー 2">
            <a:extLst>
              <a:ext uri="{FF2B5EF4-FFF2-40B4-BE49-F238E27FC236}">
                <a16:creationId xmlns:a16="http://schemas.microsoft.com/office/drawing/2014/main" id="{14930A54-5212-43B9-ABEA-C69A1AD5B73F}"/>
              </a:ext>
            </a:extLst>
          </p:cNvPr>
          <p:cNvSpPr>
            <a:spLocks noGrp="1"/>
          </p:cNvSpPr>
          <p:nvPr>
            <p:ph idx="1"/>
          </p:nvPr>
        </p:nvSpPr>
        <p:spPr>
          <a:xfrm>
            <a:off x="6085357" y="5566412"/>
            <a:ext cx="5927627" cy="527742"/>
          </a:xfrm>
          <a:ln>
            <a:solidFill>
              <a:schemeClr val="accent1">
                <a:lumMod val="50000"/>
              </a:schemeClr>
            </a:solidFill>
          </a:ln>
        </p:spPr>
        <p:txBody>
          <a:bodyPr>
            <a:normAutofit lnSpcReduction="10000"/>
          </a:bodyPr>
          <a:lstStyle/>
          <a:p>
            <a:pPr>
              <a:lnSpc>
                <a:spcPct val="110000"/>
              </a:lnSpc>
              <a:buFont typeface="Wingdings" panose="05000000000000000000" pitchFamily="2" charset="2"/>
              <a:buChar char="ü"/>
            </a:pPr>
            <a:r>
              <a:rPr lang="ja-JP" altLang="en-US" sz="1400" dirty="0"/>
              <a:t>既存手法を用いた分析では，駅までのアクセス距離が人々の自動車保有に与える影響を過大に評価する可能性　→　</a:t>
            </a:r>
            <a:r>
              <a:rPr lang="ja-JP" altLang="en-US" sz="1400" u="sng" dirty="0"/>
              <a:t>提案手法の必要性</a:t>
            </a:r>
            <a:endParaRPr kumimoji="1" lang="en-US" altLang="ja-JP" sz="1400" u="sng" dirty="0"/>
          </a:p>
        </p:txBody>
      </p:sp>
      <p:sp>
        <p:nvSpPr>
          <p:cNvPr id="4" name="スライド番号プレースホルダー 3">
            <a:extLst>
              <a:ext uri="{FF2B5EF4-FFF2-40B4-BE49-F238E27FC236}">
                <a16:creationId xmlns:a16="http://schemas.microsoft.com/office/drawing/2014/main" id="{EFB010DF-792A-4DAB-9BC1-018D71F5DA26}"/>
              </a:ext>
            </a:extLst>
          </p:cNvPr>
          <p:cNvSpPr>
            <a:spLocks noGrp="1"/>
          </p:cNvSpPr>
          <p:nvPr>
            <p:ph type="sldNum" sz="quarter" idx="12"/>
          </p:nvPr>
        </p:nvSpPr>
        <p:spPr/>
        <p:txBody>
          <a:bodyPr/>
          <a:lstStyle/>
          <a:p>
            <a:fld id="{DF28FB93-0A08-4E7D-8E63-9EFA29F1E093}" type="slidenum">
              <a:rPr lang="en-US" altLang="ja-JP" smtClean="0"/>
              <a:pPr/>
              <a:t>5</a:t>
            </a:fld>
            <a:endParaRPr lang="ja-JP" altLang="en-US"/>
          </a:p>
        </p:txBody>
      </p:sp>
      <p:graphicFrame>
        <p:nvGraphicFramePr>
          <p:cNvPr id="31" name="グラフ 30">
            <a:extLst>
              <a:ext uri="{FF2B5EF4-FFF2-40B4-BE49-F238E27FC236}">
                <a16:creationId xmlns:a16="http://schemas.microsoft.com/office/drawing/2014/main" id="{DCCD836A-114D-4DF3-A36B-F74EC7855F30}"/>
              </a:ext>
            </a:extLst>
          </p:cNvPr>
          <p:cNvGraphicFramePr>
            <a:graphicFrameLocks/>
          </p:cNvGraphicFramePr>
          <p:nvPr>
            <p:extLst>
              <p:ext uri="{D42A27DB-BD31-4B8C-83A1-F6EECF244321}">
                <p14:modId xmlns:p14="http://schemas.microsoft.com/office/powerpoint/2010/main" val="1621236516"/>
              </p:ext>
            </p:extLst>
          </p:nvPr>
        </p:nvGraphicFramePr>
        <p:xfrm>
          <a:off x="1410221" y="2516644"/>
          <a:ext cx="4572000" cy="3239514"/>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線コネクタ 31">
            <a:extLst>
              <a:ext uri="{FF2B5EF4-FFF2-40B4-BE49-F238E27FC236}">
                <a16:creationId xmlns:a16="http://schemas.microsoft.com/office/drawing/2014/main" id="{BEE9E38E-E720-4C5A-BC40-EB25206107FA}"/>
              </a:ext>
            </a:extLst>
          </p:cNvPr>
          <p:cNvCxnSpPr>
            <a:cxnSpLocks/>
          </p:cNvCxnSpPr>
          <p:nvPr/>
        </p:nvCxnSpPr>
        <p:spPr>
          <a:xfrm flipH="1">
            <a:off x="175840" y="3582783"/>
            <a:ext cx="54726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0B291FF-3867-4B9D-8E66-09F22D546D02}"/>
              </a:ext>
            </a:extLst>
          </p:cNvPr>
          <p:cNvCxnSpPr>
            <a:cxnSpLocks/>
          </p:cNvCxnSpPr>
          <p:nvPr/>
        </p:nvCxnSpPr>
        <p:spPr>
          <a:xfrm flipH="1">
            <a:off x="175840" y="4496441"/>
            <a:ext cx="54726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B7D13AEC-E47D-4FE2-B3FF-CF3041D10919}"/>
              </a:ext>
            </a:extLst>
          </p:cNvPr>
          <p:cNvSpPr txBox="1"/>
          <p:nvPr/>
        </p:nvSpPr>
        <p:spPr>
          <a:xfrm>
            <a:off x="279862" y="3010399"/>
            <a:ext cx="81464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~1,500m</a:t>
            </a:r>
            <a:endParaRPr kumimoji="1" lang="ja-JP" altLang="en-US" sz="10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70DF351B-AE28-4A4E-8B00-CF702B9584C6}"/>
              </a:ext>
            </a:extLst>
          </p:cNvPr>
          <p:cNvSpPr txBox="1"/>
          <p:nvPr/>
        </p:nvSpPr>
        <p:spPr>
          <a:xfrm>
            <a:off x="175840" y="5922797"/>
            <a:ext cx="5630540" cy="258532"/>
          </a:xfrm>
          <a:prstGeom prst="rect">
            <a:avLst/>
          </a:prstGeom>
          <a:noFill/>
        </p:spPr>
        <p:txBody>
          <a:bodyPr wrap="square" rtlCol="0">
            <a:spAutoFit/>
          </a:bodyPr>
          <a:lstStyle/>
          <a:p>
            <a:pPr algn="ctr">
              <a:lnSpc>
                <a:spcPct val="90000"/>
              </a:lnSpc>
            </a:pPr>
            <a:r>
              <a:rPr kumimoji="1" lang="ja-JP" altLang="en-US" sz="1200" b="1" dirty="0">
                <a:latin typeface="Meiryo UI" panose="020B0604030504040204" pitchFamily="50" charset="-128"/>
                <a:ea typeface="Meiryo UI" panose="020B0604030504040204" pitchFamily="50" charset="-128"/>
              </a:rPr>
              <a:t>分析結果</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最寄駅までの距離別の自動車保有確率 </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分析対象地</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熊本市</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6C1D524-8586-4375-8C5B-C8A67E7C31E1}"/>
              </a:ext>
            </a:extLst>
          </p:cNvPr>
          <p:cNvSpPr txBox="1"/>
          <p:nvPr/>
        </p:nvSpPr>
        <p:spPr>
          <a:xfrm>
            <a:off x="18573" y="3951956"/>
            <a:ext cx="133722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1,501m~3,000m</a:t>
            </a:r>
            <a:endParaRPr kumimoji="1" lang="ja-JP" altLang="en-US" sz="100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6074CC4-D706-43C3-A1B0-6CAFC01021AD}"/>
              </a:ext>
            </a:extLst>
          </p:cNvPr>
          <p:cNvSpPr txBox="1"/>
          <p:nvPr/>
        </p:nvSpPr>
        <p:spPr>
          <a:xfrm>
            <a:off x="279862" y="4965540"/>
            <a:ext cx="814646"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3,001m~</a:t>
            </a:r>
            <a:endParaRPr kumimoji="1" lang="ja-JP" altLang="en-US" sz="10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BF4AFD5-997D-45EF-B9F1-651FD916551C}"/>
              </a:ext>
            </a:extLst>
          </p:cNvPr>
          <p:cNvSpPr txBox="1"/>
          <p:nvPr/>
        </p:nvSpPr>
        <p:spPr>
          <a:xfrm>
            <a:off x="5056769" y="2767731"/>
            <a:ext cx="635109"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68.7%</a:t>
            </a:r>
            <a:endParaRPr kumimoji="1" lang="ja-JP" altLang="en-US" sz="10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82D2705C-2D34-4AB0-B9DA-B45CE47BA400}"/>
              </a:ext>
            </a:extLst>
          </p:cNvPr>
          <p:cNvSpPr txBox="1"/>
          <p:nvPr/>
        </p:nvSpPr>
        <p:spPr>
          <a:xfrm>
            <a:off x="5056768" y="3247760"/>
            <a:ext cx="635109"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64.5%</a:t>
            </a:r>
            <a:endParaRPr kumimoji="1" lang="ja-JP" altLang="en-US" sz="10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2A4D4CF0-A554-4E73-AB3B-8C111255E26A}"/>
              </a:ext>
            </a:extLst>
          </p:cNvPr>
          <p:cNvSpPr txBox="1"/>
          <p:nvPr/>
        </p:nvSpPr>
        <p:spPr>
          <a:xfrm>
            <a:off x="5054400" y="3704588"/>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70.6%</a:t>
            </a:r>
            <a:endParaRPr kumimoji="1" lang="ja-JP" altLang="en-US" sz="1000" b="1"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BF042EEA-CB36-4D3C-8ABF-4E087929BB77}"/>
              </a:ext>
            </a:extLst>
          </p:cNvPr>
          <p:cNvSpPr txBox="1"/>
          <p:nvPr/>
        </p:nvSpPr>
        <p:spPr>
          <a:xfrm>
            <a:off x="5048319" y="4201428"/>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66.3%</a:t>
            </a:r>
            <a:endParaRPr kumimoji="1" lang="ja-JP" altLang="en-US" sz="1000" b="1"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CD7036D-703E-47E8-9D0D-344BBF443C91}"/>
              </a:ext>
            </a:extLst>
          </p:cNvPr>
          <p:cNvSpPr txBox="1"/>
          <p:nvPr/>
        </p:nvSpPr>
        <p:spPr>
          <a:xfrm>
            <a:off x="5048319" y="4648923"/>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69.7%</a:t>
            </a:r>
            <a:endParaRPr kumimoji="1" lang="ja-JP" altLang="en-US" sz="1000" b="1"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2EFD5DD8-B6CC-4768-A926-1095082A123B}"/>
              </a:ext>
            </a:extLst>
          </p:cNvPr>
          <p:cNvSpPr txBox="1"/>
          <p:nvPr/>
        </p:nvSpPr>
        <p:spPr>
          <a:xfrm>
            <a:off x="5048319" y="5136356"/>
            <a:ext cx="635110" cy="230832"/>
          </a:xfrm>
          <a:prstGeom prst="rect">
            <a:avLst/>
          </a:prstGeom>
          <a:noFill/>
        </p:spPr>
        <p:txBody>
          <a:bodyPr wrap="none" rtlCol="0">
            <a:spAutoFit/>
          </a:bodyPr>
          <a:lstStyle/>
          <a:p>
            <a:pPr algn="ctr">
              <a:lnSpc>
                <a:spcPct val="90000"/>
              </a:lnSpc>
            </a:pPr>
            <a:r>
              <a:rPr kumimoji="1" lang="en-US" altLang="ja-JP" sz="1000" b="1" dirty="0">
                <a:latin typeface="Meiryo UI" panose="020B0604030504040204" pitchFamily="50" charset="-128"/>
                <a:ea typeface="Meiryo UI" panose="020B0604030504040204" pitchFamily="50" charset="-128"/>
              </a:rPr>
              <a:t>71.8%</a:t>
            </a:r>
            <a:endParaRPr kumimoji="1" lang="ja-JP" altLang="en-US" sz="1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17D4A1C-F4F2-4C41-BF2B-E535BD32AF25}"/>
              </a:ext>
            </a:extLst>
          </p:cNvPr>
          <p:cNvSpPr txBox="1"/>
          <p:nvPr/>
        </p:nvSpPr>
        <p:spPr>
          <a:xfrm>
            <a:off x="1259347" y="3251362"/>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既存手法</a:t>
            </a:r>
          </a:p>
        </p:txBody>
      </p:sp>
      <p:sp>
        <p:nvSpPr>
          <p:cNvPr id="61" name="テキスト ボックス 60">
            <a:extLst>
              <a:ext uri="{FF2B5EF4-FFF2-40B4-BE49-F238E27FC236}">
                <a16:creationId xmlns:a16="http://schemas.microsoft.com/office/drawing/2014/main" id="{08CE3D16-1A33-4EFB-A145-1527E0701EB1}"/>
              </a:ext>
            </a:extLst>
          </p:cNvPr>
          <p:cNvSpPr txBox="1"/>
          <p:nvPr/>
        </p:nvSpPr>
        <p:spPr>
          <a:xfrm>
            <a:off x="1293836" y="4201428"/>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既存手法</a:t>
            </a:r>
          </a:p>
        </p:txBody>
      </p:sp>
      <p:sp>
        <p:nvSpPr>
          <p:cNvPr id="62" name="テキスト ボックス 61">
            <a:extLst>
              <a:ext uri="{FF2B5EF4-FFF2-40B4-BE49-F238E27FC236}">
                <a16:creationId xmlns:a16="http://schemas.microsoft.com/office/drawing/2014/main" id="{9D182557-3F14-4648-9D8C-B5A1CD7D423C}"/>
              </a:ext>
            </a:extLst>
          </p:cNvPr>
          <p:cNvSpPr txBox="1"/>
          <p:nvPr/>
        </p:nvSpPr>
        <p:spPr>
          <a:xfrm>
            <a:off x="1280014" y="5136356"/>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既存手法</a:t>
            </a:r>
          </a:p>
        </p:txBody>
      </p:sp>
      <p:sp>
        <p:nvSpPr>
          <p:cNvPr id="63" name="テキスト ボックス 62">
            <a:extLst>
              <a:ext uri="{FF2B5EF4-FFF2-40B4-BE49-F238E27FC236}">
                <a16:creationId xmlns:a16="http://schemas.microsoft.com/office/drawing/2014/main" id="{03DA4EFD-A5C6-4C1E-B86A-DEE4F2E5F9B3}"/>
              </a:ext>
            </a:extLst>
          </p:cNvPr>
          <p:cNvSpPr txBox="1"/>
          <p:nvPr/>
        </p:nvSpPr>
        <p:spPr>
          <a:xfrm>
            <a:off x="1280014" y="2767731"/>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提案手法</a:t>
            </a:r>
          </a:p>
        </p:txBody>
      </p:sp>
      <p:sp>
        <p:nvSpPr>
          <p:cNvPr id="64" name="テキスト ボックス 63">
            <a:extLst>
              <a:ext uri="{FF2B5EF4-FFF2-40B4-BE49-F238E27FC236}">
                <a16:creationId xmlns:a16="http://schemas.microsoft.com/office/drawing/2014/main" id="{A56F0AB8-C1A7-46F4-8CBB-33C2FA3ACF26}"/>
              </a:ext>
            </a:extLst>
          </p:cNvPr>
          <p:cNvSpPr txBox="1"/>
          <p:nvPr/>
        </p:nvSpPr>
        <p:spPr>
          <a:xfrm>
            <a:off x="1280014" y="3745172"/>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提案手法</a:t>
            </a:r>
          </a:p>
        </p:txBody>
      </p:sp>
      <p:sp>
        <p:nvSpPr>
          <p:cNvPr id="65" name="テキスト ボックス 64">
            <a:extLst>
              <a:ext uri="{FF2B5EF4-FFF2-40B4-BE49-F238E27FC236}">
                <a16:creationId xmlns:a16="http://schemas.microsoft.com/office/drawing/2014/main" id="{BD26A0CD-EF55-4567-AF83-9635229E0D9F}"/>
              </a:ext>
            </a:extLst>
          </p:cNvPr>
          <p:cNvSpPr txBox="1"/>
          <p:nvPr/>
        </p:nvSpPr>
        <p:spPr>
          <a:xfrm>
            <a:off x="1259346" y="4658829"/>
            <a:ext cx="742677" cy="230832"/>
          </a:xfrm>
          <a:prstGeom prst="rect">
            <a:avLst/>
          </a:prstGeom>
          <a:solidFill>
            <a:schemeClr val="bg1"/>
          </a:solidFill>
        </p:spPr>
        <p:txBody>
          <a:bodyPr wrap="square" rtlCol="0">
            <a:spAutoFit/>
          </a:bodyPr>
          <a:lstStyle/>
          <a:p>
            <a:pPr algn="ctr">
              <a:lnSpc>
                <a:spcPct val="90000"/>
              </a:lnSpc>
            </a:pPr>
            <a:r>
              <a:rPr kumimoji="1" lang="ja-JP" altLang="en-US" sz="1000" b="1" dirty="0">
                <a:latin typeface="Meiryo UI" panose="020B0604030504040204" pitchFamily="50" charset="-128"/>
                <a:ea typeface="Meiryo UI" panose="020B0604030504040204" pitchFamily="50" charset="-128"/>
              </a:rPr>
              <a:t>提案手法</a:t>
            </a:r>
          </a:p>
        </p:txBody>
      </p:sp>
      <p:sp>
        <p:nvSpPr>
          <p:cNvPr id="7" name="テキスト ボックス 6">
            <a:extLst>
              <a:ext uri="{FF2B5EF4-FFF2-40B4-BE49-F238E27FC236}">
                <a16:creationId xmlns:a16="http://schemas.microsoft.com/office/drawing/2014/main" id="{9D690757-7795-4394-834E-3F797AA0161D}"/>
              </a:ext>
            </a:extLst>
          </p:cNvPr>
          <p:cNvSpPr txBox="1"/>
          <p:nvPr/>
        </p:nvSpPr>
        <p:spPr>
          <a:xfrm>
            <a:off x="1773932" y="1343267"/>
            <a:ext cx="1368547"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研究目的</a:t>
            </a:r>
          </a:p>
        </p:txBody>
      </p:sp>
      <p:sp>
        <p:nvSpPr>
          <p:cNvPr id="8" name="テキスト ボックス 7">
            <a:extLst>
              <a:ext uri="{FF2B5EF4-FFF2-40B4-BE49-F238E27FC236}">
                <a16:creationId xmlns:a16="http://schemas.microsoft.com/office/drawing/2014/main" id="{63C8FCC3-910E-42C1-8F11-1174EA56D6C7}"/>
              </a:ext>
            </a:extLst>
          </p:cNvPr>
          <p:cNvSpPr txBox="1"/>
          <p:nvPr/>
        </p:nvSpPr>
        <p:spPr>
          <a:xfrm>
            <a:off x="1053853" y="1755589"/>
            <a:ext cx="10081120" cy="341632"/>
          </a:xfrm>
          <a:prstGeom prst="rect">
            <a:avLst/>
          </a:prstGeom>
          <a:noFill/>
        </p:spPr>
        <p:txBody>
          <a:bodyPr wrap="square" rtlCol="0">
            <a:spAutoFit/>
          </a:bodyPr>
          <a:lstStyle/>
          <a:p>
            <a:pPr algn="ctr">
              <a:lnSpc>
                <a:spcPct val="90000"/>
              </a:lnSpc>
            </a:pPr>
            <a:r>
              <a:rPr kumimoji="1" lang="ja-JP" altLang="en-US" b="1" dirty="0">
                <a:latin typeface="Meiryo UI" panose="020B0604030504040204" pitchFamily="50" charset="-128"/>
                <a:ea typeface="Meiryo UI" panose="020B0604030504040204" pitchFamily="50" charset="-128"/>
              </a:rPr>
              <a:t>未観測の</a:t>
            </a:r>
            <a:r>
              <a:rPr kumimoji="1" lang="ja-JP" altLang="en-US" b="1" u="sng" dirty="0">
                <a:solidFill>
                  <a:schemeClr val="accent4">
                    <a:lumMod val="75000"/>
                  </a:schemeClr>
                </a:solidFill>
                <a:latin typeface="Meiryo UI" panose="020B0604030504040204" pitchFamily="50" charset="-128"/>
                <a:ea typeface="Meiryo UI" panose="020B0604030504040204" pitchFamily="50" charset="-128"/>
              </a:rPr>
              <a:t>心理的・主観的な要因</a:t>
            </a:r>
            <a:r>
              <a:rPr kumimoji="1" lang="ja-JP" altLang="en-US" b="1" dirty="0">
                <a:latin typeface="Meiryo UI" panose="020B0604030504040204" pitchFamily="50" charset="-128"/>
                <a:ea typeface="Meiryo UI" panose="020B0604030504040204" pitchFamily="50" charset="-128"/>
              </a:rPr>
              <a:t>による影響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内生性バイアス</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を補正する新たな手法を提案</a:t>
            </a:r>
          </a:p>
        </p:txBody>
      </p:sp>
      <p:sp>
        <p:nvSpPr>
          <p:cNvPr id="11" name="テキスト ボックス 10">
            <a:extLst>
              <a:ext uri="{FF2B5EF4-FFF2-40B4-BE49-F238E27FC236}">
                <a16:creationId xmlns:a16="http://schemas.microsoft.com/office/drawing/2014/main" id="{A36087FA-4186-4BBC-A73E-F61C09D523E6}"/>
              </a:ext>
            </a:extLst>
          </p:cNvPr>
          <p:cNvSpPr txBox="1"/>
          <p:nvPr/>
        </p:nvSpPr>
        <p:spPr>
          <a:xfrm>
            <a:off x="6017161" y="2589605"/>
            <a:ext cx="2999539" cy="286232"/>
          </a:xfrm>
          <a:prstGeom prst="rect">
            <a:avLst/>
          </a:prstGeom>
          <a:noFill/>
        </p:spPr>
        <p:txBody>
          <a:bodyPr wrap="none" rtlCol="0">
            <a:spAutoFit/>
          </a:bodyPr>
          <a:lstStyle/>
          <a:p>
            <a:pPr algn="ctr">
              <a:lnSpc>
                <a:spcPct val="90000"/>
              </a:lnSpc>
            </a:pPr>
            <a:r>
              <a:rPr kumimoji="1" lang="ja-JP" altLang="en-US" sz="1400" b="1" dirty="0">
                <a:solidFill>
                  <a:schemeClr val="accent4">
                    <a:lumMod val="75000"/>
                  </a:schemeClr>
                </a:solidFill>
                <a:latin typeface="Meiryo UI" panose="020B0604030504040204" pitchFamily="50" charset="-128"/>
                <a:ea typeface="Meiryo UI" panose="020B0604030504040204" pitchFamily="50" charset="-128"/>
              </a:rPr>
              <a:t>既存手法</a:t>
            </a:r>
            <a:r>
              <a:rPr kumimoji="1" lang="ja-JP" altLang="en-US" sz="1400" b="1" dirty="0">
                <a:latin typeface="Meiryo UI" panose="020B0604030504040204" pitchFamily="50" charset="-128"/>
                <a:ea typeface="Meiryo UI" panose="020B0604030504040204" pitchFamily="50" charset="-128"/>
              </a:rPr>
              <a:t>による分析結果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補正無し</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135DD550-F392-43CA-9B1B-70BF0605A6AF}"/>
              </a:ext>
            </a:extLst>
          </p:cNvPr>
          <p:cNvSpPr txBox="1"/>
          <p:nvPr/>
        </p:nvSpPr>
        <p:spPr>
          <a:xfrm>
            <a:off x="5996558" y="4289611"/>
            <a:ext cx="3017173" cy="286232"/>
          </a:xfrm>
          <a:prstGeom prst="rect">
            <a:avLst/>
          </a:prstGeom>
          <a:noFill/>
        </p:spPr>
        <p:txBody>
          <a:bodyPr wrap="none" rtlCol="0">
            <a:spAutoFit/>
          </a:bodyPr>
          <a:lstStyle/>
          <a:p>
            <a:pPr algn="ctr">
              <a:lnSpc>
                <a:spcPct val="90000"/>
              </a:lnSpc>
            </a:pP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提案手法</a:t>
            </a:r>
            <a:r>
              <a:rPr kumimoji="1" lang="ja-JP" altLang="en-US" sz="1400" b="1" dirty="0">
                <a:latin typeface="Meiryo UI" panose="020B0604030504040204" pitchFamily="50" charset="-128"/>
                <a:ea typeface="Meiryo UI" panose="020B0604030504040204" pitchFamily="50" charset="-128"/>
              </a:rPr>
              <a:t>による分析結果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補正有り</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1648DF8-2DBC-404E-A7AF-F78A66C80E60}"/>
              </a:ext>
            </a:extLst>
          </p:cNvPr>
          <p:cNvSpPr txBox="1"/>
          <p:nvPr/>
        </p:nvSpPr>
        <p:spPr>
          <a:xfrm>
            <a:off x="6094412" y="2993844"/>
            <a:ext cx="5786694"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最寄り駅までのアクセス距離が短いほど自動車保有確率が減少する傾向</a:t>
            </a:r>
            <a:endParaRPr kumimoji="1" lang="en-US" altLang="ja-JP" sz="1400" b="1"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F6BA51DA-94E2-41C2-84CB-B0A2327E78EF}"/>
              </a:ext>
            </a:extLst>
          </p:cNvPr>
          <p:cNvSpPr txBox="1"/>
          <p:nvPr/>
        </p:nvSpPr>
        <p:spPr>
          <a:xfrm>
            <a:off x="6100680" y="4707609"/>
            <a:ext cx="5786694"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最寄り駅までのアクセス距離が短くても自動車保有確率は減少しない</a:t>
            </a:r>
            <a:endParaRPr kumimoji="1" lang="en-US" altLang="ja-JP" sz="1400" b="1" dirty="0">
              <a:latin typeface="Meiryo UI" panose="020B0604030504040204" pitchFamily="50" charset="-128"/>
              <a:ea typeface="Meiryo UI" panose="020B0604030504040204" pitchFamily="50" charset="-128"/>
            </a:endParaRPr>
          </a:p>
        </p:txBody>
      </p:sp>
      <p:sp>
        <p:nvSpPr>
          <p:cNvPr id="21" name="矢印: 上下 20">
            <a:extLst>
              <a:ext uri="{FF2B5EF4-FFF2-40B4-BE49-F238E27FC236}">
                <a16:creationId xmlns:a16="http://schemas.microsoft.com/office/drawing/2014/main" id="{98FC8308-2F33-4E21-89CE-87C8300595C2}"/>
              </a:ext>
            </a:extLst>
          </p:cNvPr>
          <p:cNvSpPr/>
          <p:nvPr/>
        </p:nvSpPr>
        <p:spPr>
          <a:xfrm>
            <a:off x="8613557" y="3548160"/>
            <a:ext cx="223782" cy="601457"/>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2" name="正方形/長方形 21">
            <a:extLst>
              <a:ext uri="{FF2B5EF4-FFF2-40B4-BE49-F238E27FC236}">
                <a16:creationId xmlns:a16="http://schemas.microsoft.com/office/drawing/2014/main" id="{454D851D-3364-4343-B910-065BB2FB6372}"/>
              </a:ext>
            </a:extLst>
          </p:cNvPr>
          <p:cNvSpPr/>
          <p:nvPr/>
        </p:nvSpPr>
        <p:spPr>
          <a:xfrm>
            <a:off x="8917282" y="3518674"/>
            <a:ext cx="3230372" cy="608052"/>
          </a:xfrm>
          <a:prstGeom prst="rect">
            <a:avLst/>
          </a:prstGeom>
        </p:spPr>
        <p:txBody>
          <a:bodyPr wrap="none" anchor="ctr">
            <a:spAutoFit/>
          </a:bodyPr>
          <a:lstStyle/>
          <a:p>
            <a:pPr algn="ctr">
              <a:lnSpc>
                <a:spcPct val="150000"/>
              </a:lnSpc>
            </a:pPr>
            <a:r>
              <a:rPr kumimoji="1" lang="ja-JP" altLang="en-US" sz="1200" b="1" dirty="0">
                <a:latin typeface="Meiryo UI" panose="020B0604030504040204" pitchFamily="50" charset="-128"/>
                <a:ea typeface="Meiryo UI" panose="020B0604030504040204" pitchFamily="50" charset="-128"/>
              </a:rPr>
              <a:t>未観測の</a:t>
            </a:r>
            <a:r>
              <a:rPr kumimoji="1" lang="ja-JP" altLang="en-US" sz="1200" b="1" u="sng" dirty="0">
                <a:solidFill>
                  <a:schemeClr val="accent4">
                    <a:lumMod val="75000"/>
                  </a:schemeClr>
                </a:solidFill>
                <a:latin typeface="Meiryo UI" panose="020B0604030504040204" pitchFamily="50" charset="-128"/>
                <a:ea typeface="Meiryo UI" panose="020B0604030504040204" pitchFamily="50" charset="-128"/>
              </a:rPr>
              <a:t>心理的・主観的な影響要因</a:t>
            </a:r>
            <a:r>
              <a:rPr kumimoji="1" lang="ja-JP" altLang="en-US" sz="1200" b="1" dirty="0">
                <a:latin typeface="Meiryo UI" panose="020B0604030504040204" pitchFamily="50" charset="-128"/>
                <a:ea typeface="Meiryo UI" panose="020B0604030504040204" pitchFamily="50" charset="-128"/>
              </a:rPr>
              <a:t>による影響</a:t>
            </a:r>
            <a:endParaRPr kumimoji="1" lang="en-US" altLang="ja-JP" sz="1200" b="1" dirty="0">
              <a:latin typeface="Meiryo UI" panose="020B0604030504040204" pitchFamily="50" charset="-128"/>
              <a:ea typeface="Meiryo UI" panose="020B0604030504040204" pitchFamily="50" charset="-128"/>
            </a:endParaRPr>
          </a:p>
          <a:p>
            <a:pPr algn="ctr">
              <a:lnSpc>
                <a:spcPct val="1500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内生性バイアス</a:t>
            </a:r>
            <a:r>
              <a:rPr kumimoji="1" lang="en-US" altLang="ja-JP" sz="1200" b="1" dirty="0">
                <a:latin typeface="Meiryo UI" panose="020B0604030504040204" pitchFamily="50" charset="-128"/>
                <a:ea typeface="Meiryo UI" panose="020B0604030504040204" pitchFamily="50" charset="-128"/>
              </a:rPr>
              <a:t>)</a:t>
            </a:r>
            <a:endParaRPr lang="ja-JP" altLang="en-US" sz="1200" dirty="0"/>
          </a:p>
        </p:txBody>
      </p:sp>
      <p:sp>
        <p:nvSpPr>
          <p:cNvPr id="23" name="テキスト ボックス 22">
            <a:extLst>
              <a:ext uri="{FF2B5EF4-FFF2-40B4-BE49-F238E27FC236}">
                <a16:creationId xmlns:a16="http://schemas.microsoft.com/office/drawing/2014/main" id="{E04573CB-A2A3-425F-ADA4-503BFE0DDD51}"/>
              </a:ext>
            </a:extLst>
          </p:cNvPr>
          <p:cNvSpPr txBox="1"/>
          <p:nvPr/>
        </p:nvSpPr>
        <p:spPr>
          <a:xfrm>
            <a:off x="0" y="2437898"/>
            <a:ext cx="1842171" cy="237757"/>
          </a:xfrm>
          <a:prstGeom prst="rect">
            <a:avLst/>
          </a:prstGeom>
          <a:noFill/>
        </p:spPr>
        <p:txBody>
          <a:bodyPr wrap="none" rtlCol="0">
            <a:spAutoFit/>
          </a:bodyPr>
          <a:lstStyle/>
          <a:p>
            <a:pPr>
              <a:lnSpc>
                <a:spcPct val="90000"/>
              </a:lnSpc>
            </a:pPr>
            <a:r>
              <a:rPr kumimoji="1" lang="ja-JP" altLang="en-US" sz="1050" b="1" dirty="0">
                <a:latin typeface="Meiryo UI" panose="020B0604030504040204" pitchFamily="50" charset="-128"/>
                <a:ea typeface="Meiryo UI" panose="020B0604030504040204" pitchFamily="50" charset="-128"/>
              </a:rPr>
              <a:t>自宅から最寄り駅までの距離</a:t>
            </a:r>
          </a:p>
        </p:txBody>
      </p:sp>
      <p:sp>
        <p:nvSpPr>
          <p:cNvPr id="69" name="テキスト ボックス 68">
            <a:extLst>
              <a:ext uri="{FF2B5EF4-FFF2-40B4-BE49-F238E27FC236}">
                <a16:creationId xmlns:a16="http://schemas.microsoft.com/office/drawing/2014/main" id="{7904EE3C-DAC1-44EA-9D6C-A2C2D79EAEC8}"/>
              </a:ext>
            </a:extLst>
          </p:cNvPr>
          <p:cNvSpPr txBox="1"/>
          <p:nvPr/>
        </p:nvSpPr>
        <p:spPr>
          <a:xfrm>
            <a:off x="2710036" y="2438773"/>
            <a:ext cx="1127232" cy="237757"/>
          </a:xfrm>
          <a:prstGeom prst="rect">
            <a:avLst/>
          </a:prstGeom>
          <a:noFill/>
        </p:spPr>
        <p:txBody>
          <a:bodyPr wrap="none" rtlCol="0">
            <a:spAutoFit/>
          </a:bodyPr>
          <a:lstStyle/>
          <a:p>
            <a:pPr algn="ctr">
              <a:lnSpc>
                <a:spcPct val="90000"/>
              </a:lnSpc>
            </a:pPr>
            <a:r>
              <a:rPr kumimoji="1" lang="ja-JP" altLang="en-US" sz="1050" b="1" dirty="0">
                <a:latin typeface="Meiryo UI" panose="020B0604030504040204" pitchFamily="50" charset="-128"/>
                <a:ea typeface="Meiryo UI" panose="020B0604030504040204" pitchFamily="50" charset="-128"/>
              </a:rPr>
              <a:t>自動車保有確率</a:t>
            </a:r>
          </a:p>
        </p:txBody>
      </p:sp>
    </p:spTree>
    <p:extLst>
      <p:ext uri="{BB962C8B-B14F-4D97-AF65-F5344CB8AC3E}">
        <p14:creationId xmlns:p14="http://schemas.microsoft.com/office/powerpoint/2010/main" val="2737574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9E657AB3-22AE-4BE9-B7B7-FBAF25D63743}"/>
              </a:ext>
            </a:extLst>
          </p:cNvPr>
          <p:cNvSpPr/>
          <p:nvPr/>
        </p:nvSpPr>
        <p:spPr>
          <a:xfrm>
            <a:off x="4555431" y="4869160"/>
            <a:ext cx="3077964" cy="914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60D23BC-673F-407E-8B11-DE968919C783}"/>
                  </a:ext>
                </a:extLst>
              </p:cNvPr>
              <p:cNvSpPr>
                <a:spLocks noGrp="1"/>
              </p:cNvSpPr>
              <p:nvPr>
                <p:ph type="title"/>
              </p:nvPr>
            </p:nvSpPr>
            <p:spPr/>
            <p:txBody>
              <a:bodyPr/>
              <a:lstStyle/>
              <a:p>
                <a14:m>
                  <m:oMath xmlns:m="http://schemas.openxmlformats.org/officeDocument/2006/math">
                    <m:r>
                      <a:rPr kumimoji="1" lang="ja-JP" altLang="en-US" i="1" smtClean="0">
                        <a:latin typeface="Cambria Math" panose="02040503050406030204" pitchFamily="18" charset="0"/>
                      </a:rPr>
                      <m:t>𝝈</m:t>
                    </m:r>
                  </m:oMath>
                </a14:m>
                <a:r>
                  <a:rPr kumimoji="1" lang="ja-JP" altLang="en-US" dirty="0"/>
                  <a:t> の取りうる範囲に対する制約</a:t>
                </a:r>
              </a:p>
            </p:txBody>
          </p:sp>
        </mc:Choice>
        <mc:Fallback xmlns="">
          <p:sp>
            <p:nvSpPr>
              <p:cNvPr id="2" name="タイトル 1">
                <a:extLst>
                  <a:ext uri="{FF2B5EF4-FFF2-40B4-BE49-F238E27FC236}">
                    <a16:creationId xmlns:a16="http://schemas.microsoft.com/office/drawing/2014/main" id="{560D23BC-673F-407E-8B11-DE968919C78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3119075-44BB-45B6-A8AB-1108ACA20B4E}"/>
              </a:ext>
            </a:extLst>
          </p:cNvPr>
          <p:cNvSpPr>
            <a:spLocks noGrp="1"/>
          </p:cNvSpPr>
          <p:nvPr>
            <p:ph type="sldNum" sz="quarter" idx="12"/>
          </p:nvPr>
        </p:nvSpPr>
        <p:spPr/>
        <p:txBody>
          <a:bodyPr/>
          <a:lstStyle/>
          <a:p>
            <a:fld id="{DF28FB93-0A08-4E7D-8E63-9EFA29F1E093}" type="slidenum">
              <a:rPr lang="en-US" altLang="ja-JP" smtClean="0"/>
              <a:pPr/>
              <a:t>50</a:t>
            </a:fld>
            <a:endParaRPr lang="ja-JP" altLang="en-US"/>
          </a:p>
        </p:txBody>
      </p:sp>
      <p:sp>
        <p:nvSpPr>
          <p:cNvPr id="5" name="テキスト ボックス 4">
            <a:extLst>
              <a:ext uri="{FF2B5EF4-FFF2-40B4-BE49-F238E27FC236}">
                <a16:creationId xmlns:a16="http://schemas.microsoft.com/office/drawing/2014/main" id="{148B109C-F5A6-4C0C-A7BD-A610B563F83F}"/>
              </a:ext>
            </a:extLst>
          </p:cNvPr>
          <p:cNvSpPr txBox="1"/>
          <p:nvPr/>
        </p:nvSpPr>
        <p:spPr>
          <a:xfrm>
            <a:off x="6420252" y="1838499"/>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A001C06-9947-443C-A063-0E9BF6C76613}"/>
                  </a:ext>
                </a:extLst>
              </p:cNvPr>
              <p:cNvSpPr txBox="1"/>
              <p:nvPr/>
            </p:nvSpPr>
            <p:spPr>
              <a:xfrm>
                <a:off x="3430116" y="1700808"/>
                <a:ext cx="2752677" cy="5600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𝜷</m:t>
                                  </m:r>
                                </m:e>
                              </m:eqArr>
                            </m:e>
                          </m:d>
                          <m:r>
                            <a:rPr kumimoji="1" lang="en-US" altLang="ja-JP" b="1" i="1" smtClean="0">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rPr>
                              </m:ctrlPr>
                            </m:dPr>
                            <m:e>
                              <m:m>
                                <m:mPr>
                                  <m:mcs>
                                    <m:mc>
                                      <m:mcPr>
                                        <m:count m:val="2"/>
                                        <m:mcJc m:val="center"/>
                                      </m:mcPr>
                                    </m:mc>
                                  </m:mcs>
                                  <m:ctrlPr>
                                    <a:rPr kumimoji="1" lang="en-US" altLang="ja-JP" b="1" i="1">
                                      <a:solidFill>
                                        <a:schemeClr val="tx1"/>
                                      </a:solidFill>
                                      <a:latin typeface="Cambria Math" panose="02040503050406030204" pitchFamily="18" charset="0"/>
                                    </a:rPr>
                                  </m:ctrlPr>
                                </m:mPr>
                                <m:mr>
                                  <m:e>
                                    <m:r>
                                      <m:rPr>
                                        <m:brk m:alnAt="7"/>
                                      </m:rPr>
                                      <a:rPr kumimoji="1" lang="en-US" altLang="ja-JP" b="1" i="1" smtClean="0">
                                        <a:solidFill>
                                          <a:schemeClr val="tx1"/>
                                        </a:solidFill>
                                        <a:latin typeface="Cambria Math" panose="02040503050406030204" pitchFamily="18" charset="0"/>
                                      </a:rPr>
                                      <m:t>𝟏</m:t>
                                    </m:r>
                                  </m:e>
                                  <m:e>
                                    <m:r>
                                      <a:rPr kumimoji="1" lang="ja-JP" altLang="en-US" b="1" i="1" smtClean="0">
                                        <a:solidFill>
                                          <a:schemeClr val="tx1"/>
                                        </a:solidFill>
                                        <a:latin typeface="Cambria Math" panose="02040503050406030204" pitchFamily="18" charset="0"/>
                                      </a:rPr>
                                      <m:t>𝝈</m:t>
                                    </m:r>
                                  </m:e>
                                </m:mr>
                                <m:mr>
                                  <m:e>
                                    <m:r>
                                      <a:rPr kumimoji="1" lang="ja-JP" altLang="en-US" b="1" i="1" smtClean="0">
                                        <a:solidFill>
                                          <a:schemeClr val="tx1"/>
                                        </a:solidFill>
                                        <a:latin typeface="Cambria Math" panose="02040503050406030204" pitchFamily="18" charset="0"/>
                                      </a:rPr>
                                      <m:t>𝝈</m:t>
                                    </m:r>
                                  </m:e>
                                  <m:e>
                                    <m:r>
                                      <a:rPr kumimoji="1" lang="en-US" altLang="ja-JP" b="1" i="1" smtClean="0">
                                        <a:solidFill>
                                          <a:schemeClr val="tx1"/>
                                        </a:solidFill>
                                        <a:latin typeface="Cambria Math" panose="02040503050406030204" pitchFamily="18" charset="0"/>
                                      </a:rPr>
                                      <m:t>𝟏</m:t>
                                    </m:r>
                                  </m:e>
                                </m:mr>
                              </m:m>
                            </m:e>
                          </m:d>
                        </m:e>
                      </m:d>
                    </m:oMath>
                  </m:oMathPara>
                </a14:m>
                <a:endParaRPr kumimoji="1" lang="ja-JP" altLang="en-US" b="1" dirty="0">
                  <a:solidFill>
                    <a:schemeClr val="tx1"/>
                  </a:solidFill>
                </a:endParaRPr>
              </a:p>
            </p:txBody>
          </p:sp>
        </mc:Choice>
        <mc:Fallback xmlns="">
          <p:sp>
            <p:nvSpPr>
              <p:cNvPr id="6" name="テキスト ボックス 5">
                <a:extLst>
                  <a:ext uri="{FF2B5EF4-FFF2-40B4-BE49-F238E27FC236}">
                    <a16:creationId xmlns:a16="http://schemas.microsoft.com/office/drawing/2014/main" id="{2A001C06-9947-443C-A063-0E9BF6C76613}"/>
                  </a:ext>
                </a:extLst>
              </p:cNvPr>
              <p:cNvSpPr txBox="1">
                <a:spLocks noRot="1" noChangeAspect="1" noMove="1" noResize="1" noEditPoints="1" noAdjustHandles="1" noChangeArrowheads="1" noChangeShapeType="1" noTextEdit="1"/>
              </p:cNvSpPr>
              <p:nvPr/>
            </p:nvSpPr>
            <p:spPr>
              <a:xfrm>
                <a:off x="3430116" y="1700808"/>
                <a:ext cx="2752677" cy="560090"/>
              </a:xfrm>
              <a:prstGeom prst="rect">
                <a:avLst/>
              </a:prstGeom>
              <a:blipFill>
                <a:blip r:embed="rId3"/>
                <a:stretch>
                  <a:fillRect t="-4348" b="-2174"/>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2466B85F-05A7-4A81-AB08-5A8C7601AD57}"/>
              </a:ext>
            </a:extLst>
          </p:cNvPr>
          <p:cNvSpPr txBox="1"/>
          <p:nvPr/>
        </p:nvSpPr>
        <p:spPr>
          <a:xfrm>
            <a:off x="6454452" y="2460721"/>
            <a:ext cx="3960439"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多変量正規分布の分散共分散行列</a:t>
            </a:r>
          </a:p>
        </p:txBody>
      </p:sp>
      <p:cxnSp>
        <p:nvCxnSpPr>
          <p:cNvPr id="8" name="直線コネクタ 7">
            <a:extLst>
              <a:ext uri="{FF2B5EF4-FFF2-40B4-BE49-F238E27FC236}">
                <a16:creationId xmlns:a16="http://schemas.microsoft.com/office/drawing/2014/main" id="{D84833B2-3C4A-4C6C-A4BB-0061BC6B4174}"/>
              </a:ext>
            </a:extLst>
          </p:cNvPr>
          <p:cNvCxnSpPr>
            <a:cxnSpLocks/>
          </p:cNvCxnSpPr>
          <p:nvPr/>
        </p:nvCxnSpPr>
        <p:spPr>
          <a:xfrm>
            <a:off x="5230316" y="2348880"/>
            <a:ext cx="79208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4CB0A70-0026-4768-95D7-7117C7EC7D31}"/>
                  </a:ext>
                </a:extLst>
              </p:cNvPr>
              <p:cNvSpPr txBox="1"/>
              <p:nvPr/>
            </p:nvSpPr>
            <p:spPr>
              <a:xfrm>
                <a:off x="1327730" y="4041425"/>
                <a:ext cx="9533380" cy="313932"/>
              </a:xfrm>
              <a:prstGeom prst="rect">
                <a:avLst/>
              </a:prstGeom>
              <a:noFill/>
            </p:spPr>
            <p:txBody>
              <a:bodyPr wrap="none" rtlCol="0">
                <a:spAutoFit/>
              </a:bodyPr>
              <a:lstStyle/>
              <a:p>
                <a:pPr algn="ctr">
                  <a:lnSpc>
                    <a:spcPct val="90000"/>
                  </a:lnSpc>
                </a:pPr>
                <a:r>
                  <a:rPr kumimoji="1" lang="ja-JP" altLang="en-US" sz="1600" b="1" u="sng" dirty="0">
                    <a:latin typeface="Meiryo UI" panose="020B0604030504040204" pitchFamily="50" charset="-128"/>
                    <a:ea typeface="Meiryo UI" panose="020B0604030504040204" pitchFamily="50" charset="-128"/>
                  </a:rPr>
                  <a:t>多変量正規分布の確率密度関数が定義されるためには，分散共分散行列 </a:t>
                </a:r>
                <a14:m>
                  <m:oMath xmlns:m="http://schemas.openxmlformats.org/officeDocument/2006/math">
                    <m:r>
                      <a:rPr kumimoji="1" lang="ja-JP" altLang="en-US" sz="1600" b="1" i="1" u="sng" smtClean="0">
                        <a:latin typeface="Cambria Math" panose="02040503050406030204" pitchFamily="18" charset="0"/>
                        <a:ea typeface="Meiryo UI" panose="020B0604030504040204" pitchFamily="50" charset="-128"/>
                      </a:rPr>
                      <m:t>𝚺</m:t>
                    </m:r>
                  </m:oMath>
                </a14:m>
                <a:r>
                  <a:rPr kumimoji="1" lang="ja-JP" altLang="en-US" sz="1600" b="1" u="sng" dirty="0">
                    <a:latin typeface="Meiryo UI" panose="020B0604030504040204" pitchFamily="50" charset="-128"/>
                    <a:ea typeface="Meiryo UI" panose="020B0604030504040204" pitchFamily="50" charset="-128"/>
                  </a:rPr>
                  <a:t> の行列式は正である必要がある</a:t>
                </a:r>
              </a:p>
            </p:txBody>
          </p:sp>
        </mc:Choice>
        <mc:Fallback xmlns="">
          <p:sp>
            <p:nvSpPr>
              <p:cNvPr id="12" name="テキスト ボックス 11">
                <a:extLst>
                  <a:ext uri="{FF2B5EF4-FFF2-40B4-BE49-F238E27FC236}">
                    <a16:creationId xmlns:a16="http://schemas.microsoft.com/office/drawing/2014/main" id="{24CB0A70-0026-4768-95D7-7117C7EC7D31}"/>
                  </a:ext>
                </a:extLst>
              </p:cNvPr>
              <p:cNvSpPr txBox="1">
                <a:spLocks noRot="1" noChangeAspect="1" noMove="1" noResize="1" noEditPoints="1" noAdjustHandles="1" noChangeArrowheads="1" noChangeShapeType="1" noTextEdit="1"/>
              </p:cNvSpPr>
              <p:nvPr/>
            </p:nvSpPr>
            <p:spPr>
              <a:xfrm>
                <a:off x="1327730" y="4041425"/>
                <a:ext cx="9533380" cy="313932"/>
              </a:xfrm>
              <a:prstGeom prst="rect">
                <a:avLst/>
              </a:prstGeom>
              <a:blipFill>
                <a:blip r:embed="rId4"/>
                <a:stretch>
                  <a:fillRect t="-13725" b="-25490"/>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C5441FC-AABE-423E-86A5-E36650283332}"/>
              </a:ext>
            </a:extLst>
          </p:cNvPr>
          <p:cNvSpPr txBox="1"/>
          <p:nvPr/>
        </p:nvSpPr>
        <p:spPr>
          <a:xfrm>
            <a:off x="1341884" y="2852936"/>
            <a:ext cx="3960440" cy="338554"/>
          </a:xfrm>
          <a:prstGeom prst="rect">
            <a:avLst/>
          </a:prstGeom>
          <a:noFill/>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確率密度関数は</a:t>
            </a:r>
            <a:endParaRPr lang="ja-JP" altLang="en-US" sz="1600" dirty="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8D664EAB-1036-4392-ACB4-5B1F065ABDF7}"/>
                  </a:ext>
                </a:extLst>
              </p:cNvPr>
              <p:cNvSpPr txBox="1"/>
              <p:nvPr/>
            </p:nvSpPr>
            <p:spPr>
              <a:xfrm>
                <a:off x="3410485" y="3110833"/>
                <a:ext cx="5544616" cy="584712"/>
              </a:xfrm>
              <a:prstGeom prst="rect">
                <a:avLst/>
              </a:prstGeom>
              <a:noFill/>
            </p:spPr>
            <p:txBody>
              <a:bodyPr wrap="squar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1600" b="1" i="1" smtClean="0">
                          <a:latin typeface="Cambria Math" panose="02040503050406030204" pitchFamily="18" charset="0"/>
                        </a:rPr>
                        <m:t>𝒇</m:t>
                      </m:r>
                      <m:d>
                        <m:dPr>
                          <m:ctrlPr>
                            <a:rPr kumimoji="1" lang="en-US" altLang="ja-JP" sz="1600" b="1" i="1" smtClean="0">
                              <a:latin typeface="Cambria Math" panose="02040503050406030204" pitchFamily="18" charset="0"/>
                            </a:rPr>
                          </m:ctrlPr>
                        </m:dPr>
                        <m:e>
                          <m:sSubSup>
                            <m:sSubSupPr>
                              <m:ctrlPr>
                                <a:rPr kumimoji="1" lang="en-US" altLang="ja-JP" sz="1600" b="1" i="1" smtClean="0">
                                  <a:latin typeface="Cambria Math" panose="02040503050406030204" pitchFamily="18" charset="0"/>
                                </a:rPr>
                              </m:ctrlPr>
                            </m:sSubSupPr>
                            <m:e>
                              <m:r>
                                <a:rPr kumimoji="1" lang="en-US" altLang="ja-JP" sz="1600" b="1" i="1" smtClean="0">
                                  <a:latin typeface="Cambria Math" panose="02040503050406030204" pitchFamily="18" charset="0"/>
                                </a:rPr>
                                <m:t>𝒛</m:t>
                              </m:r>
                            </m:e>
                            <m:sub>
                              <m:r>
                                <a:rPr kumimoji="1" lang="en-US" altLang="ja-JP" sz="1600" b="1" i="1" smtClean="0">
                                  <a:latin typeface="Cambria Math" panose="02040503050406030204" pitchFamily="18" charset="0"/>
                                </a:rPr>
                                <m:t>𝒊</m:t>
                              </m:r>
                            </m:sub>
                            <m:sup>
                              <m:r>
                                <a:rPr kumimoji="1" lang="en-US" altLang="ja-JP" sz="1600" b="1" i="1" smtClean="0">
                                  <a:latin typeface="Cambria Math" panose="02040503050406030204" pitchFamily="18" charset="0"/>
                                </a:rPr>
                                <m:t>∗</m:t>
                              </m:r>
                            </m:sup>
                          </m:sSubSup>
                          <m:r>
                            <a:rPr kumimoji="1" lang="en-US" altLang="ja-JP" sz="1600" b="1" i="1" smtClean="0">
                              <a:latin typeface="Cambria Math" panose="02040503050406030204" pitchFamily="18" charset="0"/>
                            </a:rPr>
                            <m:t>, </m:t>
                          </m:r>
                          <m:sSubSup>
                            <m:sSubSupPr>
                              <m:ctrlPr>
                                <a:rPr kumimoji="1" lang="en-US" altLang="ja-JP" sz="1600" b="1" i="1" smtClean="0">
                                  <a:latin typeface="Cambria Math" panose="02040503050406030204" pitchFamily="18" charset="0"/>
                                </a:rPr>
                              </m:ctrlPr>
                            </m:sSubSupPr>
                            <m:e>
                              <m:r>
                                <a:rPr kumimoji="1" lang="en-US" altLang="ja-JP" sz="1600" b="1" i="1" smtClean="0">
                                  <a:latin typeface="Cambria Math" panose="02040503050406030204" pitchFamily="18" charset="0"/>
                                </a:rPr>
                                <m:t>𝒚</m:t>
                              </m:r>
                            </m:e>
                            <m:sub>
                              <m:r>
                                <a:rPr kumimoji="1" lang="en-US" altLang="ja-JP" sz="1600" b="1" i="1" smtClean="0">
                                  <a:latin typeface="Cambria Math" panose="02040503050406030204" pitchFamily="18" charset="0"/>
                                </a:rPr>
                                <m:t>𝒊</m:t>
                              </m:r>
                            </m:sub>
                            <m:sup>
                              <m:r>
                                <a:rPr kumimoji="1" lang="en-US" altLang="ja-JP" sz="1600" b="1" i="1" smtClean="0">
                                  <a:latin typeface="Cambria Math" panose="02040503050406030204" pitchFamily="18" charset="0"/>
                                </a:rPr>
                                <m:t>∗</m:t>
                              </m:r>
                            </m:sup>
                          </m:sSubSup>
                        </m:e>
                      </m:d>
                      <m:r>
                        <a:rPr kumimoji="1" lang="en-US" altLang="ja-JP" sz="1600" b="1" i="1" smtClean="0">
                          <a:latin typeface="Cambria Math" panose="02040503050406030204" pitchFamily="18" charset="0"/>
                          <a:ea typeface="Cambria Math" panose="02040503050406030204" pitchFamily="18" charset="0"/>
                        </a:rPr>
                        <m:t>=</m:t>
                      </m:r>
                      <m:f>
                        <m:fPr>
                          <m:ctrlPr>
                            <a:rPr kumimoji="1" lang="en-US" altLang="ja-JP" sz="1600" b="1" i="1" smtClean="0">
                              <a:latin typeface="Cambria Math" panose="02040503050406030204" pitchFamily="18" charset="0"/>
                              <a:ea typeface="Cambria Math" panose="02040503050406030204" pitchFamily="18" charset="0"/>
                            </a:rPr>
                          </m:ctrlPr>
                        </m:fPr>
                        <m:num>
                          <m:r>
                            <a:rPr kumimoji="1" lang="en-US" altLang="ja-JP" sz="1600" b="1" i="1" smtClean="0">
                              <a:latin typeface="Cambria Math" panose="02040503050406030204" pitchFamily="18" charset="0"/>
                              <a:ea typeface="Cambria Math" panose="02040503050406030204" pitchFamily="18" charset="0"/>
                            </a:rPr>
                            <m:t>𝟏</m:t>
                          </m:r>
                        </m:num>
                        <m:den>
                          <m:r>
                            <a:rPr kumimoji="1" lang="en-US" altLang="ja-JP" sz="1600" b="1" i="1" smtClean="0">
                              <a:latin typeface="Cambria Math" panose="02040503050406030204" pitchFamily="18" charset="0"/>
                              <a:ea typeface="Cambria Math" panose="02040503050406030204" pitchFamily="18" charset="0"/>
                            </a:rPr>
                            <m:t>𝟐</m:t>
                          </m:r>
                          <m:r>
                            <a:rPr kumimoji="1" lang="ja-JP" altLang="en-US" sz="1600" b="1" i="1" smtClean="0">
                              <a:latin typeface="Cambria Math" panose="02040503050406030204" pitchFamily="18" charset="0"/>
                              <a:ea typeface="Cambria Math" panose="02040503050406030204" pitchFamily="18" charset="0"/>
                            </a:rPr>
                            <m:t>𝝅</m:t>
                          </m:r>
                          <m:rad>
                            <m:radPr>
                              <m:degHide m:val="on"/>
                              <m:ctrlPr>
                                <a:rPr kumimoji="1" lang="ja-JP" altLang="en-US" sz="1600" b="1" i="1" smtClean="0">
                                  <a:latin typeface="Cambria Math" panose="02040503050406030204" pitchFamily="18" charset="0"/>
                                </a:rPr>
                              </m:ctrlPr>
                            </m:radPr>
                            <m:deg/>
                            <m:e>
                              <m:r>
                                <a:rPr kumimoji="1" lang="en-US" altLang="ja-JP" sz="1600" b="1" i="1">
                                  <a:latin typeface="Cambria Math" panose="02040503050406030204" pitchFamily="18" charset="0"/>
                                  <a:ea typeface="Cambria Math" panose="02040503050406030204" pitchFamily="18" charset="0"/>
                                </a:rPr>
                                <m:t>|</m:t>
                              </m:r>
                              <m:r>
                                <a:rPr kumimoji="1" lang="el-GR" altLang="ja-JP" sz="1600" b="1" i="0">
                                  <a:latin typeface="Cambria Math" panose="02040503050406030204" pitchFamily="18" charset="0"/>
                                  <a:ea typeface="Cambria Math" panose="02040503050406030204" pitchFamily="18" charset="0"/>
                                </a:rPr>
                                <m:t>𝚺</m:t>
                              </m:r>
                              <m:r>
                                <a:rPr kumimoji="1" lang="en-US" altLang="ja-JP" sz="1600" b="1" i="1">
                                  <a:latin typeface="Cambria Math" panose="02040503050406030204" pitchFamily="18" charset="0"/>
                                  <a:ea typeface="Cambria Math" panose="02040503050406030204" pitchFamily="18" charset="0"/>
                                </a:rPr>
                                <m:t>|</m:t>
                              </m:r>
                            </m:e>
                          </m:rad>
                        </m:den>
                      </m:f>
                      <m:r>
                        <a:rPr kumimoji="1" lang="en-US" altLang="ja-JP" sz="1600" b="1" i="0" smtClean="0">
                          <a:latin typeface="Cambria Math" panose="02040503050406030204" pitchFamily="18" charset="0"/>
                          <a:ea typeface="Cambria Math" panose="02040503050406030204" pitchFamily="18" charset="0"/>
                        </a:rPr>
                        <m:t>𝐞𝐱𝐩</m:t>
                      </m:r>
                      <m:d>
                        <m:dPr>
                          <m:begChr m:val="["/>
                          <m:endChr m:val="]"/>
                          <m:ctrlPr>
                            <a:rPr kumimoji="1" lang="en-US" altLang="ja-JP" sz="1600" b="1" i="1" smtClean="0">
                              <a:latin typeface="Cambria Math" panose="02040503050406030204" pitchFamily="18" charset="0"/>
                              <a:ea typeface="Cambria Math" panose="02040503050406030204" pitchFamily="18" charset="0"/>
                            </a:rPr>
                          </m:ctrlPr>
                        </m:dPr>
                        <m:e>
                          <m:r>
                            <a:rPr kumimoji="1" lang="en-US" altLang="ja-JP" sz="1600" b="1" i="1" smtClean="0">
                              <a:latin typeface="Cambria Math" panose="02040503050406030204" pitchFamily="18" charset="0"/>
                              <a:ea typeface="Cambria Math" panose="02040503050406030204" pitchFamily="18" charset="0"/>
                            </a:rPr>
                            <m:t>−</m:t>
                          </m:r>
                          <m:f>
                            <m:fPr>
                              <m:ctrlPr>
                                <a:rPr kumimoji="1" lang="en-US" altLang="ja-JP" sz="1600" b="1" i="1" smtClean="0">
                                  <a:latin typeface="Cambria Math" panose="02040503050406030204" pitchFamily="18" charset="0"/>
                                  <a:ea typeface="Cambria Math" panose="02040503050406030204" pitchFamily="18" charset="0"/>
                                </a:rPr>
                              </m:ctrlPr>
                            </m:fPr>
                            <m:num>
                              <m:r>
                                <a:rPr kumimoji="1" lang="en-US" altLang="ja-JP" sz="1600" b="1" i="1" smtClean="0">
                                  <a:latin typeface="Cambria Math" panose="02040503050406030204" pitchFamily="18" charset="0"/>
                                  <a:ea typeface="Cambria Math" panose="02040503050406030204" pitchFamily="18" charset="0"/>
                                </a:rPr>
                                <m:t>𝟏</m:t>
                              </m:r>
                            </m:num>
                            <m:den>
                              <m:r>
                                <a:rPr kumimoji="1" lang="en-US" altLang="ja-JP" sz="1600" b="1" i="1" smtClean="0">
                                  <a:latin typeface="Cambria Math" panose="02040503050406030204" pitchFamily="18" charset="0"/>
                                  <a:ea typeface="Cambria Math" panose="02040503050406030204" pitchFamily="18" charset="0"/>
                                </a:rPr>
                                <m:t>𝟐</m:t>
                              </m:r>
                            </m:den>
                          </m:f>
                          <m:sSup>
                            <m:sSupPr>
                              <m:ctrlPr>
                                <a:rPr kumimoji="1" lang="en-US" altLang="ja-JP" sz="1600" b="1" i="1" smtClean="0">
                                  <a:latin typeface="Cambria Math" panose="02040503050406030204" pitchFamily="18" charset="0"/>
                                  <a:ea typeface="Cambria Math" panose="02040503050406030204" pitchFamily="18" charset="0"/>
                                </a:rPr>
                              </m:ctrlPr>
                            </m:sSupPr>
                            <m:e>
                              <m:d>
                                <m:dPr>
                                  <m:ctrlPr>
                                    <a:rPr kumimoji="1" lang="en-US" altLang="ja-JP" sz="1600" b="1" i="1" smtClean="0">
                                      <a:latin typeface="Cambria Math" panose="02040503050406030204" pitchFamily="18" charset="0"/>
                                      <a:ea typeface="Cambria Math" panose="02040503050406030204" pitchFamily="18" charset="0"/>
                                    </a:rPr>
                                  </m:ctrlPr>
                                </m:dPr>
                                <m:e>
                                  <m:eqArr>
                                    <m:eqArrPr>
                                      <m:ctrlPr>
                                        <a:rPr kumimoji="1" lang="el-GR" altLang="ja-JP" sz="1600" b="1" i="1">
                                          <a:latin typeface="Cambria Math" panose="02040503050406030204" pitchFamily="18" charset="0"/>
                                          <a:ea typeface="Cambria Math" panose="02040503050406030204" pitchFamily="18" charset="0"/>
                                        </a:rPr>
                                      </m:ctrlPr>
                                    </m:eqArrPr>
                                    <m:e>
                                      <m:sSubSup>
                                        <m:sSubSupPr>
                                          <m:ctrlPr>
                                            <a:rPr kumimoji="1" lang="el-GR"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𝒛</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en-US" altLang="ja-JP" sz="1600" b="1" i="1">
                                          <a:latin typeface="Cambria Math" panose="02040503050406030204" pitchFamily="18" charset="0"/>
                                          <a:ea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𝒘</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𝜶</m:t>
                                      </m:r>
                                    </m:e>
                                    <m:e>
                                      <m:sSubSup>
                                        <m:sSubSupPr>
                                          <m:ctrlPr>
                                            <a:rPr lang="en-US" altLang="ja-JP" sz="1600" b="1" i="1">
                                              <a:latin typeface="Cambria Math" panose="02040503050406030204" pitchFamily="18" charset="0"/>
                                            </a:rPr>
                                          </m:ctrlPr>
                                        </m:sSubSupPr>
                                        <m:e>
                                          <m:r>
                                            <a:rPr lang="en-US" altLang="ja-JP" sz="1600" b="1" i="1">
                                              <a:latin typeface="Cambria Math" panose="02040503050406030204" pitchFamily="18" charset="0"/>
                                            </a:rPr>
                                            <m:t>𝒚</m:t>
                                          </m:r>
                                        </m:e>
                                        <m:sub>
                                          <m:r>
                                            <a:rPr lang="en-US" altLang="ja-JP" sz="1600" b="1" i="1">
                                              <a:latin typeface="Cambria Math" panose="02040503050406030204" pitchFamily="18" charset="0"/>
                                            </a:rPr>
                                            <m:t>𝒊</m:t>
                                          </m:r>
                                        </m:sub>
                                        <m:sup>
                                          <m:r>
                                            <a:rPr lang="en-US" altLang="ja-JP" sz="1600" b="1" i="1">
                                              <a:latin typeface="Cambria Math" panose="02040503050406030204" pitchFamily="18" charset="0"/>
                                            </a:rPr>
                                            <m:t>∗</m:t>
                                          </m:r>
                                        </m:sup>
                                      </m:sSubSup>
                                      <m:r>
                                        <a:rPr lang="en-US" altLang="ja-JP" sz="1600" b="1" i="1">
                                          <a:latin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a:latin typeface="Cambria Math" panose="02040503050406030204" pitchFamily="18" charset="0"/>
                                          <a:ea typeface="Cambria Math" panose="02040503050406030204" pitchFamily="18" charset="0"/>
                                        </a:rPr>
                                        <m:t>𝜷</m:t>
                                      </m:r>
                                    </m:e>
                                  </m:eqArr>
                                </m:e>
                              </m:d>
                            </m:e>
                            <m:sup>
                              <m:r>
                                <a:rPr kumimoji="1" lang="en-US" altLang="ja-JP" sz="1600" b="1" i="0" smtClean="0">
                                  <a:latin typeface="Cambria Math" panose="02040503050406030204" pitchFamily="18" charset="0"/>
                                  <a:ea typeface="Cambria Math" panose="02040503050406030204" pitchFamily="18" charset="0"/>
                                </a:rPr>
                                <m:t>𝐓</m:t>
                              </m:r>
                            </m:sup>
                          </m:sSup>
                          <m:sSup>
                            <m:sSupPr>
                              <m:ctrlPr>
                                <a:rPr kumimoji="1" lang="en-US" altLang="ja-JP" sz="1600" b="1" i="1" smtClean="0">
                                  <a:latin typeface="Cambria Math" panose="02040503050406030204" pitchFamily="18" charset="0"/>
                                  <a:ea typeface="Cambria Math" panose="02040503050406030204" pitchFamily="18" charset="0"/>
                                </a:rPr>
                              </m:ctrlPr>
                            </m:sSupPr>
                            <m:e>
                              <m:r>
                                <a:rPr kumimoji="1" lang="el-GR" altLang="ja-JP" sz="1600" b="1" i="0" smtClean="0">
                                  <a:latin typeface="Cambria Math" panose="02040503050406030204" pitchFamily="18" charset="0"/>
                                  <a:ea typeface="Cambria Math" panose="02040503050406030204" pitchFamily="18" charset="0"/>
                                </a:rPr>
                                <m:t>𝚺</m:t>
                              </m:r>
                            </m:e>
                            <m:sup>
                              <m:r>
                                <a:rPr kumimoji="1" lang="en-US" altLang="ja-JP" sz="1600" b="1" i="1" smtClean="0">
                                  <a:latin typeface="Cambria Math" panose="02040503050406030204" pitchFamily="18" charset="0"/>
                                  <a:ea typeface="Cambria Math" panose="02040503050406030204" pitchFamily="18" charset="0"/>
                                </a:rPr>
                                <m:t>−</m:t>
                              </m:r>
                              <m:r>
                                <a:rPr kumimoji="1" lang="en-US" altLang="ja-JP" sz="1600" b="1" i="1" smtClean="0">
                                  <a:latin typeface="Cambria Math" panose="02040503050406030204" pitchFamily="18" charset="0"/>
                                  <a:ea typeface="Cambria Math" panose="02040503050406030204" pitchFamily="18" charset="0"/>
                                </a:rPr>
                                <m:t>𝟏</m:t>
                              </m:r>
                            </m:sup>
                          </m:sSup>
                          <m:d>
                            <m:dPr>
                              <m:ctrlPr>
                                <a:rPr kumimoji="1" lang="el-GR" altLang="ja-JP" sz="1600" b="1" i="1" smtClean="0">
                                  <a:latin typeface="Cambria Math" panose="02040503050406030204" pitchFamily="18" charset="0"/>
                                  <a:ea typeface="Cambria Math" panose="02040503050406030204" pitchFamily="18" charset="0"/>
                                </a:rPr>
                              </m:ctrlPr>
                            </m:dPr>
                            <m:e>
                              <m:eqArr>
                                <m:eqArrPr>
                                  <m:ctrlPr>
                                    <a:rPr kumimoji="1" lang="el-GR" altLang="ja-JP" sz="1600" b="1" i="1" smtClean="0">
                                      <a:latin typeface="Cambria Math" panose="02040503050406030204" pitchFamily="18" charset="0"/>
                                      <a:ea typeface="Cambria Math" panose="02040503050406030204" pitchFamily="18" charset="0"/>
                                    </a:rPr>
                                  </m:ctrlPr>
                                </m:eqArrPr>
                                <m:e>
                                  <m:sSubSup>
                                    <m:sSubSupPr>
                                      <m:ctrlPr>
                                        <a:rPr kumimoji="1" lang="el-GR" altLang="ja-JP" sz="1600" b="1" i="1" smtClean="0">
                                          <a:latin typeface="Cambria Math" panose="02040503050406030204" pitchFamily="18" charset="0"/>
                                          <a:ea typeface="Cambria Math" panose="02040503050406030204" pitchFamily="18" charset="0"/>
                                        </a:rPr>
                                      </m:ctrlPr>
                                    </m:sSubSupPr>
                                    <m:e>
                                      <m:r>
                                        <a:rPr kumimoji="1" lang="en-US" altLang="ja-JP" sz="1600" b="1" i="1" smtClean="0">
                                          <a:latin typeface="Cambria Math" panose="02040503050406030204" pitchFamily="18" charset="0"/>
                                          <a:ea typeface="Cambria Math" panose="02040503050406030204" pitchFamily="18" charset="0"/>
                                        </a:rPr>
                                        <m:t>𝒛</m:t>
                                      </m:r>
                                    </m:e>
                                    <m:sub>
                                      <m:r>
                                        <a:rPr kumimoji="1" lang="en-US" altLang="ja-JP" sz="1600" b="1" i="1" smtClean="0">
                                          <a:latin typeface="Cambria Math" panose="02040503050406030204" pitchFamily="18" charset="0"/>
                                          <a:ea typeface="Cambria Math" panose="02040503050406030204" pitchFamily="18" charset="0"/>
                                        </a:rPr>
                                        <m:t>𝒊</m:t>
                                      </m:r>
                                    </m:sub>
                                    <m:sup>
                                      <m:r>
                                        <a:rPr kumimoji="1" lang="en-US" altLang="ja-JP" sz="1600" b="1" i="1" smtClean="0">
                                          <a:latin typeface="Cambria Math" panose="02040503050406030204" pitchFamily="18" charset="0"/>
                                          <a:ea typeface="Cambria Math" panose="02040503050406030204" pitchFamily="18" charset="0"/>
                                        </a:rPr>
                                        <m:t>∗</m:t>
                                      </m:r>
                                    </m:sup>
                                  </m:sSubSup>
                                  <m:r>
                                    <a:rPr kumimoji="1" lang="en-US" altLang="ja-JP" sz="1600" b="1" i="1" smtClean="0">
                                      <a:latin typeface="Cambria Math" panose="02040503050406030204" pitchFamily="18" charset="0"/>
                                      <a:ea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𝒘</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smtClean="0">
                                      <a:latin typeface="Cambria Math" panose="02040503050406030204" pitchFamily="18" charset="0"/>
                                      <a:ea typeface="Cambria Math" panose="02040503050406030204" pitchFamily="18" charset="0"/>
                                    </a:rPr>
                                    <m:t>𝜶</m:t>
                                  </m:r>
                                </m:e>
                                <m:e>
                                  <m:sSubSup>
                                    <m:sSubSupPr>
                                      <m:ctrlPr>
                                        <a:rPr lang="en-US" altLang="ja-JP" sz="1600" b="1" i="1" smtClean="0">
                                          <a:latin typeface="Cambria Math" panose="02040503050406030204" pitchFamily="18" charset="0"/>
                                        </a:rPr>
                                      </m:ctrlPr>
                                    </m:sSubSupPr>
                                    <m:e>
                                      <m:r>
                                        <a:rPr lang="en-US" altLang="ja-JP" sz="1600" b="1" i="1" smtClean="0">
                                          <a:latin typeface="Cambria Math" panose="02040503050406030204" pitchFamily="18" charset="0"/>
                                        </a:rPr>
                                        <m:t>𝒚</m:t>
                                      </m:r>
                                    </m:e>
                                    <m:sub>
                                      <m:r>
                                        <a:rPr lang="en-US" altLang="ja-JP" sz="1600" b="1" i="1" smtClean="0">
                                          <a:latin typeface="Cambria Math" panose="02040503050406030204" pitchFamily="18" charset="0"/>
                                        </a:rPr>
                                        <m:t>𝒊</m:t>
                                      </m:r>
                                    </m:sub>
                                    <m:sup>
                                      <m:r>
                                        <a:rPr lang="en-US" altLang="ja-JP" sz="1600" b="1" i="1" smtClean="0">
                                          <a:latin typeface="Cambria Math" panose="02040503050406030204" pitchFamily="18" charset="0"/>
                                        </a:rPr>
                                        <m:t>∗</m:t>
                                      </m:r>
                                    </m:sup>
                                  </m:sSubSup>
                                  <m:r>
                                    <a:rPr lang="en-US" altLang="ja-JP" sz="1600" b="1" i="1" smtClean="0">
                                      <a:latin typeface="Cambria Math" panose="02040503050406030204" pitchFamily="18" charset="0"/>
                                    </a:rPr>
                                    <m:t>−</m:t>
                                  </m:r>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sub>
                                    <m:sup>
                                      <m:r>
                                        <a:rPr kumimoji="1" lang="en-US" altLang="ja-JP" sz="1600" b="1" i="1">
                                          <a:latin typeface="Cambria Math" panose="02040503050406030204" pitchFamily="18" charset="0"/>
                                          <a:ea typeface="Cambria Math" panose="02040503050406030204" pitchFamily="18" charset="0"/>
                                        </a:rPr>
                                        <m:t>′</m:t>
                                      </m:r>
                                    </m:sup>
                                  </m:sSubSup>
                                  <m:r>
                                    <a:rPr kumimoji="1" lang="ja-JP" altLang="en-US" sz="1600" b="1" i="1" smtClean="0">
                                      <a:latin typeface="Cambria Math" panose="02040503050406030204" pitchFamily="18" charset="0"/>
                                      <a:ea typeface="Cambria Math" panose="02040503050406030204" pitchFamily="18" charset="0"/>
                                    </a:rPr>
                                    <m:t>𝜷</m:t>
                                  </m:r>
                                </m:e>
                              </m:eqArr>
                            </m:e>
                          </m:d>
                        </m:e>
                      </m:d>
                    </m:oMath>
                  </m:oMathPara>
                </a14:m>
                <a:endParaRPr kumimoji="1" lang="ja-JP" altLang="en-US" sz="1600" b="1" dirty="0"/>
              </a:p>
            </p:txBody>
          </p:sp>
        </mc:Choice>
        <mc:Fallback xmlns="">
          <p:sp>
            <p:nvSpPr>
              <p:cNvPr id="15" name="テキスト ボックス 14">
                <a:extLst>
                  <a:ext uri="{FF2B5EF4-FFF2-40B4-BE49-F238E27FC236}">
                    <a16:creationId xmlns:a16="http://schemas.microsoft.com/office/drawing/2014/main" id="{8D664EAB-1036-4392-ACB4-5B1F065ABDF7}"/>
                  </a:ext>
                </a:extLst>
              </p:cNvPr>
              <p:cNvSpPr txBox="1">
                <a:spLocks noRot="1" noChangeAspect="1" noMove="1" noResize="1" noEditPoints="1" noAdjustHandles="1" noChangeArrowheads="1" noChangeShapeType="1" noTextEdit="1"/>
              </p:cNvSpPr>
              <p:nvPr/>
            </p:nvSpPr>
            <p:spPr>
              <a:xfrm>
                <a:off x="3410485" y="3110833"/>
                <a:ext cx="5544616" cy="584712"/>
              </a:xfrm>
              <a:prstGeom prst="rect">
                <a:avLst/>
              </a:prstGeom>
              <a:blipFill>
                <a:blip r:embed="rId5"/>
                <a:stretch>
                  <a:fillRect t="-2083" b="-3125"/>
                </a:stretch>
              </a:blipFill>
            </p:spPr>
            <p:txBody>
              <a:bodyPr/>
              <a:lstStyle/>
              <a:p>
                <a:r>
                  <a:rPr lang="ja-JP" altLang="en-US">
                    <a:noFill/>
                  </a:rPr>
                  <a:t> </a:t>
                </a:r>
              </a:p>
            </p:txBody>
          </p:sp>
        </mc:Fallback>
      </mc:AlternateContent>
      <p:sp>
        <p:nvSpPr>
          <p:cNvPr id="16" name="矢印: 右 15">
            <a:extLst>
              <a:ext uri="{FF2B5EF4-FFF2-40B4-BE49-F238E27FC236}">
                <a16:creationId xmlns:a16="http://schemas.microsoft.com/office/drawing/2014/main" id="{E02227A4-F1C4-4371-9387-C642D38DA05D}"/>
              </a:ext>
            </a:extLst>
          </p:cNvPr>
          <p:cNvSpPr/>
          <p:nvPr/>
        </p:nvSpPr>
        <p:spPr>
          <a:xfrm>
            <a:off x="6060212" y="2509675"/>
            <a:ext cx="360040" cy="216024"/>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8B6F9B5-79FD-4ABC-8FC9-ED9C8D76F344}"/>
                  </a:ext>
                </a:extLst>
              </p:cNvPr>
              <p:cNvSpPr txBox="1"/>
              <p:nvPr/>
            </p:nvSpPr>
            <p:spPr>
              <a:xfrm>
                <a:off x="5458817" y="2444973"/>
                <a:ext cx="389530" cy="387798"/>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l-GR" altLang="ja-JP" sz="2800" b="1" i="0" smtClean="0">
                          <a:latin typeface="Cambria Math" panose="02040503050406030204" pitchFamily="18" charset="0"/>
                          <a:ea typeface="Cambria Math" panose="02040503050406030204" pitchFamily="18" charset="0"/>
                        </a:rPr>
                        <m:t>𝚺</m:t>
                      </m:r>
                    </m:oMath>
                  </m:oMathPara>
                </a14:m>
                <a:endParaRPr kumimoji="1" lang="ja-JP" altLang="en-US" sz="2800" b="1" dirty="0"/>
              </a:p>
            </p:txBody>
          </p:sp>
        </mc:Choice>
        <mc:Fallback xmlns="">
          <p:sp>
            <p:nvSpPr>
              <p:cNvPr id="17" name="テキスト ボックス 16">
                <a:extLst>
                  <a:ext uri="{FF2B5EF4-FFF2-40B4-BE49-F238E27FC236}">
                    <a16:creationId xmlns:a16="http://schemas.microsoft.com/office/drawing/2014/main" id="{88B6F9B5-79FD-4ABC-8FC9-ED9C8D76F344}"/>
                  </a:ext>
                </a:extLst>
              </p:cNvPr>
              <p:cNvSpPr txBox="1">
                <a:spLocks noRot="1" noChangeAspect="1" noMove="1" noResize="1" noEditPoints="1" noAdjustHandles="1" noChangeArrowheads="1" noChangeShapeType="1" noTextEdit="1"/>
              </p:cNvSpPr>
              <p:nvPr/>
            </p:nvSpPr>
            <p:spPr>
              <a:xfrm>
                <a:off x="5458817" y="2444973"/>
                <a:ext cx="389530" cy="387798"/>
              </a:xfrm>
              <a:prstGeom prst="rect">
                <a:avLst/>
              </a:prstGeom>
              <a:blipFill>
                <a:blip r:embed="rId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B39F0BF-B01E-4AF5-9A2C-E82A39AE04FF}"/>
              </a:ext>
            </a:extLst>
          </p:cNvPr>
          <p:cNvSpPr txBox="1"/>
          <p:nvPr/>
        </p:nvSpPr>
        <p:spPr>
          <a:xfrm>
            <a:off x="8830716" y="3266400"/>
            <a:ext cx="1239442"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と定義される</a:t>
            </a:r>
          </a:p>
        </p:txBody>
      </p:sp>
      <p:cxnSp>
        <p:nvCxnSpPr>
          <p:cNvPr id="19" name="直線コネクタ 18">
            <a:extLst>
              <a:ext uri="{FF2B5EF4-FFF2-40B4-BE49-F238E27FC236}">
                <a16:creationId xmlns:a16="http://schemas.microsoft.com/office/drawing/2014/main" id="{141D5BC0-6C44-4571-97F1-599A31DA16D5}"/>
              </a:ext>
            </a:extLst>
          </p:cNvPr>
          <p:cNvCxnSpPr>
            <a:cxnSpLocks/>
          </p:cNvCxnSpPr>
          <p:nvPr/>
        </p:nvCxnSpPr>
        <p:spPr>
          <a:xfrm>
            <a:off x="7102524" y="3723821"/>
            <a:ext cx="60001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矢印: 上向き折線 21">
            <a:extLst>
              <a:ext uri="{FF2B5EF4-FFF2-40B4-BE49-F238E27FC236}">
                <a16:creationId xmlns:a16="http://schemas.microsoft.com/office/drawing/2014/main" id="{FA76FDE6-8903-4021-AE53-D8F510036BA9}"/>
              </a:ext>
            </a:extLst>
          </p:cNvPr>
          <p:cNvSpPr/>
          <p:nvPr/>
        </p:nvSpPr>
        <p:spPr>
          <a:xfrm rot="5400000">
            <a:off x="3206749" y="4368879"/>
            <a:ext cx="313933" cy="443263"/>
          </a:xfrm>
          <a:prstGeom prst="bentUp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AF0670F9-6545-4B1B-B1B1-9208F1210ED2}"/>
                  </a:ext>
                </a:extLst>
              </p:cNvPr>
              <p:cNvSpPr txBox="1"/>
              <p:nvPr/>
            </p:nvSpPr>
            <p:spPr>
              <a:xfrm>
                <a:off x="4249728" y="4487634"/>
                <a:ext cx="2001702" cy="3416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ea typeface="Cambria Math" panose="02040503050406030204" pitchFamily="18" charset="0"/>
                        </a:rPr>
                        <m:t>|</m:t>
                      </m:r>
                      <m:r>
                        <a:rPr kumimoji="1" lang="el-GR" altLang="ja-JP" b="1">
                          <a:latin typeface="Cambria Math" panose="02040503050406030204" pitchFamily="18" charset="0"/>
                          <a:ea typeface="Cambria Math" panose="02040503050406030204" pitchFamily="18" charset="0"/>
                        </a:rPr>
                        <m:t>𝚺</m:t>
                      </m:r>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m:t>
                      </m:r>
                      <m:r>
                        <a:rPr kumimoji="1" lang="en-US" altLang="ja-JP" b="1" i="0" smtClean="0">
                          <a:latin typeface="Cambria Math" panose="02040503050406030204" pitchFamily="18" charset="0"/>
                        </a:rPr>
                        <m:t>𝐝𝐞𝐭</m:t>
                      </m:r>
                      <m:d>
                        <m:dPr>
                          <m:ctrlPr>
                            <a:rPr kumimoji="1" lang="en-US" altLang="ja-JP" b="1" i="1" smtClean="0">
                              <a:latin typeface="Cambria Math" panose="02040503050406030204" pitchFamily="18" charset="0"/>
                            </a:rPr>
                          </m:ctrlPr>
                        </m:dPr>
                        <m:e>
                          <m:r>
                            <a:rPr kumimoji="1" lang="el-GR" altLang="ja-JP" b="1" i="0" smtClean="0">
                              <a:latin typeface="Cambria Math" panose="02040503050406030204" pitchFamily="18" charset="0"/>
                              <a:ea typeface="Cambria Math" panose="02040503050406030204" pitchFamily="18" charset="0"/>
                            </a:rPr>
                            <m:t>𝚺</m:t>
                          </m:r>
                        </m:e>
                      </m:d>
                      <m:r>
                        <a:rPr kumimoji="1" lang="en-US" altLang="ja-JP" b="1" i="1" smtClean="0">
                          <a:latin typeface="Cambria Math" panose="02040503050406030204" pitchFamily="18" charset="0"/>
                          <a:ea typeface="Cambria Math" panose="02040503050406030204" pitchFamily="18" charset="0"/>
                        </a:rPr>
                        <m:t>&gt;</m:t>
                      </m:r>
                      <m:r>
                        <a:rPr kumimoji="1" lang="en-US" altLang="ja-JP" b="1" i="1" smtClean="0">
                          <a:latin typeface="Cambria Math" panose="02040503050406030204" pitchFamily="18" charset="0"/>
                          <a:ea typeface="Cambria Math" panose="02040503050406030204" pitchFamily="18" charset="0"/>
                        </a:rPr>
                        <m:t>𝟎</m:t>
                      </m:r>
                    </m:oMath>
                  </m:oMathPara>
                </a14:m>
                <a:endParaRPr kumimoji="1" lang="ja-JP" altLang="en-US" b="1" dirty="0"/>
              </a:p>
            </p:txBody>
          </p:sp>
        </mc:Choice>
        <mc:Fallback xmlns="">
          <p:sp>
            <p:nvSpPr>
              <p:cNvPr id="23" name="テキスト ボックス 22">
                <a:extLst>
                  <a:ext uri="{FF2B5EF4-FFF2-40B4-BE49-F238E27FC236}">
                    <a16:creationId xmlns:a16="http://schemas.microsoft.com/office/drawing/2014/main" id="{AF0670F9-6545-4B1B-B1B1-9208F1210ED2}"/>
                  </a:ext>
                </a:extLst>
              </p:cNvPr>
              <p:cNvSpPr txBox="1">
                <a:spLocks noRot="1" noChangeAspect="1" noMove="1" noResize="1" noEditPoints="1" noAdjustHandles="1" noChangeArrowheads="1" noChangeShapeType="1" noTextEdit="1"/>
              </p:cNvSpPr>
              <p:nvPr/>
            </p:nvSpPr>
            <p:spPr>
              <a:xfrm>
                <a:off x="4249728" y="4487634"/>
                <a:ext cx="2001702" cy="341632"/>
              </a:xfrm>
              <a:prstGeom prst="rect">
                <a:avLst/>
              </a:prstGeom>
              <a:blipFill>
                <a:blip r:embed="rId7"/>
                <a:stretch>
                  <a:fillRect b="-17857"/>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BA224D64-21CD-4E20-9A68-9B92B6B1CAE5}"/>
              </a:ext>
            </a:extLst>
          </p:cNvPr>
          <p:cNvSpPr txBox="1"/>
          <p:nvPr/>
        </p:nvSpPr>
        <p:spPr>
          <a:xfrm>
            <a:off x="3661325" y="4526173"/>
            <a:ext cx="72327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行列式</a:t>
            </a: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CD8E7DAC-06BB-4681-A2F4-0304C2222834}"/>
                  </a:ext>
                </a:extLst>
              </p:cNvPr>
              <p:cNvSpPr txBox="1"/>
              <p:nvPr/>
            </p:nvSpPr>
            <p:spPr>
              <a:xfrm>
                <a:off x="4669184" y="5012428"/>
                <a:ext cx="2850459"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したがって，</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の取りうる範囲は</a:t>
                </a:r>
              </a:p>
            </p:txBody>
          </p:sp>
        </mc:Choice>
        <mc:Fallback xmlns="">
          <p:sp>
            <p:nvSpPr>
              <p:cNvPr id="25" name="テキスト ボックス 24">
                <a:extLst>
                  <a:ext uri="{FF2B5EF4-FFF2-40B4-BE49-F238E27FC236}">
                    <a16:creationId xmlns:a16="http://schemas.microsoft.com/office/drawing/2014/main" id="{CD8E7DAC-06BB-4681-A2F4-0304C2222834}"/>
                  </a:ext>
                </a:extLst>
              </p:cNvPr>
              <p:cNvSpPr txBox="1">
                <a:spLocks noRot="1" noChangeAspect="1" noMove="1" noResize="1" noEditPoints="1" noAdjustHandles="1" noChangeArrowheads="1" noChangeShapeType="1" noTextEdit="1"/>
              </p:cNvSpPr>
              <p:nvPr/>
            </p:nvSpPr>
            <p:spPr>
              <a:xfrm>
                <a:off x="4669184" y="5012428"/>
                <a:ext cx="2850459" cy="313932"/>
              </a:xfrm>
              <a:prstGeom prst="rect">
                <a:avLst/>
              </a:prstGeom>
              <a:blipFill>
                <a:blip r:embed="rId8"/>
                <a:stretch>
                  <a:fillRect l="-641" t="-13462" r="-214"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EC7DD63D-A187-4EB2-B1FD-7E1E4E12BE1D}"/>
                  </a:ext>
                </a:extLst>
              </p:cNvPr>
              <p:cNvSpPr txBox="1"/>
              <p:nvPr/>
            </p:nvSpPr>
            <p:spPr>
              <a:xfrm>
                <a:off x="5150401" y="5331120"/>
                <a:ext cx="1750928" cy="3323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ea typeface="Cambria Math" panose="02040503050406030204" pitchFamily="18" charset="0"/>
                        </a:rPr>
                        <m:t>&lt;</m:t>
                      </m:r>
                      <m:r>
                        <a:rPr kumimoji="1" lang="ja-JP" altLang="en-US" sz="2400" b="1" i="1" smtClean="0">
                          <a:latin typeface="Cambria Math" panose="02040503050406030204" pitchFamily="18" charset="0"/>
                          <a:ea typeface="Cambria Math" panose="02040503050406030204" pitchFamily="18" charset="0"/>
                        </a:rPr>
                        <m:t>𝝈</m:t>
                      </m:r>
                      <m:r>
                        <a:rPr kumimoji="1" lang="en-US" altLang="ja-JP" sz="2400" b="1" i="1" smtClean="0">
                          <a:latin typeface="Cambria Math" panose="02040503050406030204" pitchFamily="18" charset="0"/>
                          <a:ea typeface="Cambria Math" panose="02040503050406030204" pitchFamily="18" charset="0"/>
                        </a:rPr>
                        <m:t>&lt;</m:t>
                      </m:r>
                      <m:r>
                        <a:rPr kumimoji="1" lang="en-US" altLang="ja-JP" sz="2400" b="1" i="1" smtClean="0">
                          <a:latin typeface="Cambria Math" panose="02040503050406030204" pitchFamily="18" charset="0"/>
                          <a:ea typeface="Cambria Math" panose="02040503050406030204" pitchFamily="18" charset="0"/>
                        </a:rPr>
                        <m:t>𝟏</m:t>
                      </m:r>
                    </m:oMath>
                  </m:oMathPara>
                </a14:m>
                <a:endParaRPr kumimoji="1" lang="ja-JP" altLang="en-US" sz="2400" b="1" dirty="0"/>
              </a:p>
            </p:txBody>
          </p:sp>
        </mc:Choice>
        <mc:Fallback xmlns="">
          <p:sp>
            <p:nvSpPr>
              <p:cNvPr id="26" name="テキスト ボックス 25">
                <a:extLst>
                  <a:ext uri="{FF2B5EF4-FFF2-40B4-BE49-F238E27FC236}">
                    <a16:creationId xmlns:a16="http://schemas.microsoft.com/office/drawing/2014/main" id="{EC7DD63D-A187-4EB2-B1FD-7E1E4E12BE1D}"/>
                  </a:ext>
                </a:extLst>
              </p:cNvPr>
              <p:cNvSpPr txBox="1">
                <a:spLocks noRot="1" noChangeAspect="1" noMove="1" noResize="1" noEditPoints="1" noAdjustHandles="1" noChangeArrowheads="1" noChangeShapeType="1" noTextEdit="1"/>
              </p:cNvSpPr>
              <p:nvPr/>
            </p:nvSpPr>
            <p:spPr>
              <a:xfrm>
                <a:off x="5150401" y="5331120"/>
                <a:ext cx="1750928" cy="332399"/>
              </a:xfrm>
              <a:prstGeom prst="rect">
                <a:avLst/>
              </a:prstGeom>
              <a:blipFill>
                <a:blip r:embed="rId9"/>
                <a:stretch>
                  <a:fillRect r="-1045" b="-11111"/>
                </a:stretch>
              </a:blipFill>
            </p:spPr>
            <p:txBody>
              <a:bodyPr/>
              <a:lstStyle/>
              <a:p>
                <a:r>
                  <a:rPr lang="ja-JP" altLang="en-US">
                    <a:noFill/>
                  </a:rPr>
                  <a:t> </a:t>
                </a:r>
              </a:p>
            </p:txBody>
          </p:sp>
        </mc:Fallback>
      </mc:AlternateContent>
      <p:cxnSp>
        <p:nvCxnSpPr>
          <p:cNvPr id="28" name="直線コネクタ 27">
            <a:extLst>
              <a:ext uri="{FF2B5EF4-FFF2-40B4-BE49-F238E27FC236}">
                <a16:creationId xmlns:a16="http://schemas.microsoft.com/office/drawing/2014/main" id="{45C8D5C7-1C40-4494-A62A-E39F0938910A}"/>
              </a:ext>
            </a:extLst>
          </p:cNvPr>
          <p:cNvCxnSpPr>
            <a:cxnSpLocks/>
          </p:cNvCxnSpPr>
          <p:nvPr/>
        </p:nvCxnSpPr>
        <p:spPr>
          <a:xfrm>
            <a:off x="5026343" y="3723821"/>
            <a:ext cx="27598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EF3FE265-3FB6-47ED-880D-C14F5C5ECE1A}"/>
                  </a:ext>
                </a:extLst>
              </p:cNvPr>
              <p:cNvSpPr txBox="1"/>
              <p:nvPr/>
            </p:nvSpPr>
            <p:spPr>
              <a:xfrm>
                <a:off x="2887942" y="5952526"/>
                <a:ext cx="6412940"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サンプリングされた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が条件を満たさない場合は棄却 → 計算負荷　</a:t>
                </a:r>
                <a:r>
                  <a:rPr kumimoji="1" lang="ja-JP" altLang="en-US" sz="1600" b="1" dirty="0">
                    <a:solidFill>
                      <a:schemeClr val="accent4">
                        <a:lumMod val="50000"/>
                      </a:schemeClr>
                    </a:solidFill>
                    <a:latin typeface="Meiryo UI" panose="020B0604030504040204" pitchFamily="50" charset="-128"/>
                    <a:ea typeface="Meiryo UI" panose="020B0604030504040204" pitchFamily="50" charset="-128"/>
                  </a:rPr>
                  <a:t>増</a:t>
                </a:r>
              </a:p>
            </p:txBody>
          </p:sp>
        </mc:Choice>
        <mc:Fallback xmlns="">
          <p:sp>
            <p:nvSpPr>
              <p:cNvPr id="30" name="テキスト ボックス 29">
                <a:extLst>
                  <a:ext uri="{FF2B5EF4-FFF2-40B4-BE49-F238E27FC236}">
                    <a16:creationId xmlns:a16="http://schemas.microsoft.com/office/drawing/2014/main" id="{EF3FE265-3FB6-47ED-880D-C14F5C5ECE1A}"/>
                  </a:ext>
                </a:extLst>
              </p:cNvPr>
              <p:cNvSpPr txBox="1">
                <a:spLocks noRot="1" noChangeAspect="1" noMove="1" noResize="1" noEditPoints="1" noAdjustHandles="1" noChangeArrowheads="1" noChangeShapeType="1" noTextEdit="1"/>
              </p:cNvSpPr>
              <p:nvPr/>
            </p:nvSpPr>
            <p:spPr>
              <a:xfrm>
                <a:off x="2887942" y="5952526"/>
                <a:ext cx="6412940" cy="313932"/>
              </a:xfrm>
              <a:prstGeom prst="rect">
                <a:avLst/>
              </a:prstGeom>
              <a:blipFill>
                <a:blip r:embed="rId10"/>
                <a:stretch>
                  <a:fillRect t="-13462" b="-2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08660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1115A4-833B-498E-9124-5D225EE18C8E}"/>
              </a:ext>
            </a:extLst>
          </p:cNvPr>
          <p:cNvSpPr/>
          <p:nvPr/>
        </p:nvSpPr>
        <p:spPr>
          <a:xfrm>
            <a:off x="2962064" y="4725144"/>
            <a:ext cx="6264696" cy="108012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60D23BC-673F-407E-8B11-DE968919C783}"/>
                  </a:ext>
                </a:extLst>
              </p:cNvPr>
              <p:cNvSpPr>
                <a:spLocks noGrp="1"/>
              </p:cNvSpPr>
              <p:nvPr>
                <p:ph type="title"/>
              </p:nvPr>
            </p:nvSpPr>
            <p:spPr/>
            <p:txBody>
              <a:bodyPr/>
              <a:lstStyle/>
              <a:p>
                <a14:m>
                  <m:oMath xmlns:m="http://schemas.openxmlformats.org/officeDocument/2006/math">
                    <m:r>
                      <a:rPr kumimoji="1" lang="ja-JP" altLang="en-US" i="1" smtClean="0">
                        <a:latin typeface="Cambria Math" panose="02040503050406030204" pitchFamily="18" charset="0"/>
                      </a:rPr>
                      <m:t>𝝈</m:t>
                    </m:r>
                  </m:oMath>
                </a14:m>
                <a:r>
                  <a:rPr kumimoji="1" lang="ja-JP" altLang="en-US" dirty="0"/>
                  <a:t> の取りうる範囲に対する制約</a:t>
                </a:r>
              </a:p>
            </p:txBody>
          </p:sp>
        </mc:Choice>
        <mc:Fallback xmlns="">
          <p:sp>
            <p:nvSpPr>
              <p:cNvPr id="2" name="タイトル 1">
                <a:extLst>
                  <a:ext uri="{FF2B5EF4-FFF2-40B4-BE49-F238E27FC236}">
                    <a16:creationId xmlns:a16="http://schemas.microsoft.com/office/drawing/2014/main" id="{560D23BC-673F-407E-8B11-DE968919C78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3119075-44BB-45B6-A8AB-1108ACA20B4E}"/>
              </a:ext>
            </a:extLst>
          </p:cNvPr>
          <p:cNvSpPr>
            <a:spLocks noGrp="1"/>
          </p:cNvSpPr>
          <p:nvPr>
            <p:ph type="sldNum" sz="quarter" idx="12"/>
          </p:nvPr>
        </p:nvSpPr>
        <p:spPr/>
        <p:txBody>
          <a:bodyPr/>
          <a:lstStyle/>
          <a:p>
            <a:fld id="{DF28FB93-0A08-4E7D-8E63-9EFA29F1E093}" type="slidenum">
              <a:rPr lang="en-US" altLang="ja-JP" smtClean="0"/>
              <a:pPr/>
              <a:t>51</a:t>
            </a:fld>
            <a:endParaRPr lang="ja-JP" altLang="en-US"/>
          </a:p>
        </p:txBody>
      </p:sp>
      <p:sp>
        <p:nvSpPr>
          <p:cNvPr id="5" name="テキスト ボックス 4">
            <a:extLst>
              <a:ext uri="{FF2B5EF4-FFF2-40B4-BE49-F238E27FC236}">
                <a16:creationId xmlns:a16="http://schemas.microsoft.com/office/drawing/2014/main" id="{148B109C-F5A6-4C0C-A7BD-A610B563F83F}"/>
              </a:ext>
            </a:extLst>
          </p:cNvPr>
          <p:cNvSpPr txBox="1"/>
          <p:nvPr/>
        </p:nvSpPr>
        <p:spPr>
          <a:xfrm>
            <a:off x="6420252" y="2126531"/>
            <a:ext cx="708847"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の場合</a:t>
            </a:r>
          </a:p>
        </p:txBody>
      </p:sp>
      <p:sp>
        <p:nvSpPr>
          <p:cNvPr id="7" name="テキスト ボックス 6">
            <a:extLst>
              <a:ext uri="{FF2B5EF4-FFF2-40B4-BE49-F238E27FC236}">
                <a16:creationId xmlns:a16="http://schemas.microsoft.com/office/drawing/2014/main" id="{2466B85F-05A7-4A81-AB08-5A8C7601AD57}"/>
              </a:ext>
            </a:extLst>
          </p:cNvPr>
          <p:cNvSpPr txBox="1"/>
          <p:nvPr/>
        </p:nvSpPr>
        <p:spPr>
          <a:xfrm>
            <a:off x="6454452" y="2748753"/>
            <a:ext cx="3960439"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多変量正規分布の分散共分散行列</a:t>
            </a:r>
          </a:p>
        </p:txBody>
      </p:sp>
      <p:cxnSp>
        <p:nvCxnSpPr>
          <p:cNvPr id="8" name="直線コネクタ 7">
            <a:extLst>
              <a:ext uri="{FF2B5EF4-FFF2-40B4-BE49-F238E27FC236}">
                <a16:creationId xmlns:a16="http://schemas.microsoft.com/office/drawing/2014/main" id="{D84833B2-3C4A-4C6C-A4BB-0061BC6B4174}"/>
              </a:ext>
            </a:extLst>
          </p:cNvPr>
          <p:cNvCxnSpPr>
            <a:cxnSpLocks/>
          </p:cNvCxnSpPr>
          <p:nvPr/>
        </p:nvCxnSpPr>
        <p:spPr>
          <a:xfrm>
            <a:off x="5230316" y="2636912"/>
            <a:ext cx="79208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矢印: 右 15">
            <a:extLst>
              <a:ext uri="{FF2B5EF4-FFF2-40B4-BE49-F238E27FC236}">
                <a16:creationId xmlns:a16="http://schemas.microsoft.com/office/drawing/2014/main" id="{E02227A4-F1C4-4371-9387-C642D38DA05D}"/>
              </a:ext>
            </a:extLst>
          </p:cNvPr>
          <p:cNvSpPr/>
          <p:nvPr/>
        </p:nvSpPr>
        <p:spPr>
          <a:xfrm>
            <a:off x="6060212" y="2797707"/>
            <a:ext cx="360040" cy="216024"/>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8B6F9B5-79FD-4ABC-8FC9-ED9C8D76F344}"/>
                  </a:ext>
                </a:extLst>
              </p:cNvPr>
              <p:cNvSpPr txBox="1"/>
              <p:nvPr/>
            </p:nvSpPr>
            <p:spPr>
              <a:xfrm>
                <a:off x="5458817" y="2733005"/>
                <a:ext cx="389530" cy="387798"/>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l-GR" altLang="ja-JP" sz="2800" b="1" i="0" smtClean="0">
                          <a:latin typeface="Cambria Math" panose="02040503050406030204" pitchFamily="18" charset="0"/>
                          <a:ea typeface="Cambria Math" panose="02040503050406030204" pitchFamily="18" charset="0"/>
                        </a:rPr>
                        <m:t>𝚺</m:t>
                      </m:r>
                    </m:oMath>
                  </m:oMathPara>
                </a14:m>
                <a:endParaRPr kumimoji="1" lang="ja-JP" altLang="en-US" sz="2800" b="1" dirty="0"/>
              </a:p>
            </p:txBody>
          </p:sp>
        </mc:Choice>
        <mc:Fallback xmlns="">
          <p:sp>
            <p:nvSpPr>
              <p:cNvPr id="17" name="テキスト ボックス 16">
                <a:extLst>
                  <a:ext uri="{FF2B5EF4-FFF2-40B4-BE49-F238E27FC236}">
                    <a16:creationId xmlns:a16="http://schemas.microsoft.com/office/drawing/2014/main" id="{88B6F9B5-79FD-4ABC-8FC9-ED9C8D76F344}"/>
                  </a:ext>
                </a:extLst>
              </p:cNvPr>
              <p:cNvSpPr txBox="1">
                <a:spLocks noRot="1" noChangeAspect="1" noMove="1" noResize="1" noEditPoints="1" noAdjustHandles="1" noChangeArrowheads="1" noChangeShapeType="1" noTextEdit="1"/>
              </p:cNvSpPr>
              <p:nvPr/>
            </p:nvSpPr>
            <p:spPr>
              <a:xfrm>
                <a:off x="5458817" y="2733005"/>
                <a:ext cx="389530" cy="38779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AF0670F9-6545-4B1B-B1B1-9208F1210ED2}"/>
                  </a:ext>
                </a:extLst>
              </p:cNvPr>
              <p:cNvSpPr txBox="1"/>
              <p:nvPr/>
            </p:nvSpPr>
            <p:spPr>
              <a:xfrm>
                <a:off x="4712208" y="3797820"/>
                <a:ext cx="3190745" cy="424732"/>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Cambria Math" panose="02040503050406030204" pitchFamily="18" charset="0"/>
                        </a:rPr>
                        <m:t>|</m:t>
                      </m:r>
                      <m:r>
                        <a:rPr kumimoji="1" lang="el-GR" altLang="ja-JP" sz="2400" b="1">
                          <a:latin typeface="Cambria Math" panose="02040503050406030204" pitchFamily="18" charset="0"/>
                          <a:ea typeface="Cambria Math" panose="02040503050406030204" pitchFamily="18" charset="0"/>
                        </a:rPr>
                        <m:t>𝚺</m:t>
                      </m:r>
                      <m:r>
                        <a:rPr kumimoji="1" lang="en-US" altLang="ja-JP" sz="2400" b="1" i="1">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m:t>
                      </m:r>
                      <m:r>
                        <a:rPr kumimoji="1" lang="en-US" altLang="ja-JP" sz="2400" b="1" i="0" smtClean="0">
                          <a:latin typeface="Cambria Math" panose="02040503050406030204" pitchFamily="18" charset="0"/>
                        </a:rPr>
                        <m:t>𝐝𝐞𝐭</m:t>
                      </m:r>
                      <m:d>
                        <m:dPr>
                          <m:ctrlPr>
                            <a:rPr kumimoji="1" lang="en-US" altLang="ja-JP" sz="2400" b="1" i="1" smtClean="0">
                              <a:latin typeface="Cambria Math" panose="02040503050406030204" pitchFamily="18" charset="0"/>
                            </a:rPr>
                          </m:ctrlPr>
                        </m:dPr>
                        <m:e>
                          <m:r>
                            <a:rPr kumimoji="1" lang="el-GR" altLang="ja-JP" sz="2400" b="1" i="0" smtClean="0">
                              <a:latin typeface="Cambria Math" panose="02040503050406030204" pitchFamily="18" charset="0"/>
                              <a:ea typeface="Cambria Math" panose="02040503050406030204" pitchFamily="18" charset="0"/>
                            </a:rPr>
                            <m:t>𝚺</m:t>
                          </m:r>
                        </m:e>
                      </m:d>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𝟏</m:t>
                      </m:r>
                      <m:r>
                        <a:rPr kumimoji="1" lang="en-US" altLang="ja-JP" sz="2400" b="1" i="1" smtClean="0">
                          <a:latin typeface="Cambria Math" panose="02040503050406030204" pitchFamily="18" charset="0"/>
                          <a:ea typeface="Cambria Math" panose="02040503050406030204" pitchFamily="18" charset="0"/>
                        </a:rPr>
                        <m:t>&gt;</m:t>
                      </m:r>
                      <m:r>
                        <a:rPr kumimoji="1" lang="en-US" altLang="ja-JP" sz="2400" b="1" i="1" smtClean="0">
                          <a:latin typeface="Cambria Math" panose="02040503050406030204" pitchFamily="18" charset="0"/>
                          <a:ea typeface="Cambria Math" panose="02040503050406030204" pitchFamily="18" charset="0"/>
                        </a:rPr>
                        <m:t>𝟎</m:t>
                      </m:r>
                    </m:oMath>
                  </m:oMathPara>
                </a14:m>
                <a:endParaRPr kumimoji="1" lang="ja-JP" altLang="en-US" sz="2400" b="1" dirty="0"/>
              </a:p>
            </p:txBody>
          </p:sp>
        </mc:Choice>
        <mc:Fallback xmlns="">
          <p:sp>
            <p:nvSpPr>
              <p:cNvPr id="23" name="テキスト ボックス 22">
                <a:extLst>
                  <a:ext uri="{FF2B5EF4-FFF2-40B4-BE49-F238E27FC236}">
                    <a16:creationId xmlns:a16="http://schemas.microsoft.com/office/drawing/2014/main" id="{AF0670F9-6545-4B1B-B1B1-9208F1210ED2}"/>
                  </a:ext>
                </a:extLst>
              </p:cNvPr>
              <p:cNvSpPr txBox="1">
                <a:spLocks noRot="1" noChangeAspect="1" noMove="1" noResize="1" noEditPoints="1" noAdjustHandles="1" noChangeArrowheads="1" noChangeShapeType="1" noTextEdit="1"/>
              </p:cNvSpPr>
              <p:nvPr/>
            </p:nvSpPr>
            <p:spPr>
              <a:xfrm>
                <a:off x="4712208" y="3797820"/>
                <a:ext cx="3190745" cy="424732"/>
              </a:xfrm>
              <a:prstGeom prst="rect">
                <a:avLst/>
              </a:prstGeom>
              <a:blipFill>
                <a:blip r:embed="rId4"/>
                <a:stretch>
                  <a:fillRect b="-21429"/>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BA224D64-21CD-4E20-9A68-9B92B6B1CAE5}"/>
              </a:ext>
            </a:extLst>
          </p:cNvPr>
          <p:cNvSpPr txBox="1"/>
          <p:nvPr/>
        </p:nvSpPr>
        <p:spPr>
          <a:xfrm>
            <a:off x="4005133" y="3869667"/>
            <a:ext cx="800219"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行列式</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EF3FE265-3FB6-47ED-880D-C14F5C5ECE1A}"/>
                  </a:ext>
                </a:extLst>
              </p:cNvPr>
              <p:cNvSpPr txBox="1"/>
              <p:nvPr/>
            </p:nvSpPr>
            <p:spPr>
              <a:xfrm>
                <a:off x="2887943" y="4897429"/>
                <a:ext cx="6412940" cy="341632"/>
              </a:xfrm>
              <a:prstGeom prst="rect">
                <a:avLst/>
              </a:prstGeom>
              <a:noFill/>
            </p:spPr>
            <p:txBody>
              <a:bodyPr wrap="square" rtlCol="0">
                <a:spAutoFit/>
              </a:bodyPr>
              <a:lstStyle/>
              <a:p>
                <a:pPr algn="ctr">
                  <a:lnSpc>
                    <a:spcPct val="90000"/>
                  </a:lnSpc>
                </a:pPr>
                <a:r>
                  <a:rPr kumimoji="1" lang="ja-JP" altLang="en-US" b="1" dirty="0">
                    <a:latin typeface="Meiryo UI" panose="020B0604030504040204" pitchFamily="50" charset="-128"/>
                    <a:ea typeface="Meiryo UI" panose="020B0604030504040204" pitchFamily="50" charset="-128"/>
                  </a:rPr>
                  <a:t>サンプリングされた </a:t>
                </a:r>
                <a14:m>
                  <m:oMath xmlns:m="http://schemas.openxmlformats.org/officeDocument/2006/math">
                    <m:r>
                      <a:rPr kumimoji="1" lang="ja-JP" altLang="en-US" b="1" i="1" smtClean="0">
                        <a:latin typeface="Cambria Math" panose="02040503050406030204" pitchFamily="18" charset="0"/>
                        <a:ea typeface="Meiryo UI" panose="020B0604030504040204" pitchFamily="50" charset="-128"/>
                      </a:rPr>
                      <m:t>𝝈</m:t>
                    </m:r>
                  </m:oMath>
                </a14:m>
                <a:r>
                  <a:rPr kumimoji="1" lang="ja-JP" altLang="en-US" b="1" dirty="0">
                    <a:latin typeface="Meiryo UI" panose="020B0604030504040204" pitchFamily="50" charset="-128"/>
                    <a:ea typeface="Meiryo UI" panose="020B0604030504040204" pitchFamily="50" charset="-128"/>
                  </a:rPr>
                  <a:t> の値に関係なく，常に行列式は正</a:t>
                </a:r>
                <a:endParaRPr kumimoji="1" lang="ja-JP" altLang="en-US" b="1" dirty="0">
                  <a:solidFill>
                    <a:schemeClr val="accent4">
                      <a:lumMod val="50000"/>
                    </a:schemeClr>
                  </a:solidFill>
                  <a:latin typeface="Meiryo UI" panose="020B0604030504040204" pitchFamily="50" charset="-128"/>
                  <a:ea typeface="Meiryo UI" panose="020B0604030504040204" pitchFamily="50" charset="-128"/>
                </a:endParaRPr>
              </a:p>
            </p:txBody>
          </p:sp>
        </mc:Choice>
        <mc:Fallback xmlns="">
          <p:sp>
            <p:nvSpPr>
              <p:cNvPr id="30" name="テキスト ボックス 29">
                <a:extLst>
                  <a:ext uri="{FF2B5EF4-FFF2-40B4-BE49-F238E27FC236}">
                    <a16:creationId xmlns:a16="http://schemas.microsoft.com/office/drawing/2014/main" id="{EF3FE265-3FB6-47ED-880D-C14F5C5ECE1A}"/>
                  </a:ext>
                </a:extLst>
              </p:cNvPr>
              <p:cNvSpPr txBox="1">
                <a:spLocks noRot="1" noChangeAspect="1" noMove="1" noResize="1" noEditPoints="1" noAdjustHandles="1" noChangeArrowheads="1" noChangeShapeType="1" noTextEdit="1"/>
              </p:cNvSpPr>
              <p:nvPr/>
            </p:nvSpPr>
            <p:spPr>
              <a:xfrm>
                <a:off x="2887943" y="4897429"/>
                <a:ext cx="6412940" cy="341632"/>
              </a:xfrm>
              <a:prstGeom prst="rect">
                <a:avLst/>
              </a:prstGeom>
              <a:blipFill>
                <a:blip r:embed="rId5"/>
                <a:stretch>
                  <a:fillRect t="-17857" b="-26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9089CBFF-634E-48BD-93BD-FAE22896C436}"/>
                  </a:ext>
                </a:extLst>
              </p:cNvPr>
              <p:cNvSpPr txBox="1"/>
              <p:nvPr/>
            </p:nvSpPr>
            <p:spPr>
              <a:xfrm>
                <a:off x="3030787" y="1976546"/>
                <a:ext cx="3276794" cy="560090"/>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𝑵</m:t>
                      </m:r>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𝒘</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r>
                                    <a:rPr kumimoji="1" lang="ja-JP" altLang="en-US" b="1" i="1">
                                      <a:solidFill>
                                        <a:schemeClr val="tx1"/>
                                      </a:solidFill>
                                      <a:latin typeface="Cambria Math" panose="02040503050406030204" pitchFamily="18" charset="0"/>
                                      <a:ea typeface="Cambria Math" panose="02040503050406030204" pitchFamily="18" charset="0"/>
                                    </a:rPr>
                                    <m:t>𝜷</m:t>
                                  </m:r>
                                </m:e>
                              </m:eqArr>
                            </m:e>
                          </m:d>
                          <m:r>
                            <a:rPr kumimoji="1" lang="en-US" altLang="ja-JP" b="1" i="1" smtClean="0">
                              <a:solidFill>
                                <a:schemeClr val="tx1"/>
                              </a:solidFill>
                              <a:latin typeface="Cambria Math" panose="02040503050406030204" pitchFamily="18" charset="0"/>
                              <a:ea typeface="Cambria Math" panose="02040503050406030204" pitchFamily="18" charset="0"/>
                            </a:rPr>
                            <m:t>,</m:t>
                          </m:r>
                          <m:d>
                            <m:dPr>
                              <m:ctrlPr>
                                <a:rPr kumimoji="1" lang="en-US" altLang="ja-JP" b="1" i="1">
                                  <a:solidFill>
                                    <a:schemeClr val="tx1"/>
                                  </a:solidFill>
                                  <a:latin typeface="Cambria Math" panose="02040503050406030204" pitchFamily="18" charset="0"/>
                                </a:rPr>
                              </m:ctrlPr>
                            </m:dPr>
                            <m:e>
                              <m:m>
                                <m:mPr>
                                  <m:mcs>
                                    <m:mc>
                                      <m:mcPr>
                                        <m:count m:val="2"/>
                                        <m:mcJc m:val="center"/>
                                      </m:mcPr>
                                    </m:mc>
                                  </m:mcs>
                                  <m:ctrlPr>
                                    <a:rPr kumimoji="1" lang="en-US" altLang="ja-JP" b="1" i="1">
                                      <a:solidFill>
                                        <a:schemeClr val="tx1"/>
                                      </a:solidFill>
                                      <a:latin typeface="Cambria Math" panose="02040503050406030204" pitchFamily="18" charset="0"/>
                                    </a:rPr>
                                  </m:ctrlPr>
                                </m:mPr>
                                <m:mr>
                                  <m:e>
                                    <m:r>
                                      <m:rPr>
                                        <m:brk m:alnAt="7"/>
                                      </m:rPr>
                                      <a:rPr kumimoji="1" lang="en-US" altLang="ja-JP" b="1" i="1" smtClean="0">
                                        <a:solidFill>
                                          <a:schemeClr val="tx1"/>
                                        </a:solidFill>
                                        <a:latin typeface="Cambria Math" panose="02040503050406030204" pitchFamily="18" charset="0"/>
                                      </a:rPr>
                                      <m:t>𝟏</m:t>
                                    </m:r>
                                  </m:e>
                                  <m:e>
                                    <m:r>
                                      <a:rPr kumimoji="1" lang="ja-JP" altLang="en-US" b="1" i="1" smtClean="0">
                                        <a:solidFill>
                                          <a:schemeClr val="tx1"/>
                                        </a:solidFill>
                                        <a:latin typeface="Cambria Math" panose="02040503050406030204" pitchFamily="18" charset="0"/>
                                      </a:rPr>
                                      <m:t>𝝈</m:t>
                                    </m:r>
                                  </m:e>
                                </m:mr>
                                <m:mr>
                                  <m:e>
                                    <m:r>
                                      <a:rPr kumimoji="1" lang="ja-JP" altLang="en-US" b="1" i="1" smtClean="0">
                                        <a:solidFill>
                                          <a:schemeClr val="tx1"/>
                                        </a:solidFill>
                                        <a:latin typeface="Cambria Math" panose="02040503050406030204" pitchFamily="18" charset="0"/>
                                      </a:rPr>
                                      <m:t>𝝈</m:t>
                                    </m:r>
                                  </m:e>
                                  <m:e>
                                    <m:r>
                                      <a:rPr kumimoji="1" lang="en-US" altLang="ja-JP" b="1" i="1" smtClean="0">
                                        <a:solidFill>
                                          <a:schemeClr val="tx1"/>
                                        </a:solidFill>
                                        <a:latin typeface="Cambria Math" panose="02040503050406030204" pitchFamily="18" charset="0"/>
                                      </a:rPr>
                                      <m:t>𝟏</m:t>
                                    </m:r>
                                    <m:r>
                                      <a:rPr kumimoji="1" lang="en-US" altLang="ja-JP" b="1" i="1" smtClean="0">
                                        <a:solidFill>
                                          <a:schemeClr val="tx1"/>
                                        </a:solidFill>
                                        <a:latin typeface="Cambria Math" panose="02040503050406030204" pitchFamily="18" charset="0"/>
                                      </a:rPr>
                                      <m:t>+</m:t>
                                    </m:r>
                                    <m:sSup>
                                      <m:sSupPr>
                                        <m:ctrlPr>
                                          <a:rPr kumimoji="1" lang="en-US" altLang="ja-JP" b="1" i="1" smtClean="0">
                                            <a:solidFill>
                                              <a:schemeClr val="tx1"/>
                                            </a:solidFill>
                                            <a:latin typeface="Cambria Math" panose="02040503050406030204" pitchFamily="18" charset="0"/>
                                          </a:rPr>
                                        </m:ctrlPr>
                                      </m:sSupPr>
                                      <m:e>
                                        <m:r>
                                          <a:rPr kumimoji="1" lang="ja-JP" altLang="en-US" b="1" i="1" smtClean="0">
                                            <a:solidFill>
                                              <a:schemeClr val="tx1"/>
                                            </a:solidFill>
                                            <a:latin typeface="Cambria Math" panose="02040503050406030204" pitchFamily="18" charset="0"/>
                                          </a:rPr>
                                          <m:t>𝝈</m:t>
                                        </m:r>
                                      </m:e>
                                      <m:sup>
                                        <m:r>
                                          <a:rPr kumimoji="1" lang="en-US" altLang="ja-JP" b="1" i="1" smtClean="0">
                                            <a:solidFill>
                                              <a:schemeClr val="tx1"/>
                                            </a:solidFill>
                                            <a:latin typeface="Cambria Math" panose="02040503050406030204" pitchFamily="18" charset="0"/>
                                          </a:rPr>
                                          <m:t>𝟐</m:t>
                                        </m:r>
                                      </m:sup>
                                    </m:sSup>
                                  </m:e>
                                </m:mr>
                              </m:m>
                            </m:e>
                          </m:d>
                        </m:e>
                      </m:d>
                    </m:oMath>
                  </m:oMathPara>
                </a14:m>
                <a:endParaRPr kumimoji="1" lang="ja-JP" altLang="en-US" b="1" dirty="0">
                  <a:solidFill>
                    <a:schemeClr val="tx1"/>
                  </a:solidFill>
                </a:endParaRPr>
              </a:p>
            </p:txBody>
          </p:sp>
        </mc:Choice>
        <mc:Fallback xmlns="">
          <p:sp>
            <p:nvSpPr>
              <p:cNvPr id="29" name="テキスト ボックス 28">
                <a:extLst>
                  <a:ext uri="{FF2B5EF4-FFF2-40B4-BE49-F238E27FC236}">
                    <a16:creationId xmlns:a16="http://schemas.microsoft.com/office/drawing/2014/main" id="{9089CBFF-634E-48BD-93BD-FAE22896C436}"/>
                  </a:ext>
                </a:extLst>
              </p:cNvPr>
              <p:cNvSpPr txBox="1">
                <a:spLocks noRot="1" noChangeAspect="1" noMove="1" noResize="1" noEditPoints="1" noAdjustHandles="1" noChangeArrowheads="1" noChangeShapeType="1" noTextEdit="1"/>
              </p:cNvSpPr>
              <p:nvPr/>
            </p:nvSpPr>
            <p:spPr>
              <a:xfrm>
                <a:off x="3030787" y="1976546"/>
                <a:ext cx="3276794" cy="560090"/>
              </a:xfrm>
              <a:prstGeom prst="rect">
                <a:avLst/>
              </a:prstGeom>
              <a:blipFill>
                <a:blip r:embed="rId6"/>
                <a:stretch>
                  <a:fillRect t="-4348" b="-2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EB823729-6036-4426-80E2-51AEB4086C9C}"/>
                  </a:ext>
                </a:extLst>
              </p:cNvPr>
              <p:cNvSpPr txBox="1"/>
              <p:nvPr/>
            </p:nvSpPr>
            <p:spPr>
              <a:xfrm>
                <a:off x="4506643" y="5386115"/>
                <a:ext cx="3895618" cy="313932"/>
              </a:xfrm>
              <a:prstGeom prst="rect">
                <a:avLst/>
              </a:prstGeom>
              <a:noFill/>
            </p:spPr>
            <p:txBody>
              <a:bodyPr wrap="none" rtlCol="0">
                <a:spAutoFit/>
              </a:bodyPr>
              <a:lstStyle/>
              <a:p>
                <a:pPr algn="ctr">
                  <a:lnSpc>
                    <a:spcPct val="90000"/>
                  </a:lnSpc>
                </a:pP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の取りうる範囲に制約を設ける必要がない</a:t>
                </a:r>
              </a:p>
            </p:txBody>
          </p:sp>
        </mc:Choice>
        <mc:Fallback xmlns="">
          <p:sp>
            <p:nvSpPr>
              <p:cNvPr id="3" name="テキスト ボックス 2">
                <a:extLst>
                  <a:ext uri="{FF2B5EF4-FFF2-40B4-BE49-F238E27FC236}">
                    <a16:creationId xmlns:a16="http://schemas.microsoft.com/office/drawing/2014/main" id="{EB823729-6036-4426-80E2-51AEB4086C9C}"/>
                  </a:ext>
                </a:extLst>
              </p:cNvPr>
              <p:cNvSpPr txBox="1">
                <a:spLocks noRot="1" noChangeAspect="1" noMove="1" noResize="1" noEditPoints="1" noAdjustHandles="1" noChangeArrowheads="1" noChangeShapeType="1" noTextEdit="1"/>
              </p:cNvSpPr>
              <p:nvPr/>
            </p:nvSpPr>
            <p:spPr>
              <a:xfrm>
                <a:off x="4506643" y="5386115"/>
                <a:ext cx="3895618" cy="313932"/>
              </a:xfrm>
              <a:prstGeom prst="rect">
                <a:avLst/>
              </a:prstGeom>
              <a:blipFill>
                <a:blip r:embed="rId7"/>
                <a:stretch>
                  <a:fillRect t="-13725" b="-25490"/>
                </a:stretch>
              </a:blipFill>
            </p:spPr>
            <p:txBody>
              <a:bodyPr/>
              <a:lstStyle/>
              <a:p>
                <a:r>
                  <a:rPr lang="ja-JP" altLang="en-US">
                    <a:noFill/>
                  </a:rPr>
                  <a:t> </a:t>
                </a:r>
              </a:p>
            </p:txBody>
          </p:sp>
        </mc:Fallback>
      </mc:AlternateContent>
      <p:sp>
        <p:nvSpPr>
          <p:cNvPr id="31" name="矢印: 上向き折線 30">
            <a:extLst>
              <a:ext uri="{FF2B5EF4-FFF2-40B4-BE49-F238E27FC236}">
                <a16:creationId xmlns:a16="http://schemas.microsoft.com/office/drawing/2014/main" id="{EEFD9C8F-FCE3-40F6-B3A9-FAD53FDFA3C2}"/>
              </a:ext>
            </a:extLst>
          </p:cNvPr>
          <p:cNvSpPr/>
          <p:nvPr/>
        </p:nvSpPr>
        <p:spPr>
          <a:xfrm rot="5400000">
            <a:off x="3848166" y="5235886"/>
            <a:ext cx="313933" cy="443263"/>
          </a:xfrm>
          <a:prstGeom prst="bentUp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Tree>
    <p:extLst>
      <p:ext uri="{BB962C8B-B14F-4D97-AF65-F5344CB8AC3E}">
        <p14:creationId xmlns:p14="http://schemas.microsoft.com/office/powerpoint/2010/main" val="187082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037D0E8A-F819-4B12-8830-18D3717BDFAB}"/>
              </a:ext>
            </a:extLst>
          </p:cNvPr>
          <p:cNvSpPr/>
          <p:nvPr/>
        </p:nvSpPr>
        <p:spPr>
          <a:xfrm>
            <a:off x="1430836" y="5111171"/>
            <a:ext cx="8607070" cy="5760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6" name="四角形: 角を丸くする 25">
            <a:extLst>
              <a:ext uri="{FF2B5EF4-FFF2-40B4-BE49-F238E27FC236}">
                <a16:creationId xmlns:a16="http://schemas.microsoft.com/office/drawing/2014/main" id="{56EA4D77-BE70-40F9-87E8-1F71D6294DE9}"/>
              </a:ext>
            </a:extLst>
          </p:cNvPr>
          <p:cNvSpPr/>
          <p:nvPr/>
        </p:nvSpPr>
        <p:spPr>
          <a:xfrm>
            <a:off x="297769" y="4273969"/>
            <a:ext cx="10873207" cy="5760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3F964EAD-3654-4987-B9A2-DD2DB3C375F4}"/>
              </a:ext>
            </a:extLst>
          </p:cNvPr>
          <p:cNvSpPr>
            <a:spLocks noGrp="1"/>
          </p:cNvSpPr>
          <p:nvPr>
            <p:ph type="title"/>
          </p:nvPr>
        </p:nvSpPr>
        <p:spPr/>
        <p:txBody>
          <a:bodyPr/>
          <a:lstStyle/>
          <a:p>
            <a:r>
              <a:rPr kumimoji="1" lang="ja-JP" altLang="en-US" dirty="0"/>
              <a:t>誤差構造の仮定について</a:t>
            </a:r>
          </a:p>
        </p:txBody>
      </p:sp>
      <p:sp>
        <p:nvSpPr>
          <p:cNvPr id="4" name="スライド番号プレースホルダー 3">
            <a:extLst>
              <a:ext uri="{FF2B5EF4-FFF2-40B4-BE49-F238E27FC236}">
                <a16:creationId xmlns:a16="http://schemas.microsoft.com/office/drawing/2014/main" id="{5667BE0C-47FA-4EB9-9077-D9F03E222CE4}"/>
              </a:ext>
            </a:extLst>
          </p:cNvPr>
          <p:cNvSpPr>
            <a:spLocks noGrp="1"/>
          </p:cNvSpPr>
          <p:nvPr>
            <p:ph type="sldNum" sz="quarter" idx="12"/>
          </p:nvPr>
        </p:nvSpPr>
        <p:spPr/>
        <p:txBody>
          <a:bodyPr/>
          <a:lstStyle/>
          <a:p>
            <a:fld id="{DF28FB93-0A08-4E7D-8E63-9EFA29F1E093}" type="slidenum">
              <a:rPr lang="en-US" altLang="ja-JP" smtClean="0"/>
              <a:pPr/>
              <a:t>52</a:t>
            </a:fld>
            <a:endParaRPr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D8D8472-BA46-416D-BE0E-502C18D0BC7B}"/>
                  </a:ext>
                </a:extLst>
              </p:cNvPr>
              <p:cNvSpPr txBox="1"/>
              <p:nvPr/>
            </p:nvSpPr>
            <p:spPr>
              <a:xfrm>
                <a:off x="1023714" y="2056276"/>
                <a:ext cx="4389791" cy="919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600"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𝒛</m:t>
                                      </m:r>
                                    </m:e>
                                    <m:sub>
                                      <m:r>
                                        <a:rPr kumimoji="1" lang="en-US" altLang="ja-JP" sz="1600" b="1" i="1" smtClean="0">
                                          <a:solidFill>
                                            <a:schemeClr val="tx1"/>
                                          </a:solidFill>
                                          <a:latin typeface="Cambria Math" panose="02040503050406030204" pitchFamily="18" charset="0"/>
                                          <a:ea typeface="Cambria Math" panose="02040503050406030204" pitchFamily="18" charset="0"/>
                                        </a:rPr>
                                        <m:t>𝒊</m:t>
                                      </m:r>
                                    </m:sub>
                                    <m:sup>
                                      <m:r>
                                        <a:rPr kumimoji="1" lang="en-US" altLang="ja-JP" sz="1600" b="1" i="1" smtClean="0">
                                          <a:solidFill>
                                            <a:schemeClr val="tx1"/>
                                          </a:solidFill>
                                          <a:latin typeface="Cambria Math" panose="02040503050406030204" pitchFamily="18" charset="0"/>
                                          <a:ea typeface="Cambria Math" panose="02040503050406030204" pitchFamily="18" charset="0"/>
                                        </a:rPr>
                                        <m:t>∗</m:t>
                                      </m:r>
                                    </m:sup>
                                  </m:sSubSup>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smtClean="0">
                                      <a:solidFill>
                                        <a:schemeClr val="tx1"/>
                                      </a:solidFill>
                                      <a:latin typeface="Cambria Math" panose="02040503050406030204" pitchFamily="18" charset="0"/>
                                      <a:ea typeface="Cambria Math" panose="02040503050406030204" pitchFamily="18" charset="0"/>
                                    </a:rPr>
                                    <m:t>𝒚</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smtClean="0">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e>
                          </m:eqArr>
                        </m:e>
                      </m:d>
                      <m:r>
                        <a:rPr kumimoji="1" lang="en-US" altLang="ja-JP" sz="1600" b="1" i="1">
                          <a:solidFill>
                            <a:schemeClr val="tx1"/>
                          </a:solidFill>
                          <a:latin typeface="Cambria Math" panose="02040503050406030204" pitchFamily="18" charset="0"/>
                          <a:ea typeface="Cambria Math" panose="02040503050406030204" pitchFamily="18" charset="0"/>
                        </a:rPr>
                        <m:t>~</m:t>
                      </m:r>
                      <m:r>
                        <a:rPr kumimoji="1" lang="en-US" altLang="ja-JP" sz="1600" b="1" i="1">
                          <a:solidFill>
                            <a:schemeClr val="tx1"/>
                          </a:solidFill>
                          <a:latin typeface="Cambria Math" panose="02040503050406030204" pitchFamily="18" charset="0"/>
                          <a:ea typeface="Cambria Math" panose="02040503050406030204" pitchFamily="18" charset="0"/>
                        </a:rPr>
                        <m:t>𝑵</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eqArr>
                                    <m:eqArrPr>
                                      <m:ctrlPr>
                                        <a:rPr kumimoji="1" lang="en-US" altLang="ja-JP" sz="1600" b="1" i="1">
                                          <a:solidFill>
                                            <a:schemeClr val="tx1"/>
                                          </a:solidFill>
                                          <a:latin typeface="Cambria Math" panose="02040503050406030204" pitchFamily="18" charset="0"/>
                                          <a:ea typeface="Cambria Math" panose="02040503050406030204" pitchFamily="18" charset="0"/>
                                        </a:rPr>
                                      </m:ctrlPr>
                                    </m:eqArrPr>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𝒘</m:t>
                                          </m:r>
                                        </m:e>
                                        <m:sub>
                                          <m:r>
                                            <a:rPr kumimoji="1" lang="en-US" altLang="ja-JP" sz="1600" b="1" i="1">
                                              <a:solidFill>
                                                <a:schemeClr val="tx1"/>
                                              </a:solidFill>
                                              <a:latin typeface="Cambria Math" panose="02040503050406030204" pitchFamily="18" charset="0"/>
                                              <a:ea typeface="Cambria Math" panose="02040503050406030204" pitchFamily="18" charset="0"/>
                                            </a:rPr>
                                            <m:t>𝒊</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r>
                                        <a:rPr kumimoji="1" lang="ja-JP" altLang="en-US" sz="1600" b="1" i="1">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𝟏</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qArr>
                                </m:e>
                                <m:e>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en-US" altLang="ja-JP" sz="1600" b="1" i="1">
                                          <a:solidFill>
                                            <a:schemeClr val="tx1"/>
                                          </a:solidFill>
                                          <a:latin typeface="Cambria Math" panose="02040503050406030204" pitchFamily="18" charset="0"/>
                                          <a:ea typeface="Cambria Math" panose="02040503050406030204" pitchFamily="18" charset="0"/>
                                        </a:rPr>
                                        <m:t>𝒙</m:t>
                                      </m:r>
                                    </m:e>
                                    <m:sub>
                                      <m:r>
                                        <a:rPr kumimoji="1" lang="en-US" altLang="ja-JP" sz="1600" b="1" i="1">
                                          <a:solidFill>
                                            <a:schemeClr val="tx1"/>
                                          </a:solidFill>
                                          <a:latin typeface="Cambria Math" panose="02040503050406030204" pitchFamily="18" charset="0"/>
                                          <a:ea typeface="Cambria Math" panose="02040503050406030204" pitchFamily="18" charset="0"/>
                                        </a:rPr>
                                        <m:t>𝒊</m:t>
                                      </m:r>
                                      <m:r>
                                        <a:rPr kumimoji="1" lang="en-US" altLang="ja-JP" sz="1600" b="1" i="1">
                                          <a:solidFill>
                                            <a:schemeClr val="tx1"/>
                                          </a:solidFill>
                                          <a:latin typeface="Cambria Math" panose="02040503050406030204" pitchFamily="18" charset="0"/>
                                          <a:ea typeface="Cambria Math" panose="02040503050406030204" pitchFamily="18" charset="0"/>
                                        </a:rPr>
                                        <m:t>𝟎</m:t>
                                      </m:r>
                                    </m:sub>
                                    <m:sup>
                                      <m:r>
                                        <a:rPr kumimoji="1" lang="en-US" altLang="ja-JP" sz="1600"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𝜷</m:t>
                                      </m:r>
                                    </m:e>
                                    <m:sub>
                                      <m:r>
                                        <a:rPr kumimoji="1" lang="en-US" altLang="ja-JP" sz="1600" b="1" i="1">
                                          <a:solidFill>
                                            <a:schemeClr val="tx1"/>
                                          </a:solidFill>
                                          <a:latin typeface="Cambria Math" panose="02040503050406030204" pitchFamily="18" charset="0"/>
                                          <a:ea typeface="Cambria Math" panose="02040503050406030204" pitchFamily="18" charset="0"/>
                                        </a:rPr>
                                        <m:t>𝟎</m:t>
                                      </m:r>
                                    </m:sub>
                                  </m:sSub>
                                </m:e>
                              </m:eqArr>
                            </m:e>
                          </m:d>
                          <m:r>
                            <a:rPr kumimoji="1" lang="en-US" altLang="ja-JP" sz="1600" b="1" i="1">
                              <a:solidFill>
                                <a:schemeClr val="tx1"/>
                              </a:solidFill>
                              <a:latin typeface="Cambria Math" panose="02040503050406030204" pitchFamily="18" charset="0"/>
                              <a:ea typeface="Cambria Math" panose="02040503050406030204" pitchFamily="18" charset="0"/>
                            </a:rPr>
                            <m:t>,</m:t>
                          </m:r>
                          <m:d>
                            <m:dPr>
                              <m:ctrlPr>
                                <a:rPr kumimoji="1" lang="en-US" altLang="ja-JP" sz="1600" b="1" i="1">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kumimoji="1" lang="en-US" altLang="ja-JP" sz="1600" b="1" i="1">
                                      <a:solidFill>
                                        <a:schemeClr val="tx1"/>
                                      </a:solidFill>
                                      <a:latin typeface="Cambria Math" panose="02040503050406030204" pitchFamily="18" charset="0"/>
                                      <a:ea typeface="Cambria Math" panose="02040503050406030204" pitchFamily="18" charset="0"/>
                                    </a:rPr>
                                  </m:ctrlPr>
                                </m:mPr>
                                <m:mr>
                                  <m:e>
                                    <m:r>
                                      <m:rPr>
                                        <m:brk m:alnAt="7"/>
                                      </m:rPr>
                                      <a:rPr kumimoji="1" lang="en-US" altLang="ja-JP" sz="1600" b="1" i="1">
                                        <a:solidFill>
                                          <a:schemeClr val="tx1"/>
                                        </a:solidFill>
                                        <a:latin typeface="Cambria Math" panose="02040503050406030204" pitchFamily="18" charset="0"/>
                                        <a:ea typeface="Cambria Math" panose="02040503050406030204" pitchFamily="18" charset="0"/>
                                      </a:rPr>
                                      <m:t>𝟏</m:t>
                                    </m:r>
                                    <m:r>
                                      <a:rPr kumimoji="1" lang="en-US" altLang="ja-JP" sz="1600" b="1" i="1" smtClean="0">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smtClean="0">
                                            <a:solidFill>
                                              <a:schemeClr val="tx1"/>
                                            </a:solidFill>
                                            <a:latin typeface="Cambria Math" panose="02040503050406030204" pitchFamily="18" charset="0"/>
                                            <a:ea typeface="Cambria Math" panose="02040503050406030204" pitchFamily="18" charset="0"/>
                                          </a:rPr>
                                        </m:ctrlPr>
                                      </m:sSubSupPr>
                                      <m:e>
                                        <m:r>
                                          <a:rPr kumimoji="1" lang="ja-JP" altLang="en-US" sz="1600" b="1" i="1" smtClean="0">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𝟏</m:t>
                                        </m:r>
                                      </m:sub>
                                      <m:sup>
                                        <m:r>
                                          <a:rPr kumimoji="1" lang="en-US" altLang="ja-JP" sz="1600" b="1" i="1" smtClean="0">
                                            <a:solidFill>
                                              <a:schemeClr val="tx1"/>
                                            </a:solidFill>
                                            <a:latin typeface="Cambria Math" panose="02040503050406030204" pitchFamily="18" charset="0"/>
                                            <a:ea typeface="Cambria Math" panose="02040503050406030204" pitchFamily="18" charset="0"/>
                                          </a:rPr>
                                          <m:t>𝟐</m:t>
                                        </m:r>
                                      </m:sup>
                                    </m:sSubSup>
                                    <m:r>
                                      <m:rPr>
                                        <m:brk m:alnAt="7"/>
                                      </m:rPr>
                                      <a:rPr kumimoji="1" lang="en-US" altLang="ja-JP" sz="1600" b="1" i="1">
                                        <a:solidFill>
                                          <a:schemeClr val="tx1"/>
                                        </a:solidFill>
                                        <a:latin typeface="Cambria Math" panose="02040503050406030204" pitchFamily="18" charset="0"/>
                                        <a:ea typeface="Cambria Math" panose="02040503050406030204" pitchFamily="18" charset="0"/>
                                      </a:rPr>
                                      <m:t>+</m:t>
                                    </m:r>
                                    <m:sSubSup>
                                      <m:sSubSupPr>
                                        <m:ctrlPr>
                                          <a:rPr kumimoji="1" lang="en-US" altLang="ja-JP" sz="1600" b="1" i="1">
                                            <a:solidFill>
                                              <a:schemeClr val="tx1"/>
                                            </a:solidFill>
                                            <a:latin typeface="Cambria Math" panose="02040503050406030204" pitchFamily="18" charset="0"/>
                                            <a:ea typeface="Cambria Math" panose="02040503050406030204" pitchFamily="18" charset="0"/>
                                          </a:rPr>
                                        </m:ctrlPr>
                                      </m:sSubSup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smtClean="0">
                                            <a:solidFill>
                                              <a:schemeClr val="tx1"/>
                                            </a:solidFill>
                                            <a:latin typeface="Cambria Math" panose="02040503050406030204" pitchFamily="18" charset="0"/>
                                            <a:ea typeface="Cambria Math" panose="02040503050406030204" pitchFamily="18" charset="0"/>
                                          </a:rPr>
                                          <m:t>𝟐</m:t>
                                        </m:r>
                                      </m:sub>
                                      <m:sup>
                                        <m:r>
                                          <a:rPr kumimoji="1" lang="en-US" altLang="ja-JP" sz="1600" b="1" i="1">
                                            <a:solidFill>
                                              <a:schemeClr val="tx1"/>
                                            </a:solidFill>
                                            <a:latin typeface="Cambria Math" panose="02040503050406030204" pitchFamily="18" charset="0"/>
                                            <a:ea typeface="Cambria Math" panose="02040503050406030204" pitchFamily="18" charset="0"/>
                                          </a:rPr>
                                          <m:t>𝟐</m:t>
                                        </m:r>
                                      </m:sup>
                                    </m:sSubSup>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𝟏</m:t>
                                        </m:r>
                                      </m:sub>
                                    </m:sSub>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e>
                                    <m:r>
                                      <a:rPr kumimoji="1" lang="en-US" altLang="ja-JP" sz="1600" b="1" i="1">
                                        <a:solidFill>
                                          <a:schemeClr val="tx1"/>
                                        </a:solidFill>
                                        <a:latin typeface="Cambria Math" panose="02040503050406030204" pitchFamily="18" charset="0"/>
                                        <a:ea typeface="Cambria Math" panose="02040503050406030204" pitchFamily="18" charset="0"/>
                                      </a:rPr>
                                      <m:t>𝟎</m:t>
                                    </m:r>
                                  </m:e>
                                </m:mr>
                                <m:mr>
                                  <m:e>
                                    <m:sSub>
                                      <m:sSubPr>
                                        <m:ctrlPr>
                                          <a:rPr kumimoji="1" lang="en-US" altLang="ja-JP" sz="1600" b="1" i="1">
                                            <a:solidFill>
                                              <a:schemeClr val="tx1"/>
                                            </a:solidFill>
                                            <a:latin typeface="Cambria Math" panose="02040503050406030204" pitchFamily="18" charset="0"/>
                                            <a:ea typeface="Cambria Math" panose="02040503050406030204" pitchFamily="18" charset="0"/>
                                          </a:rPr>
                                        </m:ctrlPr>
                                      </m:sSubPr>
                                      <m:e>
                                        <m:r>
                                          <a:rPr kumimoji="1" lang="ja-JP" altLang="en-US" sz="1600" b="1" i="1">
                                            <a:solidFill>
                                              <a:schemeClr val="tx1"/>
                                            </a:solidFill>
                                            <a:latin typeface="Cambria Math" panose="02040503050406030204" pitchFamily="18" charset="0"/>
                                            <a:ea typeface="Cambria Math" panose="02040503050406030204" pitchFamily="18" charset="0"/>
                                          </a:rPr>
                                          <m:t>𝝈</m:t>
                                        </m:r>
                                      </m:e>
                                      <m:sub>
                                        <m:r>
                                          <a:rPr kumimoji="1" lang="en-US" altLang="ja-JP" sz="1600" b="1" i="1">
                                            <a:solidFill>
                                              <a:schemeClr val="tx1"/>
                                            </a:solidFill>
                                            <a:latin typeface="Cambria Math" panose="02040503050406030204" pitchFamily="18" charset="0"/>
                                            <a:ea typeface="Cambria Math" panose="02040503050406030204" pitchFamily="18" charset="0"/>
                                          </a:rPr>
                                          <m:t>𝟐</m:t>
                                        </m:r>
                                      </m:sub>
                                    </m:sSub>
                                  </m:e>
                                  <m:e>
                                    <m:r>
                                      <a:rPr kumimoji="1" lang="en-US" altLang="ja-JP" sz="1600" b="1" i="1">
                                        <a:solidFill>
                                          <a:schemeClr val="tx1"/>
                                        </a:solidFill>
                                        <a:latin typeface="Cambria Math" panose="02040503050406030204" pitchFamily="18" charset="0"/>
                                        <a:ea typeface="Cambria Math" panose="02040503050406030204" pitchFamily="18" charset="0"/>
                                      </a:rPr>
                                      <m:t>𝟎</m:t>
                                    </m:r>
                                  </m:e>
                                  <m:e>
                                    <m:r>
                                      <a:rPr kumimoji="1" lang="en-US" altLang="ja-JP" sz="1600" b="1" i="1" smtClean="0">
                                        <a:solidFill>
                                          <a:schemeClr val="tx1"/>
                                        </a:solidFill>
                                        <a:latin typeface="Cambria Math" panose="02040503050406030204" pitchFamily="18" charset="0"/>
                                        <a:ea typeface="Cambria Math" panose="02040503050406030204" pitchFamily="18" charset="0"/>
                                      </a:rPr>
                                      <m:t>𝟏</m:t>
                                    </m:r>
                                  </m:e>
                                </m:mr>
                              </m:m>
                            </m:e>
                          </m:d>
                        </m:e>
                      </m:d>
                    </m:oMath>
                  </m:oMathPara>
                </a14:m>
                <a:endParaRPr kumimoji="1" lang="ja-JP" altLang="en-US" sz="1600" b="1" dirty="0">
                  <a:solidFill>
                    <a:schemeClr val="tx1"/>
                  </a:solidFill>
                  <a:latin typeface="Cambria Math" panose="02040503050406030204" pitchFamily="18" charset="0"/>
                </a:endParaRPr>
              </a:p>
            </p:txBody>
          </p:sp>
        </mc:Choice>
        <mc:Fallback xmlns="">
          <p:sp>
            <p:nvSpPr>
              <p:cNvPr id="6" name="テキスト ボックス 5">
                <a:extLst>
                  <a:ext uri="{FF2B5EF4-FFF2-40B4-BE49-F238E27FC236}">
                    <a16:creationId xmlns:a16="http://schemas.microsoft.com/office/drawing/2014/main" id="{CD8D8472-BA46-416D-BE0E-502C18D0BC7B}"/>
                  </a:ext>
                </a:extLst>
              </p:cNvPr>
              <p:cNvSpPr txBox="1">
                <a:spLocks noRot="1" noChangeAspect="1" noMove="1" noResize="1" noEditPoints="1" noAdjustHandles="1" noChangeArrowheads="1" noChangeShapeType="1" noTextEdit="1"/>
              </p:cNvSpPr>
              <p:nvPr/>
            </p:nvSpPr>
            <p:spPr>
              <a:xfrm>
                <a:off x="1023714" y="2056276"/>
                <a:ext cx="4389791" cy="91973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BB3A47E-5F97-4C7C-8855-BBA3129E8335}"/>
                  </a:ext>
                </a:extLst>
              </p:cNvPr>
              <p:cNvSpPr txBox="1"/>
              <p:nvPr/>
            </p:nvSpPr>
            <p:spPr>
              <a:xfrm>
                <a:off x="6908962" y="2172510"/>
                <a:ext cx="3761094" cy="646587"/>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b="1" i="1" smtClean="0">
                                  <a:solidFill>
                                    <a:schemeClr val="tx1"/>
                                  </a:solidFill>
                                  <a:latin typeface="Cambria Math" panose="02040503050406030204" pitchFamily="18" charset="0"/>
                                  <a:ea typeface="Cambria Math" panose="02040503050406030204" pitchFamily="18" charset="0"/>
                                </a:rPr>
                              </m:ctrlPr>
                            </m:mP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𝒛</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𝒊𝒋</m:t>
                                    </m:r>
                                  </m:sub>
                                  <m:sup>
                                    <m:r>
                                      <a:rPr kumimoji="1" lang="en-US" altLang="ja-JP" b="1" i="1" smtClean="0">
                                        <a:solidFill>
                                          <a:schemeClr val="tx1"/>
                                        </a:solidFill>
                                        <a:latin typeface="Cambria Math" panose="02040503050406030204" pitchFamily="18" charset="0"/>
                                        <a:ea typeface="Cambria Math" panose="02040503050406030204" pitchFamily="18" charset="0"/>
                                      </a:rPr>
                                      <m:t>∗</m:t>
                                    </m:r>
                                  </m:sup>
                                </m:sSubSup>
                              </m:e>
                            </m:mr>
                          </m:m>
                        </m:e>
                      </m:d>
                      <m:r>
                        <a:rPr kumimoji="1" lang="en-US" altLang="ja-JP" b="1" i="1" smtClean="0">
                          <a:solidFill>
                            <a:schemeClr val="tx1"/>
                          </a:solidFill>
                          <a:latin typeface="Cambria Math" panose="02040503050406030204" pitchFamily="18" charset="0"/>
                          <a:ea typeface="Cambria Math" panose="02040503050406030204" pitchFamily="18" charset="0"/>
                        </a:rPr>
                        <m:t>~</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𝑵</m:t>
                          </m:r>
                        </m:e>
                        <m:sub>
                          <m:r>
                            <a:rPr kumimoji="1" lang="en-US" altLang="ja-JP" b="1" i="1" smtClean="0">
                              <a:solidFill>
                                <a:schemeClr val="tx1"/>
                              </a:solidFill>
                              <a:latin typeface="Cambria Math" panose="02040503050406030204" pitchFamily="18" charset="0"/>
                              <a:ea typeface="Cambria Math" panose="02040503050406030204" pitchFamily="18" charset="0"/>
                            </a:rPr>
                            <m:t>𝑱</m:t>
                          </m:r>
                          <m:r>
                            <a:rPr kumimoji="1" lang="en-US" altLang="ja-JP" b="1" i="1" smtClean="0">
                              <a:solidFill>
                                <a:schemeClr val="tx1"/>
                              </a:solidFill>
                              <a:latin typeface="Cambria Math" panose="02040503050406030204" pitchFamily="18" charset="0"/>
                              <a:ea typeface="Cambria Math" panose="02040503050406030204" pitchFamily="18" charset="0"/>
                            </a:rPr>
                            <m:t>+</m:t>
                          </m:r>
                          <m:r>
                            <a:rPr kumimoji="1" lang="en-US" altLang="ja-JP" b="1" i="1" smtClean="0">
                              <a:solidFill>
                                <a:schemeClr val="tx1"/>
                              </a:solidFill>
                              <a:latin typeface="Cambria Math" panose="02040503050406030204" pitchFamily="18" charset="0"/>
                              <a:ea typeface="Cambria Math" panose="02040503050406030204" pitchFamily="18" charset="0"/>
                            </a:rPr>
                            <m:t>𝟏</m:t>
                          </m:r>
                        </m:sub>
                      </m:sSub>
                      <m:d>
                        <m:dPr>
                          <m:begChr m:val="["/>
                          <m:endChr m:val="]"/>
                          <m:ctrlPr>
                            <a:rPr kumimoji="1" lang="en-US" altLang="ja-JP" b="1" i="1" smtClean="0">
                              <a:solidFill>
                                <a:schemeClr val="tx1"/>
                              </a:solidFill>
                              <a:latin typeface="Cambria Math" panose="02040503050406030204" pitchFamily="18" charset="0"/>
                              <a:ea typeface="Cambria Math" panose="02040503050406030204" pitchFamily="18" charset="0"/>
                            </a:rPr>
                          </m:ctrlPr>
                        </m:dPr>
                        <m:e>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eqArr>
                                <m:eqArrPr>
                                  <m:ctrlPr>
                                    <a:rPr kumimoji="1" lang="en-US" altLang="ja-JP" b="1" i="1" smtClean="0">
                                      <a:solidFill>
                                        <a:schemeClr val="tx1"/>
                                      </a:solidFill>
                                      <a:latin typeface="Cambria Math" panose="02040503050406030204" pitchFamily="18" charset="0"/>
                                      <a:ea typeface="Cambria Math" panose="02040503050406030204" pitchFamily="18" charset="0"/>
                                    </a:rPr>
                                  </m:ctrlPr>
                                </m:eqArrPr>
                                <m:e>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𝑾</m:t>
                                      </m:r>
                                    </m:e>
                                    <m:sub>
                                      <m:r>
                                        <a:rPr kumimoji="1" lang="en-US" altLang="ja-JP" b="1" i="1" smtClean="0">
                                          <a:solidFill>
                                            <a:schemeClr val="tx1"/>
                                          </a:solidFill>
                                          <a:latin typeface="Cambria Math" panose="02040503050406030204" pitchFamily="18" charset="0"/>
                                          <a:ea typeface="Cambria Math" panose="02040503050406030204" pitchFamily="18" charset="0"/>
                                        </a:rPr>
                                        <m:t>𝒊</m:t>
                                      </m:r>
                                    </m:sub>
                                  </m:sSub>
                                  <m:r>
                                    <a:rPr kumimoji="1" lang="ja-JP" altLang="en-US" b="1" i="1" smtClean="0">
                                      <a:solidFill>
                                        <a:schemeClr val="tx1"/>
                                      </a:solidFill>
                                      <a:latin typeface="Cambria Math" panose="02040503050406030204" pitchFamily="18" charset="0"/>
                                      <a:ea typeface="Cambria Math" panose="02040503050406030204" pitchFamily="18" charset="0"/>
                                    </a:rPr>
                                    <m:t>𝜶</m:t>
                                  </m:r>
                                </m:e>
                                <m:e>
                                  <m:sSubSup>
                                    <m:sSubSupPr>
                                      <m:ctrlPr>
                                        <a:rPr kumimoji="1" lang="en-US" altLang="ja-JP" b="1" i="1">
                                          <a:solidFill>
                                            <a:schemeClr val="tx1"/>
                                          </a:solidFill>
                                          <a:latin typeface="Cambria Math" panose="02040503050406030204" pitchFamily="18" charset="0"/>
                                          <a:ea typeface="Cambria Math" panose="02040503050406030204" pitchFamily="18" charset="0"/>
                                        </a:rPr>
                                      </m:ctrlPr>
                                    </m:sSubSupPr>
                                    <m:e>
                                      <m:r>
                                        <a:rPr kumimoji="1" lang="en-US" altLang="ja-JP" b="1" i="1">
                                          <a:solidFill>
                                            <a:schemeClr val="tx1"/>
                                          </a:solidFill>
                                          <a:latin typeface="Cambria Math" panose="02040503050406030204" pitchFamily="18" charset="0"/>
                                          <a:ea typeface="Cambria Math" panose="02040503050406030204" pitchFamily="18" charset="0"/>
                                        </a:rPr>
                                        <m:t>𝒙</m:t>
                                      </m:r>
                                    </m:e>
                                    <m:sub>
                                      <m:r>
                                        <a:rPr kumimoji="1" lang="en-US" altLang="ja-JP" b="1" i="1">
                                          <a:solidFill>
                                            <a:schemeClr val="tx1"/>
                                          </a:solidFill>
                                          <a:latin typeface="Cambria Math" panose="02040503050406030204" pitchFamily="18" charset="0"/>
                                          <a:ea typeface="Cambria Math" panose="02040503050406030204" pitchFamily="18" charset="0"/>
                                        </a:rPr>
                                        <m:t>𝒊𝒋</m:t>
                                      </m:r>
                                    </m:sub>
                                    <m:sup>
                                      <m:r>
                                        <a:rPr kumimoji="1" lang="en-US" altLang="ja-JP" b="1" i="1">
                                          <a:solidFill>
                                            <a:schemeClr val="tx1"/>
                                          </a:solidFill>
                                          <a:latin typeface="Cambria Math" panose="02040503050406030204" pitchFamily="18" charset="0"/>
                                          <a:ea typeface="Cambria Math" panose="02040503050406030204" pitchFamily="18" charset="0"/>
                                        </a:rPr>
                                        <m:t>′</m:t>
                                      </m:r>
                                    </m:sup>
                                  </m:sSubSup>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𝜷</m:t>
                                      </m:r>
                                    </m:e>
                                    <m:sub>
                                      <m:r>
                                        <a:rPr kumimoji="1" lang="en-US" altLang="ja-JP" b="1" i="1">
                                          <a:solidFill>
                                            <a:schemeClr val="tx1"/>
                                          </a:solidFill>
                                          <a:latin typeface="Cambria Math" panose="02040503050406030204" pitchFamily="18" charset="0"/>
                                          <a:ea typeface="Cambria Math" panose="02040503050406030204" pitchFamily="18" charset="0"/>
                                        </a:rPr>
                                        <m:t>𝒋</m:t>
                                      </m:r>
                                    </m:sub>
                                  </m:sSub>
                                </m:e>
                              </m:eqArr>
                            </m:e>
                          </m:d>
                          <m:r>
                            <a:rPr kumimoji="1" lang="en-US" altLang="ja-JP" b="1" i="1" smtClean="0">
                              <a:solidFill>
                                <a:schemeClr val="tx1"/>
                              </a:solidFill>
                              <a:latin typeface="Cambria Math" panose="02040503050406030204" pitchFamily="18" charset="0"/>
                              <a:ea typeface="Cambria Math" panose="02040503050406030204" pitchFamily="18" charset="0"/>
                            </a:rPr>
                            <m:t>, </m:t>
                          </m:r>
                          <m:d>
                            <m:dPr>
                              <m:ctrlPr>
                                <a:rPr kumimoji="1" lang="en-US" altLang="ja-JP" b="1"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kumimoji="1" lang="en-US" altLang="ja-JP" b="1" i="1" smtClean="0">
                                      <a:solidFill>
                                        <a:schemeClr val="tx1"/>
                                      </a:solidFill>
                                      <a:latin typeface="Cambria Math" panose="02040503050406030204" pitchFamily="18" charset="0"/>
                                      <a:ea typeface="Cambria Math" panose="02040503050406030204" pitchFamily="18" charset="0"/>
                                    </a:rPr>
                                  </m:ctrlPr>
                                </m:mPr>
                                <m:mr>
                                  <m:e>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ja-JP" altLang="en-US" b="1" i="1" smtClean="0">
                                            <a:solidFill>
                                              <a:schemeClr val="tx1"/>
                                            </a:solidFill>
                                            <a:latin typeface="Cambria Math" panose="02040503050406030204" pitchFamily="18" charset="0"/>
                                            <a:ea typeface="Cambria Math" panose="02040503050406030204" pitchFamily="18" charset="0"/>
                                          </a:rPr>
                                          <m:t>𝚺</m:t>
                                        </m:r>
                                      </m:e>
                                      <m:sub>
                                        <m:r>
                                          <a:rPr kumimoji="1" lang="en-US" altLang="ja-JP" b="1" i="1" smtClean="0">
                                            <a:solidFill>
                                              <a:schemeClr val="tx1"/>
                                            </a:solidFill>
                                            <a:latin typeface="Cambria Math" panose="02040503050406030204" pitchFamily="18" charset="0"/>
                                            <a:ea typeface="Cambria Math" panose="02040503050406030204" pitchFamily="18" charset="0"/>
                                          </a:rPr>
                                          <m:t>𝒛</m:t>
                                        </m:r>
                                      </m:sub>
                                    </m:sSub>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𝚺</m:t>
                                        </m:r>
                                      </m:e>
                                      <m:sub>
                                        <m:r>
                                          <a:rPr kumimoji="1" lang="en-US" altLang="ja-JP" b="1" i="1" smtClean="0">
                                            <a:solidFill>
                                              <a:schemeClr val="tx1"/>
                                            </a:solidFill>
                                            <a:latin typeface="Cambria Math" panose="02040503050406030204" pitchFamily="18" charset="0"/>
                                            <a:ea typeface="Cambria Math" panose="02040503050406030204" pitchFamily="18" charset="0"/>
                                          </a:rPr>
                                          <m:t>𝒛</m:t>
                                        </m:r>
                                        <m:r>
                                          <a:rPr kumimoji="1" lang="en-US" altLang="ja-JP" b="1" i="1" smtClean="0">
                                            <a:solidFill>
                                              <a:schemeClr val="tx1"/>
                                            </a:solidFill>
                                            <a:latin typeface="Cambria Math" panose="02040503050406030204" pitchFamily="18" charset="0"/>
                                            <a:ea typeface="Cambria Math" panose="02040503050406030204" pitchFamily="18" charset="0"/>
                                          </a:rPr>
                                          <m:t>,  </m:t>
                                        </m:r>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𝒋</m:t>
                                            </m:r>
                                          </m:sub>
                                        </m:sSub>
                                      </m:sub>
                                    </m:sSub>
                                  </m:e>
                                </m:mr>
                                <m:mr>
                                  <m:e>
                                    <m:sSubSup>
                                      <m:sSubSupPr>
                                        <m:ctrlPr>
                                          <a:rPr kumimoji="1" lang="en-US" altLang="ja-JP" b="1" i="1" smtClean="0">
                                            <a:solidFill>
                                              <a:schemeClr val="tx1"/>
                                            </a:solidFill>
                                            <a:latin typeface="Cambria Math" panose="02040503050406030204" pitchFamily="18" charset="0"/>
                                            <a:ea typeface="Cambria Math" panose="02040503050406030204" pitchFamily="18" charset="0"/>
                                          </a:rPr>
                                        </m:ctrlPr>
                                      </m:sSubSupPr>
                                      <m:e>
                                        <m:r>
                                          <a:rPr kumimoji="1" lang="ja-JP" altLang="en-US" b="1" i="1" smtClean="0">
                                            <a:solidFill>
                                              <a:schemeClr val="tx1"/>
                                            </a:solidFill>
                                            <a:latin typeface="Cambria Math" panose="02040503050406030204" pitchFamily="18" charset="0"/>
                                            <a:ea typeface="Cambria Math" panose="02040503050406030204" pitchFamily="18" charset="0"/>
                                          </a:rPr>
                                          <m:t>𝚺</m:t>
                                        </m:r>
                                      </m:e>
                                      <m:sub>
                                        <m:r>
                                          <a:rPr kumimoji="1" lang="en-US" altLang="ja-JP" b="1" i="1">
                                            <a:solidFill>
                                              <a:schemeClr val="tx1"/>
                                            </a:solidFill>
                                            <a:latin typeface="Cambria Math" panose="02040503050406030204" pitchFamily="18" charset="0"/>
                                            <a:ea typeface="Cambria Math" panose="02040503050406030204" pitchFamily="18" charset="0"/>
                                          </a:rPr>
                                          <m:t>𝒛</m:t>
                                        </m:r>
                                        <m:r>
                                          <a:rPr kumimoji="1" lang="en-US" altLang="ja-JP" b="1" i="1">
                                            <a:solidFill>
                                              <a:schemeClr val="tx1"/>
                                            </a:solidFill>
                                            <a:latin typeface="Cambria Math" panose="02040503050406030204" pitchFamily="18" charset="0"/>
                                            <a:ea typeface="Cambria Math" panose="02040503050406030204" pitchFamily="18" charset="0"/>
                                          </a:rPr>
                                          <m:t>,</m:t>
                                        </m:r>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en-US" altLang="ja-JP" b="1" i="1">
                                                <a:solidFill>
                                                  <a:schemeClr val="tx1"/>
                                                </a:solidFill>
                                                <a:latin typeface="Cambria Math" panose="02040503050406030204" pitchFamily="18" charset="0"/>
                                                <a:ea typeface="Cambria Math" panose="02040503050406030204" pitchFamily="18" charset="0"/>
                                              </a:rPr>
                                              <m:t>𝒚</m:t>
                                            </m:r>
                                          </m:e>
                                          <m:sub>
                                            <m:r>
                                              <a:rPr kumimoji="1" lang="en-US" altLang="ja-JP" b="1" i="1">
                                                <a:solidFill>
                                                  <a:schemeClr val="tx1"/>
                                                </a:solidFill>
                                                <a:latin typeface="Cambria Math" panose="02040503050406030204" pitchFamily="18" charset="0"/>
                                                <a:ea typeface="Cambria Math" panose="02040503050406030204" pitchFamily="18" charset="0"/>
                                              </a:rPr>
                                              <m:t>𝒋</m:t>
                                            </m:r>
                                          </m:sub>
                                        </m:sSub>
                                      </m:sub>
                                      <m:sup>
                                        <m:r>
                                          <a:rPr kumimoji="1" lang="en-US" altLang="ja-JP" b="1" i="0" smtClean="0">
                                            <a:solidFill>
                                              <a:schemeClr val="tx1"/>
                                            </a:solidFill>
                                            <a:latin typeface="Cambria Math" panose="02040503050406030204" pitchFamily="18" charset="0"/>
                                            <a:ea typeface="Cambria Math" panose="02040503050406030204" pitchFamily="18" charset="0"/>
                                          </a:rPr>
                                          <m:t>𝐓</m:t>
                                        </m:r>
                                      </m:sup>
                                    </m:sSubSup>
                                  </m:e>
                                  <m:e>
                                    <m:sSub>
                                      <m:sSubPr>
                                        <m:ctrlPr>
                                          <a:rPr kumimoji="1" lang="en-US" altLang="ja-JP" b="1" i="1">
                                            <a:solidFill>
                                              <a:schemeClr val="tx1"/>
                                            </a:solidFill>
                                            <a:latin typeface="Cambria Math" panose="02040503050406030204" pitchFamily="18" charset="0"/>
                                            <a:ea typeface="Cambria Math" panose="02040503050406030204" pitchFamily="18" charset="0"/>
                                          </a:rPr>
                                        </m:ctrlPr>
                                      </m:sSubPr>
                                      <m:e>
                                        <m:r>
                                          <a:rPr kumimoji="1" lang="ja-JP" altLang="en-US" b="1" i="1">
                                            <a:solidFill>
                                              <a:schemeClr val="tx1"/>
                                            </a:solidFill>
                                            <a:latin typeface="Cambria Math" panose="02040503050406030204" pitchFamily="18" charset="0"/>
                                            <a:ea typeface="Cambria Math" panose="02040503050406030204" pitchFamily="18" charset="0"/>
                                          </a:rPr>
                                          <m:t>𝚺</m:t>
                                        </m:r>
                                      </m:e>
                                      <m:sub>
                                        <m:sSub>
                                          <m:sSubPr>
                                            <m:ctrlPr>
                                              <a:rPr kumimoji="1" lang="en-US" altLang="ja-JP" b="1" i="1" smtClean="0">
                                                <a:solidFill>
                                                  <a:schemeClr val="tx1"/>
                                                </a:solidFill>
                                                <a:latin typeface="Cambria Math" panose="02040503050406030204" pitchFamily="18" charset="0"/>
                                                <a:ea typeface="Cambria Math" panose="02040503050406030204" pitchFamily="18" charset="0"/>
                                              </a:rPr>
                                            </m:ctrlPr>
                                          </m:sSubPr>
                                          <m:e>
                                            <m:r>
                                              <a:rPr kumimoji="1" lang="en-US" altLang="ja-JP" b="1" i="1" smtClean="0">
                                                <a:solidFill>
                                                  <a:schemeClr val="tx1"/>
                                                </a:solidFill>
                                                <a:latin typeface="Cambria Math" panose="02040503050406030204" pitchFamily="18" charset="0"/>
                                                <a:ea typeface="Cambria Math" panose="02040503050406030204" pitchFamily="18" charset="0"/>
                                              </a:rPr>
                                              <m:t>𝒚</m:t>
                                            </m:r>
                                          </m:e>
                                          <m:sub>
                                            <m:r>
                                              <a:rPr kumimoji="1" lang="en-US" altLang="ja-JP" b="1" i="1" smtClean="0">
                                                <a:solidFill>
                                                  <a:schemeClr val="tx1"/>
                                                </a:solidFill>
                                                <a:latin typeface="Cambria Math" panose="02040503050406030204" pitchFamily="18" charset="0"/>
                                                <a:ea typeface="Cambria Math" panose="02040503050406030204" pitchFamily="18" charset="0"/>
                                              </a:rPr>
                                              <m:t>𝒋</m:t>
                                            </m:r>
                                          </m:sub>
                                        </m:sSub>
                                      </m:sub>
                                    </m:sSub>
                                  </m:e>
                                </m:mr>
                              </m:m>
                            </m:e>
                          </m:d>
                        </m:e>
                      </m:d>
                    </m:oMath>
                  </m:oMathPara>
                </a14:m>
                <a:endParaRPr kumimoji="1" lang="ja-JP"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CBB3A47E-5F97-4C7C-8855-BBA3129E8335}"/>
                  </a:ext>
                </a:extLst>
              </p:cNvPr>
              <p:cNvSpPr txBox="1">
                <a:spLocks noRot="1" noChangeAspect="1" noMove="1" noResize="1" noEditPoints="1" noAdjustHandles="1" noChangeArrowheads="1" noChangeShapeType="1" noTextEdit="1"/>
              </p:cNvSpPr>
              <p:nvPr/>
            </p:nvSpPr>
            <p:spPr>
              <a:xfrm>
                <a:off x="6908962" y="2172510"/>
                <a:ext cx="3761094" cy="646587"/>
              </a:xfrm>
              <a:prstGeom prst="rect">
                <a:avLst/>
              </a:prstGeom>
              <a:blipFill>
                <a:blip r:embed="rId3"/>
                <a:stretch>
                  <a:fillRect t="-3774" b="-2830"/>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979177A7-D67F-423A-92E8-5D869B2238EC}"/>
              </a:ext>
            </a:extLst>
          </p:cNvPr>
          <p:cNvSpPr/>
          <p:nvPr/>
        </p:nvSpPr>
        <p:spPr>
          <a:xfrm>
            <a:off x="3069575" y="2103181"/>
            <a:ext cx="1272091"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1" name="正方形/長方形 10">
            <a:extLst>
              <a:ext uri="{FF2B5EF4-FFF2-40B4-BE49-F238E27FC236}">
                <a16:creationId xmlns:a16="http://schemas.microsoft.com/office/drawing/2014/main" id="{F939793B-23C1-40AD-913C-5FC2D318B7DE}"/>
              </a:ext>
            </a:extLst>
          </p:cNvPr>
          <p:cNvSpPr/>
          <p:nvPr/>
        </p:nvSpPr>
        <p:spPr>
          <a:xfrm>
            <a:off x="9982844" y="2474075"/>
            <a:ext cx="430387" cy="36651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err="1">
              <a:solidFill>
                <a:schemeClr val="bg1"/>
              </a:solidFill>
            </a:endParaRPr>
          </a:p>
        </p:txBody>
      </p:sp>
      <p:sp>
        <p:nvSpPr>
          <p:cNvPr id="12" name="正方形/長方形 11">
            <a:extLst>
              <a:ext uri="{FF2B5EF4-FFF2-40B4-BE49-F238E27FC236}">
                <a16:creationId xmlns:a16="http://schemas.microsoft.com/office/drawing/2014/main" id="{9A7E208E-2A7A-4C2A-A574-4A50F52CCA6A}"/>
              </a:ext>
            </a:extLst>
          </p:cNvPr>
          <p:cNvSpPr/>
          <p:nvPr/>
        </p:nvSpPr>
        <p:spPr>
          <a:xfrm>
            <a:off x="477788" y="1703717"/>
            <a:ext cx="5161436" cy="143725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3" name="コンテンツ プレースホルダー 2">
            <a:extLst>
              <a:ext uri="{FF2B5EF4-FFF2-40B4-BE49-F238E27FC236}">
                <a16:creationId xmlns:a16="http://schemas.microsoft.com/office/drawing/2014/main" id="{BAA65595-E6C3-4182-87E5-0801EB88C689}"/>
              </a:ext>
            </a:extLst>
          </p:cNvPr>
          <p:cNvSpPr>
            <a:spLocks noGrp="1"/>
          </p:cNvSpPr>
          <p:nvPr>
            <p:ph idx="1"/>
          </p:nvPr>
        </p:nvSpPr>
        <p:spPr>
          <a:xfrm>
            <a:off x="1335131" y="1517373"/>
            <a:ext cx="3766959" cy="435152"/>
          </a:xfrm>
          <a:solidFill>
            <a:schemeClr val="bg1"/>
          </a:solidFill>
          <a:ln>
            <a:solidFill>
              <a:schemeClr val="accent1">
                <a:lumMod val="50000"/>
              </a:schemeClr>
            </a:solidFill>
          </a:ln>
        </p:spPr>
        <p:txBody>
          <a:bodyPr>
            <a:normAutofit/>
          </a:bodyPr>
          <a:lstStyle/>
          <a:p>
            <a:pPr marL="0" indent="0" algn="ctr">
              <a:buNone/>
            </a:pPr>
            <a:r>
              <a:rPr lang="ja-JP" altLang="en-US" sz="1400" dirty="0"/>
              <a:t>２値の交通行動を扱うサンプルセレクションモデル</a:t>
            </a:r>
            <a:endParaRPr kumimoji="1" lang="ja-JP" altLang="en-US" sz="1400" dirty="0"/>
          </a:p>
        </p:txBody>
      </p:sp>
      <p:sp>
        <p:nvSpPr>
          <p:cNvPr id="14" name="正方形/長方形 13">
            <a:extLst>
              <a:ext uri="{FF2B5EF4-FFF2-40B4-BE49-F238E27FC236}">
                <a16:creationId xmlns:a16="http://schemas.microsoft.com/office/drawing/2014/main" id="{DF703F98-2183-4EFD-A4BB-BC3918BD33C1}"/>
              </a:ext>
            </a:extLst>
          </p:cNvPr>
          <p:cNvSpPr/>
          <p:nvPr/>
        </p:nvSpPr>
        <p:spPr>
          <a:xfrm>
            <a:off x="6022405" y="1703716"/>
            <a:ext cx="5400600" cy="143725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5" name="コンテンツ プレースホルダー 2">
            <a:extLst>
              <a:ext uri="{FF2B5EF4-FFF2-40B4-BE49-F238E27FC236}">
                <a16:creationId xmlns:a16="http://schemas.microsoft.com/office/drawing/2014/main" id="{2BBB96CA-2AEE-4802-BF8E-9DFC90DAD0C7}"/>
              </a:ext>
            </a:extLst>
          </p:cNvPr>
          <p:cNvSpPr txBox="1">
            <a:spLocks/>
          </p:cNvSpPr>
          <p:nvPr/>
        </p:nvSpPr>
        <p:spPr>
          <a:xfrm>
            <a:off x="6483825" y="1487809"/>
            <a:ext cx="4446925" cy="446419"/>
          </a:xfrm>
          <a:prstGeom prst="rect">
            <a:avLst/>
          </a:prstGeom>
          <a:solidFill>
            <a:schemeClr val="bg1"/>
          </a:solidFill>
          <a:ln>
            <a:solidFill>
              <a:schemeClr val="accent1">
                <a:lumMod val="50000"/>
              </a:schemeClr>
            </a:solidFill>
          </a:ln>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kumimoji="1" sz="2000" b="1" kern="1200">
                <a:solidFill>
                  <a:schemeClr val="tx1"/>
                </a:solidFill>
                <a:latin typeface="Meiryo UI" panose="020B0604030504040204" pitchFamily="50" charset="-128"/>
                <a:ea typeface="Meiryo UI" panose="020B0604030504040204" pitchFamily="50" charset="-128"/>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kumimoji="1" sz="1800" b="1" kern="1200">
                <a:solidFill>
                  <a:schemeClr val="tx1"/>
                </a:solidFill>
                <a:latin typeface="Meiryo UI" panose="020B0604030504040204" pitchFamily="50" charset="-128"/>
                <a:ea typeface="Meiryo UI" panose="020B0604030504040204" pitchFamily="50" charset="-128"/>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kumimoji="1" sz="1600" b="1" kern="1200">
                <a:solidFill>
                  <a:schemeClr val="tx1"/>
                </a:solidFill>
                <a:latin typeface="Meiryo UI" panose="020B0604030504040204" pitchFamily="50" charset="-128"/>
                <a:ea typeface="Meiryo UI" panose="020B0604030504040204" pitchFamily="50" charset="-128"/>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kumimoji="1" sz="1600" kern="1200">
                <a:solidFill>
                  <a:schemeClr val="tx1"/>
                </a:solidFill>
                <a:latin typeface="+mn-lt"/>
                <a:ea typeface="+mn-ea"/>
                <a:cs typeface="+mn-cs"/>
              </a:defRPr>
            </a:lvl9pPr>
          </a:lstStyle>
          <a:p>
            <a:pPr marL="0" indent="0" algn="ctr">
              <a:buNone/>
            </a:pPr>
            <a:r>
              <a:rPr lang="ja-JP" altLang="en-US" sz="1400" dirty="0"/>
              <a:t>多項型の居住地自己選択を扱うサンプルセレクションモデル</a:t>
            </a: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3652EA1-81BB-4894-AF2A-A348263ACC7C}"/>
                  </a:ext>
                </a:extLst>
              </p:cNvPr>
              <p:cNvSpPr txBox="1"/>
              <p:nvPr/>
            </p:nvSpPr>
            <p:spPr>
              <a:xfrm>
                <a:off x="405781" y="4388975"/>
                <a:ext cx="10657184"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受容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採択</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－棄却の反復を必要としないギブスサンプリングにより，効率的にパラメータ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の事後分布を近似することが可能</a:t>
                </a:r>
              </a:p>
            </p:txBody>
          </p:sp>
        </mc:Choice>
        <mc:Fallback xmlns="">
          <p:sp>
            <p:nvSpPr>
              <p:cNvPr id="24" name="テキスト ボックス 23">
                <a:extLst>
                  <a:ext uri="{FF2B5EF4-FFF2-40B4-BE49-F238E27FC236}">
                    <a16:creationId xmlns:a16="http://schemas.microsoft.com/office/drawing/2014/main" id="{D3652EA1-81BB-4894-AF2A-A348263ACC7C}"/>
                  </a:ext>
                </a:extLst>
              </p:cNvPr>
              <p:cNvSpPr txBox="1">
                <a:spLocks noRot="1" noChangeAspect="1" noMove="1" noResize="1" noEditPoints="1" noAdjustHandles="1" noChangeArrowheads="1" noChangeShapeType="1" noTextEdit="1"/>
              </p:cNvSpPr>
              <p:nvPr/>
            </p:nvSpPr>
            <p:spPr>
              <a:xfrm>
                <a:off x="405781" y="4388975"/>
                <a:ext cx="10657184" cy="313932"/>
              </a:xfrm>
              <a:prstGeom prst="rect">
                <a:avLst/>
              </a:prstGeom>
              <a:blipFill>
                <a:blip r:embed="rId4"/>
                <a:stretch>
                  <a:fillRect l="-57" t="-13725" b="-254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25BD2C32-B7FA-481D-A576-84CB4378B75F}"/>
                  </a:ext>
                </a:extLst>
              </p:cNvPr>
              <p:cNvSpPr txBox="1"/>
              <p:nvPr/>
            </p:nvSpPr>
            <p:spPr>
              <a:xfrm>
                <a:off x="1430836" y="5224146"/>
                <a:ext cx="8607070" cy="313932"/>
              </a:xfrm>
              <a:prstGeom prst="rect">
                <a:avLst/>
              </a:prstGeom>
              <a:noFill/>
            </p:spPr>
            <p:txBody>
              <a:bodyPr wrap="square" rtlCol="0">
                <a:spAutoFit/>
              </a:bodyPr>
              <a:lstStyle/>
              <a:p>
                <a:pPr algn="ctr">
                  <a:lnSpc>
                    <a:spcPct val="90000"/>
                  </a:lnSpc>
                </a:pPr>
                <a:r>
                  <a:rPr kumimoji="1" lang="ja-JP" altLang="en-US" sz="1600" b="1" dirty="0">
                    <a:solidFill>
                      <a:schemeClr val="tx1"/>
                    </a:solidFill>
                    <a:latin typeface="Meiryo UI" panose="020B0604030504040204" pitchFamily="50" charset="-128"/>
                    <a:ea typeface="Meiryo UI" panose="020B0604030504040204" pitchFamily="50" charset="-128"/>
                  </a:rPr>
                  <a:t>サンプリングされた </a:t>
                </a:r>
                <a14:m>
                  <m:oMath xmlns:m="http://schemas.openxmlformats.org/officeDocument/2006/math">
                    <m:r>
                      <a:rPr kumimoji="1" lang="ja-JP" altLang="en-US" sz="1600" b="1" i="1" smtClean="0">
                        <a:solidFill>
                          <a:schemeClr val="tx1"/>
                        </a:solidFill>
                        <a:latin typeface="Cambria Math" panose="02040503050406030204" pitchFamily="18" charset="0"/>
                        <a:ea typeface="Meiryo UI" panose="020B0604030504040204" pitchFamily="50" charset="-128"/>
                      </a:rPr>
                      <m:t>𝝈</m:t>
                    </m:r>
                  </m:oMath>
                </a14:m>
                <a:r>
                  <a:rPr kumimoji="1" lang="ja-JP" altLang="en-US" sz="1600" b="1" dirty="0">
                    <a:solidFill>
                      <a:schemeClr val="tx1"/>
                    </a:solidFill>
                    <a:latin typeface="Meiryo UI" panose="020B0604030504040204" pitchFamily="50" charset="-128"/>
                    <a:ea typeface="Meiryo UI" panose="020B0604030504040204" pitchFamily="50" charset="-128"/>
                  </a:rPr>
                  <a:t> の取りうる値に制約がなく，</a:t>
                </a:r>
                <a14:m>
                  <m:oMath xmlns:m="http://schemas.openxmlformats.org/officeDocument/2006/math">
                    <m:r>
                      <a:rPr kumimoji="1" lang="ja-JP" altLang="en-US" sz="1600" b="1" i="1">
                        <a:latin typeface="Cambria Math" panose="02040503050406030204" pitchFamily="18" charset="0"/>
                        <a:ea typeface="Meiryo UI" panose="020B0604030504040204" pitchFamily="50" charset="-128"/>
                      </a:rPr>
                      <m:t>𝝈</m:t>
                    </m:r>
                  </m:oMath>
                </a14:m>
                <a:r>
                  <a:rPr kumimoji="1" lang="ja-JP" altLang="en-US" sz="1600" b="1" dirty="0">
                    <a:solidFill>
                      <a:schemeClr val="tx1"/>
                    </a:solidFill>
                    <a:latin typeface="Meiryo UI" panose="020B0604030504040204" pitchFamily="50" charset="-128"/>
                    <a:ea typeface="Meiryo UI" panose="020B0604030504040204" pitchFamily="50" charset="-128"/>
                  </a:rPr>
                  <a:t> の棄却を検討する必要がない</a:t>
                </a:r>
              </a:p>
            </p:txBody>
          </p:sp>
        </mc:Choice>
        <mc:Fallback xmlns="">
          <p:sp>
            <p:nvSpPr>
              <p:cNvPr id="25" name="テキスト ボックス 24">
                <a:extLst>
                  <a:ext uri="{FF2B5EF4-FFF2-40B4-BE49-F238E27FC236}">
                    <a16:creationId xmlns:a16="http://schemas.microsoft.com/office/drawing/2014/main" id="{25BD2C32-B7FA-481D-A576-84CB4378B75F}"/>
                  </a:ext>
                </a:extLst>
              </p:cNvPr>
              <p:cNvSpPr txBox="1">
                <a:spLocks noRot="1" noChangeAspect="1" noMove="1" noResize="1" noEditPoints="1" noAdjustHandles="1" noChangeArrowheads="1" noChangeShapeType="1" noTextEdit="1"/>
              </p:cNvSpPr>
              <p:nvPr/>
            </p:nvSpPr>
            <p:spPr>
              <a:xfrm>
                <a:off x="1430836" y="5224146"/>
                <a:ext cx="8607070" cy="313932"/>
              </a:xfrm>
              <a:prstGeom prst="rect">
                <a:avLst/>
              </a:prstGeom>
              <a:blipFill>
                <a:blip r:embed="rId5"/>
                <a:stretch>
                  <a:fillRect t="-13725" b="-25490"/>
                </a:stretch>
              </a:blipFill>
            </p:spPr>
            <p:txBody>
              <a:bodyPr/>
              <a:lstStyle/>
              <a:p>
                <a:r>
                  <a:rPr lang="ja-JP" altLang="en-US">
                    <a:noFill/>
                  </a:rPr>
                  <a:t> </a:t>
                </a:r>
              </a:p>
            </p:txBody>
          </p:sp>
        </mc:Fallback>
      </mc:AlternateContent>
      <p:sp>
        <p:nvSpPr>
          <p:cNvPr id="28" name="正方形/長方形 27">
            <a:extLst>
              <a:ext uri="{FF2B5EF4-FFF2-40B4-BE49-F238E27FC236}">
                <a16:creationId xmlns:a16="http://schemas.microsoft.com/office/drawing/2014/main" id="{D4E2A84B-3638-46C8-B01A-2C1F87C370EA}"/>
              </a:ext>
            </a:extLst>
          </p:cNvPr>
          <p:cNvSpPr/>
          <p:nvPr/>
        </p:nvSpPr>
        <p:spPr>
          <a:xfrm>
            <a:off x="117748" y="3827315"/>
            <a:ext cx="11233248" cy="21458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AA8020D-7002-4BED-B50F-E82EF70E3594}"/>
                  </a:ext>
                </a:extLst>
              </p:cNvPr>
              <p:cNvSpPr txBox="1"/>
              <p:nvPr/>
            </p:nvSpPr>
            <p:spPr>
              <a:xfrm>
                <a:off x="2411977" y="3691948"/>
                <a:ext cx="6644789" cy="313932"/>
              </a:xfrm>
              <a:prstGeom prst="rect">
                <a:avLst/>
              </a:prstGeom>
              <a:solidFill>
                <a:schemeClr val="bg1"/>
              </a:solid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誤差構造を工夫することにより，識別問題を抱えるパラメータ </a:t>
                </a:r>
                <a14:m>
                  <m:oMath xmlns:m="http://schemas.openxmlformats.org/officeDocument/2006/math">
                    <m:r>
                      <a:rPr kumimoji="1" lang="ja-JP" altLang="en-US" sz="1600" b="1" i="1" smtClean="0">
                        <a:latin typeface="Cambria Math" panose="02040503050406030204" pitchFamily="18" charset="0"/>
                        <a:ea typeface="Meiryo UI" panose="020B0604030504040204" pitchFamily="50" charset="-128"/>
                      </a:rPr>
                      <m:t>𝝈</m:t>
                    </m:r>
                  </m:oMath>
                </a14:m>
                <a:r>
                  <a:rPr kumimoji="1" lang="ja-JP" altLang="en-US" sz="1600" b="1" dirty="0">
                    <a:latin typeface="Meiryo UI" panose="020B0604030504040204" pitchFamily="50" charset="-128"/>
                    <a:ea typeface="Meiryo UI" panose="020B0604030504040204" pitchFamily="50" charset="-128"/>
                  </a:rPr>
                  <a:t> に関して</a:t>
                </a:r>
              </a:p>
            </p:txBody>
          </p:sp>
        </mc:Choice>
        <mc:Fallback xmlns="">
          <p:sp>
            <p:nvSpPr>
              <p:cNvPr id="23" name="テキスト ボックス 22">
                <a:extLst>
                  <a:ext uri="{FF2B5EF4-FFF2-40B4-BE49-F238E27FC236}">
                    <a16:creationId xmlns:a16="http://schemas.microsoft.com/office/drawing/2014/main" id="{3AA8020D-7002-4BED-B50F-E82EF70E3594}"/>
                  </a:ext>
                </a:extLst>
              </p:cNvPr>
              <p:cNvSpPr txBox="1">
                <a:spLocks noRot="1" noChangeAspect="1" noMove="1" noResize="1" noEditPoints="1" noAdjustHandles="1" noChangeArrowheads="1" noChangeShapeType="1" noTextEdit="1"/>
              </p:cNvSpPr>
              <p:nvPr/>
            </p:nvSpPr>
            <p:spPr>
              <a:xfrm>
                <a:off x="2411977" y="3691948"/>
                <a:ext cx="6644789" cy="313932"/>
              </a:xfrm>
              <a:prstGeom prst="rect">
                <a:avLst/>
              </a:prstGeom>
              <a:blipFill>
                <a:blip r:embed="rId6"/>
                <a:stretch>
                  <a:fillRect t="-13725" b="-254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11380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D1887D1E-33FD-4B28-B136-27F2687C0CF2}"/>
              </a:ext>
            </a:extLst>
          </p:cNvPr>
          <p:cNvSpPr/>
          <p:nvPr/>
        </p:nvSpPr>
        <p:spPr>
          <a:xfrm>
            <a:off x="1231540" y="5610215"/>
            <a:ext cx="9327368" cy="6341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4" name="スライド番号プレースホルダー 3">
            <a:extLst>
              <a:ext uri="{FF2B5EF4-FFF2-40B4-BE49-F238E27FC236}">
                <a16:creationId xmlns:a16="http://schemas.microsoft.com/office/drawing/2014/main" id="{CBF0B09D-A8A8-4B85-8DE8-2E5BEC0115A9}"/>
              </a:ext>
            </a:extLst>
          </p:cNvPr>
          <p:cNvSpPr>
            <a:spLocks noGrp="1"/>
          </p:cNvSpPr>
          <p:nvPr>
            <p:ph type="sldNum" sz="quarter" idx="12"/>
          </p:nvPr>
        </p:nvSpPr>
        <p:spPr/>
        <p:txBody>
          <a:bodyPr/>
          <a:lstStyle/>
          <a:p>
            <a:fld id="{4FAB73BC-B049-4115-A692-8D63A059BFB8}" type="slidenum">
              <a:rPr lang="en-US" altLang="ja-JP" smtClean="0"/>
              <a:pPr/>
              <a:t>53</a:t>
            </a:fld>
            <a:endParaRPr lang="ja-JP" altLang="en-US" dirty="0"/>
          </a:p>
        </p:txBody>
      </p:sp>
      <p:sp>
        <p:nvSpPr>
          <p:cNvPr id="13" name="タイトル 1">
            <a:extLst>
              <a:ext uri="{FF2B5EF4-FFF2-40B4-BE49-F238E27FC236}">
                <a16:creationId xmlns:a16="http://schemas.microsoft.com/office/drawing/2014/main" id="{0CDDC284-089F-4267-8E72-34221107247E}"/>
              </a:ext>
            </a:extLst>
          </p:cNvPr>
          <p:cNvSpPr>
            <a:spLocks noGrp="1"/>
          </p:cNvSpPr>
          <p:nvPr>
            <p:ph type="title"/>
          </p:nvPr>
        </p:nvSpPr>
        <p:spPr>
          <a:xfrm>
            <a:off x="0" y="386444"/>
            <a:ext cx="12188825" cy="1196885"/>
          </a:xfrm>
        </p:spPr>
        <p:txBody>
          <a:bodyPr>
            <a:normAutofit/>
          </a:bodyPr>
          <a:lstStyle/>
          <a:p>
            <a:r>
              <a:rPr lang="ja-JP" altLang="en-US" sz="2800" dirty="0"/>
              <a:t>内生性バイアスの要因</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7DD0E91-3079-4C40-A3F2-0A6418AFC023}"/>
                  </a:ext>
                </a:extLst>
              </p:cNvPr>
              <p:cNvSpPr txBox="1"/>
              <p:nvPr/>
            </p:nvSpPr>
            <p:spPr>
              <a:xfrm>
                <a:off x="1192983" y="4322392"/>
                <a:ext cx="9808821" cy="369332"/>
              </a:xfrm>
              <a:prstGeom prst="rect">
                <a:avLst/>
              </a:prstGeom>
              <a:solidFill>
                <a:schemeClr val="accent6">
                  <a:lumMod val="20000"/>
                  <a:lumOff val="80000"/>
                </a:schemeClr>
              </a:solidFill>
            </p:spPr>
            <p:txBody>
              <a:bodyPr wrap="square" rtlCol="0">
                <a:spAutoFit/>
              </a:bodyPr>
              <a:lstStyle/>
              <a:p>
                <a:pPr algn="ctr"/>
                <a14:m>
                  <m:oMath xmlns:m="http://schemas.openxmlformats.org/officeDocument/2006/math">
                    <m:sSub>
                      <m:sSubPr>
                        <m:ctrlPr>
                          <a:rPr kumimoji="1" lang="en-US" altLang="ja-JP" b="1" i="1">
                            <a:latin typeface="Cambria Math" panose="02040503050406030204" pitchFamily="18" charset="0"/>
                          </a:rPr>
                        </m:ctrlPr>
                      </m:sSubPr>
                      <m:e>
                        <m:r>
                          <a:rPr kumimoji="1" lang="ja-JP" altLang="en-US" b="1" i="1">
                            <a:latin typeface="Cambria Math" panose="02040503050406030204" pitchFamily="18" charset="0"/>
                          </a:rPr>
                          <m:t>𝝈</m:t>
                        </m:r>
                      </m:e>
                      <m:sub>
                        <m:r>
                          <a:rPr kumimoji="1" lang="en-US" altLang="ja-JP" b="1" i="1">
                            <a:latin typeface="Cambria Math" panose="02040503050406030204" pitchFamily="18" charset="0"/>
                          </a:rPr>
                          <m:t>𝟏</m:t>
                        </m:r>
                      </m:sub>
                    </m:sSub>
                    <m:r>
                      <a:rPr kumimoji="1" lang="en-US" altLang="ja-JP" b="1" i="1">
                        <a:latin typeface="Cambria Math" panose="02040503050406030204" pitchFamily="18" charset="0"/>
                        <a:ea typeface="Cambria Math" panose="02040503050406030204" pitchFamily="18" charset="0"/>
                      </a:rPr>
                      <m:t>&gt;</m:t>
                    </m:r>
                    <m:r>
                      <a:rPr kumimoji="1" lang="en-US" altLang="ja-JP" b="1" i="1">
                        <a:latin typeface="Cambria Math" panose="02040503050406030204" pitchFamily="18" charset="0"/>
                        <a:ea typeface="Cambria Math" panose="02040503050406030204" pitchFamily="18" charset="0"/>
                      </a:rPr>
                      <m:t>𝟎</m:t>
                    </m:r>
                  </m:oMath>
                </a14:m>
                <a:r>
                  <a:rPr kumimoji="1" lang="ja-JP" altLang="en-US" b="1" dirty="0">
                    <a:latin typeface="Meiryo UI" panose="020B0604030504040204" pitchFamily="50" charset="-128"/>
                    <a:ea typeface="Meiryo UI" panose="020B0604030504040204" pitchFamily="50" charset="-128"/>
                  </a:rPr>
                  <a:t>のとき：</a:t>
                </a:r>
                <a:r>
                  <a:rPr kumimoji="1" lang="ja-JP" altLang="en-US" b="1" u="sng" dirty="0">
                    <a:latin typeface="Meiryo UI" panose="020B0604030504040204" pitchFamily="50" charset="-128"/>
                    <a:ea typeface="Meiryo UI" panose="020B0604030504040204" pitchFamily="50" charset="-128"/>
                  </a:rPr>
                  <a:t>都市部への居住</a:t>
                </a:r>
                <a:r>
                  <a:rPr kumimoji="1" lang="ja-JP" altLang="en-US" b="1" dirty="0">
                    <a:latin typeface="Meiryo UI" panose="020B0604030504040204" pitchFamily="50" charset="-128"/>
                    <a:ea typeface="Meiryo UI" panose="020B0604030504040204" pitchFamily="50" charset="-128"/>
                  </a:rPr>
                  <a:t>と</a:t>
                </a:r>
                <a:r>
                  <a:rPr kumimoji="1" lang="ja-JP" altLang="en-US" b="1" u="sng" dirty="0">
                    <a:latin typeface="Meiryo UI" panose="020B0604030504040204" pitchFamily="50" charset="-128"/>
                    <a:ea typeface="Meiryo UI" panose="020B0604030504040204" pitchFamily="50" charset="-128"/>
                  </a:rPr>
                  <a:t>自動車保有</a:t>
                </a:r>
                <a:r>
                  <a:rPr kumimoji="1" lang="ja-JP" altLang="en-US" b="1" dirty="0">
                    <a:latin typeface="Meiryo UI" panose="020B0604030504040204" pitchFamily="50" charset="-128"/>
                    <a:ea typeface="Meiryo UI" panose="020B0604030504040204" pitchFamily="50" charset="-128"/>
                  </a:rPr>
                  <a:t>に対し，同時に正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または負</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に働く欠落変数が存在</a:t>
                </a:r>
                <a:endParaRPr kumimoji="1" lang="en-US" altLang="ja-JP" b="1" dirty="0">
                  <a:latin typeface="Meiryo UI" panose="020B0604030504040204" pitchFamily="50" charset="-128"/>
                  <a:ea typeface="Meiryo UI" panose="020B0604030504040204" pitchFamily="50" charset="-128"/>
                </a:endParaRPr>
              </a:p>
            </p:txBody>
          </p:sp>
        </mc:Choice>
        <mc:Fallback xmlns="">
          <p:sp>
            <p:nvSpPr>
              <p:cNvPr id="3" name="テキスト ボックス 2">
                <a:extLst>
                  <a:ext uri="{FF2B5EF4-FFF2-40B4-BE49-F238E27FC236}">
                    <a16:creationId xmlns:a16="http://schemas.microsoft.com/office/drawing/2014/main" id="{17DD0E91-3079-4C40-A3F2-0A6418AFC023}"/>
                  </a:ext>
                </a:extLst>
              </p:cNvPr>
              <p:cNvSpPr txBox="1">
                <a:spLocks noRot="1" noChangeAspect="1" noMove="1" noResize="1" noEditPoints="1" noAdjustHandles="1" noChangeArrowheads="1" noChangeShapeType="1" noTextEdit="1"/>
              </p:cNvSpPr>
              <p:nvPr/>
            </p:nvSpPr>
            <p:spPr>
              <a:xfrm>
                <a:off x="1192983" y="4322392"/>
                <a:ext cx="9808821" cy="369332"/>
              </a:xfrm>
              <a:prstGeom prst="rect">
                <a:avLst/>
              </a:prstGeom>
              <a:blipFill>
                <a:blip r:embed="rId2"/>
                <a:stretch>
                  <a:fillRect t="-8197" b="-24590"/>
                </a:stretch>
              </a:blipFill>
            </p:spPr>
            <p:txBody>
              <a:bodyPr/>
              <a:lstStyle/>
              <a:p>
                <a:r>
                  <a:rPr lang="ja-JP" altLang="en-US">
                    <a:noFill/>
                  </a:rPr>
                  <a:t> </a:t>
                </a:r>
              </a:p>
            </p:txBody>
          </p:sp>
        </mc:Fallback>
      </mc:AlternateContent>
      <p:sp>
        <p:nvSpPr>
          <p:cNvPr id="12" name="矢印: 上向き折線 11">
            <a:extLst>
              <a:ext uri="{FF2B5EF4-FFF2-40B4-BE49-F238E27FC236}">
                <a16:creationId xmlns:a16="http://schemas.microsoft.com/office/drawing/2014/main" id="{6CFB50C8-60E5-4E45-B7D1-D141BEE0BEC7}"/>
              </a:ext>
            </a:extLst>
          </p:cNvPr>
          <p:cNvSpPr/>
          <p:nvPr/>
        </p:nvSpPr>
        <p:spPr>
          <a:xfrm rot="5400000">
            <a:off x="5134815" y="4906624"/>
            <a:ext cx="496672" cy="522372"/>
          </a:xfrm>
          <a:prstGeom prst="bentUpArrow">
            <a:avLst>
              <a:gd name="adj1" fmla="val 28378"/>
              <a:gd name="adj2" fmla="val 38509"/>
              <a:gd name="adj3" fmla="val 385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799"/>
          </a:p>
        </p:txBody>
      </p:sp>
      <p:sp>
        <p:nvSpPr>
          <p:cNvPr id="20" name="テキスト ボックス 19">
            <a:extLst>
              <a:ext uri="{FF2B5EF4-FFF2-40B4-BE49-F238E27FC236}">
                <a16:creationId xmlns:a16="http://schemas.microsoft.com/office/drawing/2014/main" id="{CFFBB416-3C28-4741-A1FC-56F5E237CACA}"/>
              </a:ext>
            </a:extLst>
          </p:cNvPr>
          <p:cNvSpPr txBox="1"/>
          <p:nvPr/>
        </p:nvSpPr>
        <p:spPr>
          <a:xfrm>
            <a:off x="5842495" y="4970036"/>
            <a:ext cx="3127779" cy="400110"/>
          </a:xfrm>
          <a:prstGeom prst="rect">
            <a:avLst/>
          </a:prstGeom>
          <a:noFill/>
        </p:spPr>
        <p:txBody>
          <a:bodyPr wrap="none" rtlCol="0">
            <a:spAutoFit/>
          </a:bodyPr>
          <a:lstStyle/>
          <a:p>
            <a:r>
              <a:rPr kumimoji="1" lang="ja-JP" altLang="en-US" sz="2000" b="1" u="sng" dirty="0">
                <a:latin typeface="Meiryo UI" panose="020B0604030504040204" pitchFamily="50" charset="-128"/>
                <a:ea typeface="Meiryo UI" panose="020B0604030504040204" pitchFamily="50" charset="-128"/>
              </a:rPr>
              <a:t>経済的な要因 </a:t>
            </a:r>
            <a:r>
              <a:rPr kumimoji="1" lang="en-US" altLang="ja-JP" sz="2000" b="1" u="sng" dirty="0">
                <a:latin typeface="Meiryo UI" panose="020B0604030504040204" pitchFamily="50" charset="-128"/>
                <a:ea typeface="Meiryo UI" panose="020B0604030504040204" pitchFamily="50" charset="-128"/>
              </a:rPr>
              <a:t>(</a:t>
            </a:r>
            <a:r>
              <a:rPr kumimoji="1" lang="ja-JP" altLang="en-US" sz="2000" b="1" u="sng" dirty="0">
                <a:latin typeface="Meiryo UI" panose="020B0604030504040204" pitchFamily="50" charset="-128"/>
                <a:ea typeface="Meiryo UI" panose="020B0604030504040204" pitchFamily="50" charset="-128"/>
              </a:rPr>
              <a:t>年収</a:t>
            </a:r>
            <a:r>
              <a:rPr kumimoji="1" lang="en-US" altLang="ja-JP" sz="2000" b="1" u="sng" dirty="0">
                <a:latin typeface="Meiryo UI" panose="020B0604030504040204" pitchFamily="50" charset="-128"/>
                <a:ea typeface="Meiryo UI" panose="020B0604030504040204" pitchFamily="50" charset="-128"/>
              </a:rPr>
              <a:t>)</a:t>
            </a:r>
            <a:r>
              <a:rPr kumimoji="1" lang="ja-JP" altLang="en-US" sz="2000" b="1" u="sng" dirty="0">
                <a:latin typeface="Meiryo UI" panose="020B0604030504040204" pitchFamily="50" charset="-128"/>
                <a:ea typeface="Meiryo UI" panose="020B0604030504040204" pitchFamily="50" charset="-128"/>
              </a:rPr>
              <a:t>　など</a:t>
            </a:r>
          </a:p>
        </p:txBody>
      </p:sp>
      <p:sp>
        <p:nvSpPr>
          <p:cNvPr id="22" name="四角形: 角を丸くする 21">
            <a:extLst>
              <a:ext uri="{FF2B5EF4-FFF2-40B4-BE49-F238E27FC236}">
                <a16:creationId xmlns:a16="http://schemas.microsoft.com/office/drawing/2014/main" id="{19983AFD-11CB-4310-B81C-94282E828A73}"/>
              </a:ext>
            </a:extLst>
          </p:cNvPr>
          <p:cNvSpPr/>
          <p:nvPr/>
        </p:nvSpPr>
        <p:spPr>
          <a:xfrm>
            <a:off x="7503046" y="2370876"/>
            <a:ext cx="812967" cy="16196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BDB2F11-9BFB-419D-8BC6-A3E30C949FE8}"/>
              </a:ext>
            </a:extLst>
          </p:cNvPr>
          <p:cNvSpPr/>
          <p:nvPr/>
        </p:nvSpPr>
        <p:spPr>
          <a:xfrm>
            <a:off x="3739915" y="2370877"/>
            <a:ext cx="3697260" cy="16196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BC5F2699-299E-48A3-885A-3EF4394AEF13}"/>
                  </a:ext>
                </a:extLst>
              </p:cNvPr>
              <p:cNvSpPr txBox="1"/>
              <p:nvPr/>
            </p:nvSpPr>
            <p:spPr>
              <a:xfrm>
                <a:off x="3945817" y="2527581"/>
                <a:ext cx="200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𝒛</m:t>
                          </m:r>
                        </m:e>
                        <m:sub>
                          <m:r>
                            <a:rPr kumimoji="1" lang="en-US" altLang="ja-JP" b="1" i="1" smtClean="0">
                              <a:latin typeface="Cambria Math" panose="02040503050406030204" pitchFamily="18" charset="0"/>
                              <a:ea typeface="Cambria Math" panose="02040503050406030204" pitchFamily="18" charset="0"/>
                            </a:rPr>
                            <m:t>𝒊</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smtClean="0">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𝒘</m:t>
                              </m:r>
                            </m:e>
                            <m:sub>
                              <m:r>
                                <a:rPr kumimoji="1" lang="en-US" altLang="ja-JP" b="1" i="1">
                                  <a:latin typeface="Cambria Math" panose="02040503050406030204" pitchFamily="18" charset="0"/>
                                  <a:ea typeface="Cambria Math" panose="02040503050406030204" pitchFamily="18" charset="0"/>
                                </a:rPr>
                                <m:t>𝒊𝑨</m:t>
                              </m:r>
                            </m:sub>
                          </m:sSub>
                          <m:r>
                            <a:rPr kumimoji="1" lang="ja-JP" altLang="en-US" b="1" i="1">
                              <a:latin typeface="Cambria Math" panose="02040503050406030204" pitchFamily="18" charset="0"/>
                              <a:ea typeface="Cambria Math" panose="02040503050406030204" pitchFamily="18" charset="0"/>
                            </a:rPr>
                            <m:t>𝜶</m:t>
                          </m:r>
                        </m:e>
                        <m:sub>
                          <m:r>
                            <a:rPr kumimoji="1" lang="en-US" altLang="ja-JP" b="1" i="1">
                              <a:latin typeface="Cambria Math" panose="02040503050406030204" pitchFamily="18" charset="0"/>
                              <a:ea typeface="Cambria Math" panose="02040503050406030204" pitchFamily="18" charset="0"/>
                            </a:rPr>
                            <m:t>𝟏</m:t>
                          </m:r>
                        </m:sub>
                      </m:sSub>
                    </m:oMath>
                  </m:oMathPara>
                </a14:m>
                <a:endParaRPr kumimoji="1" lang="ja-JP" altLang="en-US" b="1" dirty="0"/>
              </a:p>
            </p:txBody>
          </p:sp>
        </mc:Choice>
        <mc:Fallback xmlns="">
          <p:sp>
            <p:nvSpPr>
              <p:cNvPr id="24" name="テキスト ボックス 23">
                <a:extLst>
                  <a:ext uri="{FF2B5EF4-FFF2-40B4-BE49-F238E27FC236}">
                    <a16:creationId xmlns:a16="http://schemas.microsoft.com/office/drawing/2014/main" id="{BC5F2699-299E-48A3-885A-3EF4394AEF13}"/>
                  </a:ext>
                </a:extLst>
              </p:cNvPr>
              <p:cNvSpPr txBox="1">
                <a:spLocks noRot="1" noChangeAspect="1" noMove="1" noResize="1" noEditPoints="1" noAdjustHandles="1" noChangeArrowheads="1" noChangeShapeType="1" noTextEdit="1"/>
              </p:cNvSpPr>
              <p:nvPr/>
            </p:nvSpPr>
            <p:spPr>
              <a:xfrm>
                <a:off x="3945817" y="2527581"/>
                <a:ext cx="2005100" cy="276999"/>
              </a:xfrm>
              <a:prstGeom prst="rect">
                <a:avLst/>
              </a:prstGeom>
              <a:blipFill>
                <a:blip r:embed="rId3"/>
                <a:stretch>
                  <a:fillRect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F1420A0C-9B44-4091-A18A-7AAE1C5F73EF}"/>
                  </a:ext>
                </a:extLst>
              </p:cNvPr>
              <p:cNvSpPr txBox="1"/>
              <p:nvPr/>
            </p:nvSpPr>
            <p:spPr>
              <a:xfrm>
                <a:off x="3851452" y="3030482"/>
                <a:ext cx="217341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𝟏</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𝟏</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𝒊𝑪</m:t>
                          </m:r>
                        </m:sub>
                      </m:sSub>
                    </m:oMath>
                  </m:oMathPara>
                </a14:m>
                <a:endParaRPr kumimoji="1" lang="ja-JP" altLang="en-US" b="1" dirty="0"/>
              </a:p>
            </p:txBody>
          </p:sp>
        </mc:Choice>
        <mc:Fallback xmlns="">
          <p:sp>
            <p:nvSpPr>
              <p:cNvPr id="25" name="テキスト ボックス 24">
                <a:extLst>
                  <a:ext uri="{FF2B5EF4-FFF2-40B4-BE49-F238E27FC236}">
                    <a16:creationId xmlns:a16="http://schemas.microsoft.com/office/drawing/2014/main" id="{F1420A0C-9B44-4091-A18A-7AAE1C5F73EF}"/>
                  </a:ext>
                </a:extLst>
              </p:cNvPr>
              <p:cNvSpPr txBox="1">
                <a:spLocks noRot="1" noChangeAspect="1" noMove="1" noResize="1" noEditPoints="1" noAdjustHandles="1" noChangeArrowheads="1" noChangeShapeType="1" noTextEdit="1"/>
              </p:cNvSpPr>
              <p:nvPr/>
            </p:nvSpPr>
            <p:spPr>
              <a:xfrm>
                <a:off x="3851452" y="3030482"/>
                <a:ext cx="2173415" cy="289182"/>
              </a:xfrm>
              <a:prstGeom prst="rect">
                <a:avLst/>
              </a:prstGeom>
              <a:blipFill>
                <a:blip r:embed="rId4"/>
                <a:stretch>
                  <a:fillRect l="-843"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B5C9C2-70C9-4CC8-9544-72F0342EE558}"/>
                  </a:ext>
                </a:extLst>
              </p:cNvPr>
              <p:cNvSpPr txBox="1"/>
              <p:nvPr/>
            </p:nvSpPr>
            <p:spPr>
              <a:xfrm>
                <a:off x="3858488" y="3550479"/>
                <a:ext cx="318959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1" i="1" smtClean="0">
                              <a:latin typeface="Cambria Math" panose="02040503050406030204" pitchFamily="18" charset="0"/>
                              <a:ea typeface="Cambria Math" panose="02040503050406030204" pitchFamily="18" charset="0"/>
                            </a:rPr>
                          </m:ctrlPr>
                        </m:sSubSupPr>
                        <m:e>
                          <m:r>
                            <a:rPr kumimoji="1" lang="en-US" altLang="ja-JP" b="1" i="1" smtClean="0">
                              <a:latin typeface="Cambria Math" panose="02040503050406030204" pitchFamily="18" charset="0"/>
                              <a:ea typeface="Cambria Math" panose="02040503050406030204" pitchFamily="18" charset="0"/>
                            </a:rPr>
                            <m:t>𝒚</m:t>
                          </m:r>
                        </m:e>
                        <m:sub>
                          <m:r>
                            <a:rPr kumimoji="1" lang="en-US" altLang="ja-JP" b="1" i="1" smtClean="0">
                              <a:latin typeface="Cambria Math" panose="02040503050406030204" pitchFamily="18" charset="0"/>
                              <a:ea typeface="Cambria Math" panose="02040503050406030204" pitchFamily="18" charset="0"/>
                            </a:rPr>
                            <m:t>𝒊</m:t>
                          </m:r>
                          <m:r>
                            <a:rPr kumimoji="1" lang="en-US" altLang="ja-JP" b="1" i="1" smtClean="0">
                              <a:latin typeface="Cambria Math" panose="02040503050406030204" pitchFamily="18" charset="0"/>
                              <a:ea typeface="Cambria Math" panose="02040503050406030204" pitchFamily="18" charset="0"/>
                            </a:rPr>
                            <m:t>𝟎</m:t>
                          </m:r>
                        </m:sub>
                        <m:sup>
                          <m:r>
                            <a:rPr kumimoji="1" lang="en-US" altLang="ja-JP" b="1" i="1" smtClean="0">
                              <a:latin typeface="Cambria Math" panose="02040503050406030204" pitchFamily="18" charset="0"/>
                              <a:ea typeface="Cambria Math" panose="02040503050406030204" pitchFamily="18" charset="0"/>
                            </a:rPr>
                            <m:t>∗</m:t>
                          </m:r>
                        </m:sup>
                      </m:sSubSup>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𝟎</m:t>
                          </m:r>
                        </m:sub>
                      </m:sSub>
                      <m:r>
                        <a:rPr kumimoji="1" lang="en-US" altLang="ja-JP" b="1" i="1" smtClean="0">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𝟏</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𝒊𝑫</m:t>
                          </m:r>
                        </m:sub>
                      </m:sSub>
                      <m:r>
                        <a:rPr kumimoji="1" lang="en-US" altLang="ja-JP" b="1" i="1">
                          <a:latin typeface="Cambria Math" panose="02040503050406030204" pitchFamily="18" charset="0"/>
                          <a:ea typeface="Cambria Math" panose="02040503050406030204" pitchFamily="18" charset="0"/>
                        </a:rPr>
                        <m:t>+</m:t>
                      </m:r>
                      <m:sSub>
                        <m:sSubPr>
                          <m:ctrlPr>
                            <a:rPr kumimoji="1" lang="en-US" altLang="ja-JP" b="1" i="1">
                              <a:latin typeface="Cambria Math" panose="02040503050406030204" pitchFamily="18" charset="0"/>
                              <a:ea typeface="Cambria Math" panose="02040503050406030204" pitchFamily="18" charset="0"/>
                            </a:rPr>
                          </m:ctrlPr>
                        </m:sSubPr>
                        <m:e>
                          <m:r>
                            <a:rPr kumimoji="1" lang="ja-JP" altLang="en-US" b="1" i="1">
                              <a:latin typeface="Cambria Math" panose="02040503050406030204" pitchFamily="18" charset="0"/>
                              <a:ea typeface="Cambria Math" panose="02040503050406030204" pitchFamily="18" charset="0"/>
                            </a:rPr>
                            <m:t>𝜷</m:t>
                          </m:r>
                        </m:e>
                        <m:sub>
                          <m:r>
                            <a:rPr kumimoji="1" lang="en-US" altLang="ja-JP" b="1" i="1" smtClean="0">
                              <a:latin typeface="Cambria Math" panose="02040503050406030204" pitchFamily="18" charset="0"/>
                              <a:ea typeface="Cambria Math" panose="02040503050406030204" pitchFamily="18" charset="0"/>
                            </a:rPr>
                            <m:t>𝟎</m:t>
                          </m:r>
                          <m:r>
                            <a:rPr kumimoji="1" lang="en-US" altLang="ja-JP" b="1" i="1">
                              <a:latin typeface="Cambria Math" panose="02040503050406030204" pitchFamily="18" charset="0"/>
                              <a:ea typeface="Cambria Math" panose="02040503050406030204" pitchFamily="18" charset="0"/>
                            </a:rPr>
                            <m:t>, </m:t>
                          </m:r>
                          <m:r>
                            <a:rPr kumimoji="1" lang="en-US" altLang="ja-JP" b="1" i="1">
                              <a:latin typeface="Cambria Math" panose="02040503050406030204" pitchFamily="18" charset="0"/>
                              <a:ea typeface="Cambria Math" panose="02040503050406030204" pitchFamily="18" charset="0"/>
                            </a:rPr>
                            <m:t>𝟐</m:t>
                          </m:r>
                        </m:sub>
                      </m:sSub>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𝒙</m:t>
                          </m:r>
                        </m:e>
                        <m:sub>
                          <m:r>
                            <a:rPr kumimoji="1" lang="en-US" altLang="ja-JP" b="1" i="1">
                              <a:latin typeface="Cambria Math" panose="02040503050406030204" pitchFamily="18" charset="0"/>
                              <a:ea typeface="Cambria Math" panose="02040503050406030204" pitchFamily="18" charset="0"/>
                            </a:rPr>
                            <m:t>𝒊𝑬</m:t>
                          </m:r>
                        </m:sub>
                      </m:sSub>
                    </m:oMath>
                  </m:oMathPara>
                </a14:m>
                <a:endParaRPr kumimoji="1" lang="ja-JP" altLang="en-US" b="1" dirty="0"/>
              </a:p>
            </p:txBody>
          </p:sp>
        </mc:Choice>
        <mc:Fallback xmlns="">
          <p:sp>
            <p:nvSpPr>
              <p:cNvPr id="26" name="テキスト ボックス 25">
                <a:extLst>
                  <a:ext uri="{FF2B5EF4-FFF2-40B4-BE49-F238E27FC236}">
                    <a16:creationId xmlns:a16="http://schemas.microsoft.com/office/drawing/2014/main" id="{77B5C9C2-70C9-4CC8-9544-72F0342EE558}"/>
                  </a:ext>
                </a:extLst>
              </p:cNvPr>
              <p:cNvSpPr txBox="1">
                <a:spLocks noRot="1" noChangeAspect="1" noMove="1" noResize="1" noEditPoints="1" noAdjustHandles="1" noChangeArrowheads="1" noChangeShapeType="1" noTextEdit="1"/>
              </p:cNvSpPr>
              <p:nvPr/>
            </p:nvSpPr>
            <p:spPr>
              <a:xfrm>
                <a:off x="3858488" y="3550479"/>
                <a:ext cx="3189591" cy="289182"/>
              </a:xfrm>
              <a:prstGeom prst="rect">
                <a:avLst/>
              </a:prstGeom>
              <a:blipFill>
                <a:blip r:embed="rId5"/>
                <a:stretch>
                  <a:fillRect l="-382"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E42D589-977E-4A77-A075-00C90384EE00}"/>
                  </a:ext>
                </a:extLst>
              </p:cNvPr>
              <p:cNvSpPr txBox="1"/>
              <p:nvPr/>
            </p:nvSpPr>
            <p:spPr>
              <a:xfrm>
                <a:off x="7529753" y="2515444"/>
                <a:ext cx="589327"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𝜺</m:t>
                          </m:r>
                        </m:e>
                        <m:sub>
                          <m:r>
                            <a:rPr kumimoji="1" lang="en-US" altLang="ja-JP" sz="2000" b="1" i="1" smtClean="0">
                              <a:latin typeface="Cambria Math" panose="02040503050406030204" pitchFamily="18" charset="0"/>
                            </a:rPr>
                            <m:t>𝒊</m:t>
                          </m:r>
                        </m:sub>
                      </m:sSub>
                    </m:oMath>
                  </m:oMathPara>
                </a14:m>
                <a:endParaRPr kumimoji="1" lang="ja-JP" altLang="en-US" sz="2000" b="1" dirty="0"/>
              </a:p>
            </p:txBody>
          </p:sp>
        </mc:Choice>
        <mc:Fallback xmlns="">
          <p:sp>
            <p:nvSpPr>
              <p:cNvPr id="27" name="テキスト ボックス 26">
                <a:extLst>
                  <a:ext uri="{FF2B5EF4-FFF2-40B4-BE49-F238E27FC236}">
                    <a16:creationId xmlns:a16="http://schemas.microsoft.com/office/drawing/2014/main" id="{DE42D589-977E-4A77-A075-00C90384EE00}"/>
                  </a:ext>
                </a:extLst>
              </p:cNvPr>
              <p:cNvSpPr txBox="1">
                <a:spLocks noRot="1" noChangeAspect="1" noMove="1" noResize="1" noEditPoints="1" noAdjustHandles="1" noChangeArrowheads="1" noChangeShapeType="1" noTextEdit="1"/>
              </p:cNvSpPr>
              <p:nvPr/>
            </p:nvSpPr>
            <p:spPr>
              <a:xfrm>
                <a:off x="7529753" y="2515444"/>
                <a:ext cx="589327" cy="276999"/>
              </a:xfrm>
              <a:prstGeom prst="rect">
                <a:avLst/>
              </a:prstGeom>
              <a:blipFill>
                <a:blip r:embed="rId6"/>
                <a:stretch>
                  <a:fillRect l="-3093"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DE34ACE6-ED51-45E5-A639-681A7ED62E7B}"/>
                  </a:ext>
                </a:extLst>
              </p:cNvPr>
              <p:cNvSpPr txBox="1"/>
              <p:nvPr/>
            </p:nvSpPr>
            <p:spPr>
              <a:xfrm>
                <a:off x="7511196" y="3058362"/>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𝟏</m:t>
                          </m:r>
                        </m:sub>
                      </m:sSub>
                    </m:oMath>
                  </m:oMathPara>
                </a14:m>
                <a:endParaRPr kumimoji="1" lang="ja-JP" altLang="en-US" sz="2000" b="1" dirty="0"/>
              </a:p>
            </p:txBody>
          </p:sp>
        </mc:Choice>
        <mc:Fallback xmlns="">
          <p:sp>
            <p:nvSpPr>
              <p:cNvPr id="28" name="テキスト ボックス 27">
                <a:extLst>
                  <a:ext uri="{FF2B5EF4-FFF2-40B4-BE49-F238E27FC236}">
                    <a16:creationId xmlns:a16="http://schemas.microsoft.com/office/drawing/2014/main" id="{DE34ACE6-ED51-45E5-A639-681A7ED62E7B}"/>
                  </a:ext>
                </a:extLst>
              </p:cNvPr>
              <p:cNvSpPr txBox="1">
                <a:spLocks noRot="1" noChangeAspect="1" noMove="1" noResize="1" noEditPoints="1" noAdjustHandles="1" noChangeArrowheads="1" noChangeShapeType="1" noTextEdit="1"/>
              </p:cNvSpPr>
              <p:nvPr/>
            </p:nvSpPr>
            <p:spPr>
              <a:xfrm>
                <a:off x="7511196" y="3058362"/>
                <a:ext cx="735201" cy="276999"/>
              </a:xfrm>
              <a:prstGeom prst="rect">
                <a:avLst/>
              </a:prstGeom>
              <a:blipFill>
                <a:blip r:embed="rId7"/>
                <a:stretch>
                  <a:fillRect l="-2479"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4ACDDA65-9012-4B72-B40F-DCBD285F51CE}"/>
                  </a:ext>
                </a:extLst>
              </p:cNvPr>
              <p:cNvSpPr txBox="1"/>
              <p:nvPr/>
            </p:nvSpPr>
            <p:spPr>
              <a:xfrm>
                <a:off x="7532053" y="3601280"/>
                <a:ext cx="735201" cy="2769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 </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smtClean="0">
                              <a:latin typeface="Cambria Math" panose="02040503050406030204" pitchFamily="18" charset="0"/>
                            </a:rPr>
                            <m:t>𝒊</m:t>
                          </m:r>
                          <m:r>
                            <a:rPr kumimoji="1" lang="en-US" altLang="ja-JP" sz="2000" b="1" i="1" smtClean="0">
                              <a:latin typeface="Cambria Math" panose="02040503050406030204" pitchFamily="18" charset="0"/>
                            </a:rPr>
                            <m:t>𝟎</m:t>
                          </m:r>
                        </m:sub>
                      </m:sSub>
                    </m:oMath>
                  </m:oMathPara>
                </a14:m>
                <a:endParaRPr kumimoji="1" lang="ja-JP" altLang="en-US" sz="2000" b="1" dirty="0"/>
              </a:p>
            </p:txBody>
          </p:sp>
        </mc:Choice>
        <mc:Fallback xmlns="">
          <p:sp>
            <p:nvSpPr>
              <p:cNvPr id="29" name="テキスト ボックス 28">
                <a:extLst>
                  <a:ext uri="{FF2B5EF4-FFF2-40B4-BE49-F238E27FC236}">
                    <a16:creationId xmlns:a16="http://schemas.microsoft.com/office/drawing/2014/main" id="{4ACDDA65-9012-4B72-B40F-DCBD285F51CE}"/>
                  </a:ext>
                </a:extLst>
              </p:cNvPr>
              <p:cNvSpPr txBox="1">
                <a:spLocks noRot="1" noChangeAspect="1" noMove="1" noResize="1" noEditPoints="1" noAdjustHandles="1" noChangeArrowheads="1" noChangeShapeType="1" noTextEdit="1"/>
              </p:cNvSpPr>
              <p:nvPr/>
            </p:nvSpPr>
            <p:spPr>
              <a:xfrm>
                <a:off x="7532053" y="3601280"/>
                <a:ext cx="735201" cy="276999"/>
              </a:xfrm>
              <a:prstGeom prst="rect">
                <a:avLst/>
              </a:prstGeom>
              <a:blipFill>
                <a:blip r:embed="rId8"/>
                <a:stretch>
                  <a:fillRect l="-2500" b="-24444"/>
                </a:stretch>
              </a:blipFill>
            </p:spPr>
            <p:txBody>
              <a:bodyPr/>
              <a:lstStyle/>
              <a:p>
                <a:r>
                  <a:rPr lang="ja-JP" altLang="en-US">
                    <a:noFill/>
                  </a:rPr>
                  <a:t> </a:t>
                </a:r>
              </a:p>
            </p:txBody>
          </p:sp>
        </mc:Fallback>
      </mc:AlternateContent>
      <p:sp>
        <p:nvSpPr>
          <p:cNvPr id="30" name="四角形: 角を丸くする 29">
            <a:extLst>
              <a:ext uri="{FF2B5EF4-FFF2-40B4-BE49-F238E27FC236}">
                <a16:creationId xmlns:a16="http://schemas.microsoft.com/office/drawing/2014/main" id="{34F2C4A9-EA48-43C4-83F4-35E00C311503}"/>
              </a:ext>
            </a:extLst>
          </p:cNvPr>
          <p:cNvSpPr/>
          <p:nvPr/>
        </p:nvSpPr>
        <p:spPr>
          <a:xfrm>
            <a:off x="6164042" y="2512092"/>
            <a:ext cx="914400" cy="922979"/>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1" name="右大かっこ 30">
            <a:extLst>
              <a:ext uri="{FF2B5EF4-FFF2-40B4-BE49-F238E27FC236}">
                <a16:creationId xmlns:a16="http://schemas.microsoft.com/office/drawing/2014/main" id="{B816EA6A-F284-4FD2-B502-4CF8F8F85374}"/>
              </a:ext>
            </a:extLst>
          </p:cNvPr>
          <p:cNvSpPr/>
          <p:nvPr/>
        </p:nvSpPr>
        <p:spPr>
          <a:xfrm>
            <a:off x="8255396" y="2651719"/>
            <a:ext cx="139847" cy="610309"/>
          </a:xfrm>
          <a:prstGeom prst="righ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58020336-9D26-49DD-A9AA-B2AC7F9A25D7}"/>
                  </a:ext>
                </a:extLst>
              </p:cNvPr>
              <p:cNvSpPr txBox="1"/>
              <p:nvPr/>
            </p:nvSpPr>
            <p:spPr>
              <a:xfrm>
                <a:off x="8531559" y="2832223"/>
                <a:ext cx="1173335"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𝝈</m:t>
                          </m:r>
                        </m:e>
                        <m:sub>
                          <m:r>
                            <a:rPr kumimoji="1" lang="en-US" altLang="ja-JP" b="1" i="1" smtClean="0">
                              <a:latin typeface="Cambria Math" panose="02040503050406030204" pitchFamily="18" charset="0"/>
                            </a:rPr>
                            <m:t>𝟏</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𝟒𝟎</m:t>
                      </m:r>
                    </m:oMath>
                  </m:oMathPara>
                </a14:m>
                <a:endParaRPr kumimoji="1" lang="ja-JP" altLang="en-US" b="1" dirty="0"/>
              </a:p>
            </p:txBody>
          </p:sp>
        </mc:Choice>
        <mc:Fallback xmlns="">
          <p:sp>
            <p:nvSpPr>
              <p:cNvPr id="32" name="テキスト ボックス 31">
                <a:extLst>
                  <a:ext uri="{FF2B5EF4-FFF2-40B4-BE49-F238E27FC236}">
                    <a16:creationId xmlns:a16="http://schemas.microsoft.com/office/drawing/2014/main" id="{58020336-9D26-49DD-A9AA-B2AC7F9A25D7}"/>
                  </a:ext>
                </a:extLst>
              </p:cNvPr>
              <p:cNvSpPr txBox="1">
                <a:spLocks noRot="1" noChangeAspect="1" noMove="1" noResize="1" noEditPoints="1" noAdjustHandles="1" noChangeArrowheads="1" noChangeShapeType="1" noTextEdit="1"/>
              </p:cNvSpPr>
              <p:nvPr/>
            </p:nvSpPr>
            <p:spPr>
              <a:xfrm>
                <a:off x="8531559" y="2832223"/>
                <a:ext cx="1173335" cy="249299"/>
              </a:xfrm>
              <a:prstGeom prst="rect">
                <a:avLst/>
              </a:prstGeom>
              <a:blipFill>
                <a:blip r:embed="rId9"/>
                <a:stretch>
                  <a:fillRect t="-2500" r="-2083"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0D602863-0983-4E58-A6E6-7109405F2D88}"/>
                  </a:ext>
                </a:extLst>
              </p:cNvPr>
              <p:cNvSpPr/>
              <p:nvPr/>
            </p:nvSpPr>
            <p:spPr>
              <a:xfrm>
                <a:off x="3588470" y="1791562"/>
                <a:ext cx="5011885" cy="276999"/>
              </a:xfrm>
              <a:prstGeom prst="rect">
                <a:avLst/>
              </a:prstGeom>
            </p:spPr>
            <p:txBody>
              <a:bodyPr wrap="none">
                <a:spAutoFit/>
              </a:bodyPr>
              <a:lstStyle/>
              <a:p>
                <a:r>
                  <a:rPr kumimoji="1" lang="ja-JP" altLang="en-US" sz="1200" b="1" dirty="0">
                    <a:latin typeface="Meiryo UI" panose="020B0604030504040204" pitchFamily="50" charset="-128"/>
                    <a:ea typeface="Meiryo UI" panose="020B0604030504040204" pitchFamily="50" charset="-128"/>
                  </a:rPr>
                  <a:t>事前分布の分散（</a:t>
                </a:r>
                <a14:m>
                  <m:oMath xmlns:m="http://schemas.openxmlformats.org/officeDocument/2006/math">
                    <m:sSub>
                      <m:sSubPr>
                        <m:ctrlPr>
                          <a:rPr kumimoji="1" lang="en-US" altLang="ja-JP" sz="1200" b="1" i="1">
                            <a:latin typeface="Cambria Math" panose="02040503050406030204" pitchFamily="18" charset="0"/>
                            <a:ea typeface="Meiryo UI" panose="020B0604030504040204" pitchFamily="50" charset="-128"/>
                          </a:rPr>
                        </m:ctrlPr>
                      </m:sSubPr>
                      <m:e>
                        <m:r>
                          <a:rPr kumimoji="1" lang="ja-JP" altLang="en-US" sz="1200" b="1" i="1">
                            <a:latin typeface="Cambria Math" panose="02040503050406030204" pitchFamily="18" charset="0"/>
                            <a:ea typeface="Meiryo UI" panose="020B0604030504040204" pitchFamily="50" charset="-128"/>
                          </a:rPr>
                          <m:t>𝝈</m:t>
                        </m:r>
                      </m:e>
                      <m:sub>
                        <m:r>
                          <a:rPr kumimoji="1" lang="en-US" altLang="ja-JP" sz="1200" b="1" i="1">
                            <a:latin typeface="Cambria Math" panose="02040503050406030204" pitchFamily="18" charset="0"/>
                            <a:ea typeface="Meiryo UI" panose="020B0604030504040204" pitchFamily="50" charset="-128"/>
                          </a:rPr>
                          <m:t>𝟏</m:t>
                        </m:r>
                      </m:sub>
                    </m:sSub>
                    <m:r>
                      <a:rPr kumimoji="1" lang="en-US" altLang="ja-JP" sz="1200" b="1">
                        <a:latin typeface="Cambria Math" panose="02040503050406030204" pitchFamily="18" charset="0"/>
                        <a:ea typeface="Meiryo UI" panose="020B0604030504040204" pitchFamily="50" charset="-128"/>
                      </a:rPr>
                      <m:t>: </m:t>
                    </m:r>
                  </m:oMath>
                </a14:m>
                <a:r>
                  <a:rPr kumimoji="1" lang="en-US" altLang="ja-JP" sz="1200" b="1" dirty="0">
                    <a:latin typeface="Meiryo UI" panose="020B0604030504040204" pitchFamily="50" charset="-128"/>
                    <a:ea typeface="Meiryo UI" panose="020B0604030504040204" pitchFamily="50" charset="-128"/>
                  </a:rPr>
                  <a:t>0.20, </a:t>
                </a:r>
                <a14:m>
                  <m:oMath xmlns:m="http://schemas.openxmlformats.org/officeDocument/2006/math">
                    <m:sSub>
                      <m:sSubPr>
                        <m:ctrlPr>
                          <a:rPr kumimoji="1" lang="en-US" altLang="ja-JP" sz="1200" b="1" i="1">
                            <a:latin typeface="Cambria Math" panose="02040503050406030204" pitchFamily="18" charset="0"/>
                            <a:ea typeface="Meiryo UI" panose="020B0604030504040204" pitchFamily="50" charset="-128"/>
                          </a:rPr>
                        </m:ctrlPr>
                      </m:sSubPr>
                      <m:e>
                        <m:r>
                          <a:rPr kumimoji="1" lang="ja-JP" altLang="en-US" sz="1200" b="1" i="1">
                            <a:latin typeface="Cambria Math" panose="02040503050406030204" pitchFamily="18" charset="0"/>
                            <a:ea typeface="Meiryo UI" panose="020B0604030504040204" pitchFamily="50" charset="-128"/>
                          </a:rPr>
                          <m:t>𝝈</m:t>
                        </m:r>
                      </m:e>
                      <m:sub>
                        <m:r>
                          <a:rPr kumimoji="1" lang="en-US" altLang="ja-JP" sz="1200" b="1" i="1">
                            <a:latin typeface="Cambria Math" panose="02040503050406030204" pitchFamily="18" charset="0"/>
                            <a:ea typeface="Meiryo UI" panose="020B0604030504040204" pitchFamily="50" charset="-128"/>
                          </a:rPr>
                          <m:t>𝟐</m:t>
                        </m:r>
                      </m:sub>
                    </m:sSub>
                    <m:r>
                      <a:rPr kumimoji="1" lang="en-US" altLang="ja-JP" sz="1200" b="1" i="1">
                        <a:latin typeface="Cambria Math" panose="02040503050406030204" pitchFamily="18" charset="0"/>
                        <a:ea typeface="Meiryo UI" panose="020B0604030504040204" pitchFamily="50" charset="-128"/>
                      </a:rPr>
                      <m:t>: </m:t>
                    </m:r>
                  </m:oMath>
                </a14:m>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0.001</a:t>
                </a:r>
                <a:r>
                  <a:rPr kumimoji="1" lang="ja-JP" altLang="en-US" sz="1200" b="1" dirty="0">
                    <a:latin typeface="Meiryo UI" panose="020B0604030504040204" pitchFamily="50" charset="-128"/>
                    <a:ea typeface="Meiryo UI" panose="020B0604030504040204" pitchFamily="50" charset="-128"/>
                  </a:rPr>
                  <a:t>）の場合，推定値　</a:t>
                </a:r>
                <a14:m>
                  <m:oMath xmlns:m="http://schemas.openxmlformats.org/officeDocument/2006/math">
                    <m:sSub>
                      <m:sSubPr>
                        <m:ctrlPr>
                          <a:rPr kumimoji="1" lang="en-US" altLang="ja-JP" sz="1200" b="1" i="1">
                            <a:latin typeface="Cambria Math" panose="02040503050406030204" pitchFamily="18" charset="0"/>
                          </a:rPr>
                        </m:ctrlPr>
                      </m:sSubPr>
                      <m:e>
                        <m:r>
                          <a:rPr kumimoji="1" lang="ja-JP" altLang="en-US" sz="1200" b="1" i="1">
                            <a:latin typeface="Cambria Math" panose="02040503050406030204" pitchFamily="18" charset="0"/>
                          </a:rPr>
                          <m:t>𝝈</m:t>
                        </m:r>
                      </m:e>
                      <m:sub>
                        <m:r>
                          <a:rPr kumimoji="1" lang="en-US" altLang="ja-JP" sz="1200" b="1" i="1">
                            <a:latin typeface="Cambria Math" panose="02040503050406030204" pitchFamily="18" charset="0"/>
                          </a:rPr>
                          <m:t>𝟏</m:t>
                        </m:r>
                      </m:sub>
                    </m:sSub>
                    <m:r>
                      <a:rPr kumimoji="1" lang="en-US" altLang="ja-JP" sz="1200" b="1" i="1" smtClean="0">
                        <a:latin typeface="Cambria Math" panose="02040503050406030204" pitchFamily="18" charset="0"/>
                        <a:ea typeface="Cambria Math" panose="02040503050406030204" pitchFamily="18" charset="0"/>
                      </a:rPr>
                      <m:t>=</m:t>
                    </m:r>
                    <m:r>
                      <a:rPr kumimoji="1" lang="en-US" altLang="ja-JP" sz="1200" b="1" i="1" smtClean="0">
                        <a:latin typeface="Cambria Math" panose="02040503050406030204" pitchFamily="18" charset="0"/>
                        <a:ea typeface="Cambria Math" panose="02040503050406030204" pitchFamily="18" charset="0"/>
                      </a:rPr>
                      <m:t>𝟏</m:t>
                    </m:r>
                    <m:r>
                      <a:rPr kumimoji="1" lang="en-US" altLang="ja-JP" sz="1200" b="1" i="1" smtClean="0">
                        <a:latin typeface="Cambria Math" panose="02040503050406030204" pitchFamily="18" charset="0"/>
                        <a:ea typeface="Cambria Math" panose="02040503050406030204" pitchFamily="18" charset="0"/>
                      </a:rPr>
                      <m:t>.</m:t>
                    </m:r>
                    <m:r>
                      <a:rPr kumimoji="1" lang="en-US" altLang="ja-JP" sz="1200" b="1" i="1" smtClean="0">
                        <a:latin typeface="Cambria Math" panose="02040503050406030204" pitchFamily="18" charset="0"/>
                        <a:ea typeface="Cambria Math" panose="02040503050406030204" pitchFamily="18" charset="0"/>
                      </a:rPr>
                      <m:t>𝟒𝟎</m:t>
                    </m:r>
                  </m:oMath>
                </a14:m>
                <a:endParaRPr lang="ja-JP" altLang="en-US" sz="1200" dirty="0">
                  <a:latin typeface="Meiryo UI" panose="020B0604030504040204" pitchFamily="50" charset="-128"/>
                  <a:ea typeface="Meiryo UI" panose="020B0604030504040204" pitchFamily="50" charset="-128"/>
                </a:endParaRPr>
              </a:p>
            </p:txBody>
          </p:sp>
        </mc:Choice>
        <mc:Fallback xmlns="">
          <p:sp>
            <p:nvSpPr>
              <p:cNvPr id="2" name="正方形/長方形 1">
                <a:extLst>
                  <a:ext uri="{FF2B5EF4-FFF2-40B4-BE49-F238E27FC236}">
                    <a16:creationId xmlns:a16="http://schemas.microsoft.com/office/drawing/2014/main" id="{0D602863-0983-4E58-A6E6-7109405F2D88}"/>
                  </a:ext>
                </a:extLst>
              </p:cNvPr>
              <p:cNvSpPr>
                <a:spLocks noRot="1" noChangeAspect="1" noMove="1" noResize="1" noEditPoints="1" noAdjustHandles="1" noChangeArrowheads="1" noChangeShapeType="1" noTextEdit="1"/>
              </p:cNvSpPr>
              <p:nvPr/>
            </p:nvSpPr>
            <p:spPr>
              <a:xfrm>
                <a:off x="3588470" y="1791562"/>
                <a:ext cx="5011885" cy="276999"/>
              </a:xfrm>
              <a:prstGeom prst="rect">
                <a:avLst/>
              </a:prstGeom>
              <a:blipFill>
                <a:blip r:embed="rId10"/>
                <a:stretch>
                  <a:fillRect l="-122" t="-2222" b="-17778"/>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B4D92E78-F525-481D-AD60-31941B6DF185}"/>
              </a:ext>
            </a:extLst>
          </p:cNvPr>
          <p:cNvSpPr txBox="1"/>
          <p:nvPr/>
        </p:nvSpPr>
        <p:spPr>
          <a:xfrm>
            <a:off x="1465026" y="5619988"/>
            <a:ext cx="9221910"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居住地選択と自動車保有の両方に影響を及ぼしている社会経済属性が欠落し誤差項に含まれている場合，居住地と自動車保有に対する主観的な選好による内生性と区別できない</a:t>
            </a:r>
          </a:p>
        </p:txBody>
      </p:sp>
    </p:spTree>
    <p:extLst>
      <p:ext uri="{BB962C8B-B14F-4D97-AF65-F5344CB8AC3E}">
        <p14:creationId xmlns:p14="http://schemas.microsoft.com/office/powerpoint/2010/main" val="43969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384F-97B8-4289-A1EB-A3CBAAC483A2}"/>
              </a:ext>
            </a:extLst>
          </p:cNvPr>
          <p:cNvSpPr>
            <a:spLocks noGrp="1"/>
          </p:cNvSpPr>
          <p:nvPr>
            <p:ph type="title"/>
          </p:nvPr>
        </p:nvSpPr>
        <p:spPr>
          <a:xfrm>
            <a:off x="1522643" y="636575"/>
            <a:ext cx="9143538" cy="825476"/>
          </a:xfrm>
        </p:spPr>
        <p:txBody>
          <a:bodyPr>
            <a:noAutofit/>
          </a:bodyPr>
          <a:lstStyle/>
          <a:p>
            <a:r>
              <a:rPr kumimoji="1" lang="ja-JP" altLang="en-US" sz="2400" dirty="0"/>
              <a:t>サンプルセレクションモデルと操作変数法</a:t>
            </a:r>
            <a:r>
              <a:rPr kumimoji="1" lang="en-US" altLang="ja-JP" sz="2400" baseline="30000" dirty="0"/>
              <a:t>*</a:t>
            </a:r>
            <a:r>
              <a:rPr kumimoji="1" lang="ja-JP" altLang="en-US" sz="2400" dirty="0"/>
              <a:t>のアプローチにおける違い</a:t>
            </a:r>
          </a:p>
        </p:txBody>
      </p:sp>
      <p:sp>
        <p:nvSpPr>
          <p:cNvPr id="4" name="スライド番号プレースホルダー 3">
            <a:extLst>
              <a:ext uri="{FF2B5EF4-FFF2-40B4-BE49-F238E27FC236}">
                <a16:creationId xmlns:a16="http://schemas.microsoft.com/office/drawing/2014/main" id="{DD36CCA3-9A95-449D-91F5-FBBFA86F4082}"/>
              </a:ext>
            </a:extLst>
          </p:cNvPr>
          <p:cNvSpPr>
            <a:spLocks noGrp="1"/>
          </p:cNvSpPr>
          <p:nvPr>
            <p:ph type="sldNum" sz="quarter" idx="12"/>
          </p:nvPr>
        </p:nvSpPr>
        <p:spPr/>
        <p:txBody>
          <a:bodyPr/>
          <a:lstStyle/>
          <a:p>
            <a:fld id="{DF28FB93-0A08-4E7D-8E63-9EFA29F1E093}" type="slidenum">
              <a:rPr lang="en-US" altLang="ja-JP" smtClean="0"/>
              <a:pPr/>
              <a:t>54</a:t>
            </a:fld>
            <a:endParaRPr lang="ja-JP" altLang="en-US"/>
          </a:p>
        </p:txBody>
      </p:sp>
      <p:sp>
        <p:nvSpPr>
          <p:cNvPr id="68" name="四角形: 角を丸くする 67">
            <a:extLst>
              <a:ext uri="{FF2B5EF4-FFF2-40B4-BE49-F238E27FC236}">
                <a16:creationId xmlns:a16="http://schemas.microsoft.com/office/drawing/2014/main" id="{FF521F24-3E8E-4FD1-8F18-DF7AEB716D4F}"/>
              </a:ext>
            </a:extLst>
          </p:cNvPr>
          <p:cNvSpPr/>
          <p:nvPr/>
        </p:nvSpPr>
        <p:spPr>
          <a:xfrm>
            <a:off x="3575095" y="2947509"/>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8770F26E-0436-439D-A956-92C5CEAA3960}"/>
                  </a:ext>
                </a:extLst>
              </p:cNvPr>
              <p:cNvSpPr/>
              <p:nvPr/>
            </p:nvSpPr>
            <p:spPr>
              <a:xfrm>
                <a:off x="2112337" y="4121105"/>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74" name="正方形/長方形 73">
                <a:extLst>
                  <a:ext uri="{FF2B5EF4-FFF2-40B4-BE49-F238E27FC236}">
                    <a16:creationId xmlns:a16="http://schemas.microsoft.com/office/drawing/2014/main" id="{8770F26E-0436-439D-A956-92C5CEAA3960}"/>
                  </a:ext>
                </a:extLst>
              </p:cNvPr>
              <p:cNvSpPr>
                <a:spLocks noRot="1" noChangeAspect="1" noMove="1" noResize="1" noEditPoints="1" noAdjustHandles="1" noChangeArrowheads="1" noChangeShapeType="1" noTextEdit="1"/>
              </p:cNvSpPr>
              <p:nvPr/>
            </p:nvSpPr>
            <p:spPr>
              <a:xfrm>
                <a:off x="2112337" y="4121105"/>
                <a:ext cx="619016" cy="369332"/>
              </a:xfrm>
              <a:prstGeom prst="rect">
                <a:avLst/>
              </a:prstGeom>
              <a:blipFill>
                <a:blip r:embed="rId2"/>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正方形/長方形 75">
                <a:extLst>
                  <a:ext uri="{FF2B5EF4-FFF2-40B4-BE49-F238E27FC236}">
                    <a16:creationId xmlns:a16="http://schemas.microsoft.com/office/drawing/2014/main" id="{678F1FFF-9B89-4AD6-8DE0-5532719801A7}"/>
                  </a:ext>
                </a:extLst>
              </p:cNvPr>
              <p:cNvSpPr/>
              <p:nvPr/>
            </p:nvSpPr>
            <p:spPr>
              <a:xfrm>
                <a:off x="737366" y="3559249"/>
                <a:ext cx="1854650"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𝟏</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a:latin typeface="Cambria Math" panose="02040503050406030204" pitchFamily="18" charset="0"/>
                              <a:ea typeface="Cambria Math" panose="02040503050406030204" pitchFamily="18" charset="0"/>
                            </a:rPr>
                            <m:t>𝟏</m:t>
                          </m:r>
                        </m:sub>
                      </m:sSub>
                    </m:oMath>
                  </m:oMathPara>
                </a14:m>
                <a:endParaRPr lang="ja-JP" altLang="en-US" sz="1600" dirty="0"/>
              </a:p>
            </p:txBody>
          </p:sp>
        </mc:Choice>
        <mc:Fallback xmlns="">
          <p:sp>
            <p:nvSpPr>
              <p:cNvPr id="76" name="正方形/長方形 75">
                <a:extLst>
                  <a:ext uri="{FF2B5EF4-FFF2-40B4-BE49-F238E27FC236}">
                    <a16:creationId xmlns:a16="http://schemas.microsoft.com/office/drawing/2014/main" id="{678F1FFF-9B89-4AD6-8DE0-5532719801A7}"/>
                  </a:ext>
                </a:extLst>
              </p:cNvPr>
              <p:cNvSpPr>
                <a:spLocks noRot="1" noChangeAspect="1" noMove="1" noResize="1" noEditPoints="1" noAdjustHandles="1" noChangeArrowheads="1" noChangeShapeType="1" noTextEdit="1"/>
              </p:cNvSpPr>
              <p:nvPr/>
            </p:nvSpPr>
            <p:spPr>
              <a:xfrm>
                <a:off x="737366" y="3559249"/>
                <a:ext cx="1854650" cy="338554"/>
              </a:xfrm>
              <a:prstGeom prst="rect">
                <a:avLst/>
              </a:prstGeom>
              <a:blipFill>
                <a:blip r:embed="rId3"/>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E933CA28-EE5E-47D8-9672-0292C4F7D710}"/>
                  </a:ext>
                </a:extLst>
              </p:cNvPr>
              <p:cNvSpPr txBox="1"/>
              <p:nvPr/>
            </p:nvSpPr>
            <p:spPr>
              <a:xfrm>
                <a:off x="3723789" y="3011309"/>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83" name="テキスト ボックス 82">
                <a:extLst>
                  <a:ext uri="{FF2B5EF4-FFF2-40B4-BE49-F238E27FC236}">
                    <a16:creationId xmlns:a16="http://schemas.microsoft.com/office/drawing/2014/main" id="{E933CA28-EE5E-47D8-9672-0292C4F7D710}"/>
                  </a:ext>
                </a:extLst>
              </p:cNvPr>
              <p:cNvSpPr txBox="1">
                <a:spLocks noRot="1" noChangeAspect="1" noMove="1" noResize="1" noEditPoints="1" noAdjustHandles="1" noChangeArrowheads="1" noChangeShapeType="1" noTextEdit="1"/>
              </p:cNvSpPr>
              <p:nvPr/>
            </p:nvSpPr>
            <p:spPr>
              <a:xfrm>
                <a:off x="3723789" y="3011309"/>
                <a:ext cx="1888804" cy="523220"/>
              </a:xfrm>
              <a:prstGeom prst="rect">
                <a:avLst/>
              </a:prstGeom>
              <a:blipFill>
                <a:blip r:embed="rId4"/>
                <a:stretch>
                  <a:fillRect b="-7692"/>
                </a:stretch>
              </a:blipFill>
              <a:ln w="28575">
                <a:solidFill>
                  <a:schemeClr val="accent1">
                    <a:lumMod val="75000"/>
                  </a:schemeClr>
                </a:solidFill>
              </a:ln>
            </p:spPr>
            <p:txBody>
              <a:bodyPr/>
              <a:lstStyle/>
              <a:p>
                <a:r>
                  <a:rPr lang="ja-JP" altLang="en-US">
                    <a:noFill/>
                  </a:rPr>
                  <a:t> </a:t>
                </a:r>
              </a:p>
            </p:txBody>
          </p:sp>
        </mc:Fallback>
      </mc:AlternateContent>
      <p:sp>
        <p:nvSpPr>
          <p:cNvPr id="84" name="テキスト ボックス 83">
            <a:extLst>
              <a:ext uri="{FF2B5EF4-FFF2-40B4-BE49-F238E27FC236}">
                <a16:creationId xmlns:a16="http://schemas.microsoft.com/office/drawing/2014/main" id="{D007855F-F8BA-4E68-A3D0-5DF951101CEC}"/>
              </a:ext>
            </a:extLst>
          </p:cNvPr>
          <p:cNvSpPr txBox="1"/>
          <p:nvPr/>
        </p:nvSpPr>
        <p:spPr>
          <a:xfrm>
            <a:off x="2104676" y="2276541"/>
            <a:ext cx="209544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地域特性が異なる居住地</a:t>
            </a:r>
          </a:p>
        </p:txBody>
      </p: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833A2B39-08F7-46CA-ADC7-522701AB9094}"/>
                  </a:ext>
                </a:extLst>
              </p:cNvPr>
              <p:cNvSpPr/>
              <p:nvPr/>
            </p:nvSpPr>
            <p:spPr>
              <a:xfrm>
                <a:off x="3567953" y="4119090"/>
                <a:ext cx="619016" cy="369332"/>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Sub>
                    </m:oMath>
                  </m:oMathPara>
                </a14:m>
                <a:endParaRPr lang="ja-JP" altLang="en-US" dirty="0"/>
              </a:p>
            </p:txBody>
          </p:sp>
        </mc:Choice>
        <mc:Fallback xmlns="">
          <p:sp>
            <p:nvSpPr>
              <p:cNvPr id="85" name="正方形/長方形 84">
                <a:extLst>
                  <a:ext uri="{FF2B5EF4-FFF2-40B4-BE49-F238E27FC236}">
                    <a16:creationId xmlns:a16="http://schemas.microsoft.com/office/drawing/2014/main" id="{833A2B39-08F7-46CA-ADC7-522701AB9094}"/>
                  </a:ext>
                </a:extLst>
              </p:cNvPr>
              <p:cNvSpPr>
                <a:spLocks noRot="1" noChangeAspect="1" noMove="1" noResize="1" noEditPoints="1" noAdjustHandles="1" noChangeArrowheads="1" noChangeShapeType="1" noTextEdit="1"/>
              </p:cNvSpPr>
              <p:nvPr/>
            </p:nvSpPr>
            <p:spPr>
              <a:xfrm>
                <a:off x="3567953" y="4119090"/>
                <a:ext cx="619016" cy="369332"/>
              </a:xfrm>
              <a:prstGeom prst="rect">
                <a:avLst/>
              </a:prstGeom>
              <a:blipFill>
                <a:blip r:embed="rId5"/>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a:extLst>
                  <a:ext uri="{FF2B5EF4-FFF2-40B4-BE49-F238E27FC236}">
                    <a16:creationId xmlns:a16="http://schemas.microsoft.com/office/drawing/2014/main" id="{73EA7C50-8218-4EC7-AB38-2B8DE26B6874}"/>
                  </a:ext>
                </a:extLst>
              </p:cNvPr>
              <p:cNvSpPr/>
              <p:nvPr/>
            </p:nvSpPr>
            <p:spPr>
              <a:xfrm>
                <a:off x="2866701" y="2605025"/>
                <a:ext cx="571392" cy="369332"/>
              </a:xfrm>
              <a:prstGeom prst="rect">
                <a:avLst/>
              </a:prstGeom>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94" name="正方形/長方形 93">
                <a:extLst>
                  <a:ext uri="{FF2B5EF4-FFF2-40B4-BE49-F238E27FC236}">
                    <a16:creationId xmlns:a16="http://schemas.microsoft.com/office/drawing/2014/main" id="{73EA7C50-8218-4EC7-AB38-2B8DE26B6874}"/>
                  </a:ext>
                </a:extLst>
              </p:cNvPr>
              <p:cNvSpPr>
                <a:spLocks noRot="1" noChangeAspect="1" noMove="1" noResize="1" noEditPoints="1" noAdjustHandles="1" noChangeArrowheads="1" noChangeShapeType="1" noTextEdit="1"/>
              </p:cNvSpPr>
              <p:nvPr/>
            </p:nvSpPr>
            <p:spPr>
              <a:xfrm>
                <a:off x="2866701" y="2605025"/>
                <a:ext cx="571392" cy="369332"/>
              </a:xfrm>
              <a:prstGeom prst="rect">
                <a:avLst/>
              </a:prstGeom>
              <a:blipFill>
                <a:blip r:embed="rId6"/>
                <a:stretch>
                  <a:fillRect b="-1587"/>
                </a:stretch>
              </a:blipFill>
              <a:ln>
                <a:solidFill>
                  <a:schemeClr val="tx2"/>
                </a:solidFill>
              </a:ln>
            </p:spPr>
            <p:txBody>
              <a:bodyPr/>
              <a:lstStyle/>
              <a:p>
                <a:r>
                  <a:rPr lang="ja-JP" altLang="en-US">
                    <a:noFill/>
                  </a:rPr>
                  <a:t> </a:t>
                </a:r>
              </a:p>
            </p:txBody>
          </p:sp>
        </mc:Fallback>
      </mc:AlternateContent>
      <p:sp>
        <p:nvSpPr>
          <p:cNvPr id="95" name="四角形: 角を丸くする 94">
            <a:extLst>
              <a:ext uri="{FF2B5EF4-FFF2-40B4-BE49-F238E27FC236}">
                <a16:creationId xmlns:a16="http://schemas.microsoft.com/office/drawing/2014/main" id="{C03A4E73-114F-493A-9B9D-6E1538284787}"/>
              </a:ext>
            </a:extLst>
          </p:cNvPr>
          <p:cNvSpPr/>
          <p:nvPr/>
        </p:nvSpPr>
        <p:spPr>
          <a:xfrm>
            <a:off x="554518" y="2931668"/>
            <a:ext cx="2176835"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96" name="テキスト ボックス 95">
                <a:extLst>
                  <a:ext uri="{FF2B5EF4-FFF2-40B4-BE49-F238E27FC236}">
                    <a16:creationId xmlns:a16="http://schemas.microsoft.com/office/drawing/2014/main" id="{224FED38-58A6-4E09-A155-A54A4DA0936E}"/>
                  </a:ext>
                </a:extLst>
              </p:cNvPr>
              <p:cNvSpPr txBox="1"/>
              <p:nvPr/>
            </p:nvSpPr>
            <p:spPr>
              <a:xfrm>
                <a:off x="703212" y="2995468"/>
                <a:ext cx="1888804"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𝟏</m:t>
                    </m:r>
                  </m:oMath>
                </a14:m>
                <a:r>
                  <a:rPr kumimoji="1" lang="ja-JP" altLang="en-US" sz="1400" b="1" dirty="0">
                    <a:solidFill>
                      <a:schemeClr val="tx2"/>
                    </a:solidFill>
                    <a:latin typeface="Meiryo UI" panose="020B0604030504040204" pitchFamily="50" charset="-128"/>
                    <a:ea typeface="Meiryo UI" panose="020B0604030504040204" pitchFamily="50" charset="-128"/>
                  </a:rPr>
                  <a:t> に対する選好</a:t>
                </a:r>
              </a:p>
            </p:txBody>
          </p:sp>
        </mc:Choice>
        <mc:Fallback xmlns="">
          <p:sp>
            <p:nvSpPr>
              <p:cNvPr id="96" name="テキスト ボックス 95">
                <a:extLst>
                  <a:ext uri="{FF2B5EF4-FFF2-40B4-BE49-F238E27FC236}">
                    <a16:creationId xmlns:a16="http://schemas.microsoft.com/office/drawing/2014/main" id="{224FED38-58A6-4E09-A155-A54A4DA0936E}"/>
                  </a:ext>
                </a:extLst>
              </p:cNvPr>
              <p:cNvSpPr txBox="1">
                <a:spLocks noRot="1" noChangeAspect="1" noMove="1" noResize="1" noEditPoints="1" noAdjustHandles="1" noChangeArrowheads="1" noChangeShapeType="1" noTextEdit="1"/>
              </p:cNvSpPr>
              <p:nvPr/>
            </p:nvSpPr>
            <p:spPr>
              <a:xfrm>
                <a:off x="703212" y="2995468"/>
                <a:ext cx="1888804" cy="523220"/>
              </a:xfrm>
              <a:prstGeom prst="rect">
                <a:avLst/>
              </a:prstGeom>
              <a:blipFill>
                <a:blip r:embed="rId7"/>
                <a:stretch>
                  <a:fillRect b="-7692"/>
                </a:stretch>
              </a:blipFill>
              <a:ln w="28575">
                <a:solidFill>
                  <a:schemeClr val="accent1">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F6381CCD-F076-4940-BB2B-7123CAEF2E11}"/>
                  </a:ext>
                </a:extLst>
              </p:cNvPr>
              <p:cNvSpPr/>
              <p:nvPr/>
            </p:nvSpPr>
            <p:spPr>
              <a:xfrm>
                <a:off x="3730897" y="3565307"/>
                <a:ext cx="1877464" cy="33855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kumimoji="1" lang="en-US" altLang="ja-JP" sz="1600" b="1" smtClean="0">
                          <a:latin typeface="Cambria Math" panose="02040503050406030204" pitchFamily="18" charset="0"/>
                          <a:ea typeface="Cambria Math" panose="02040503050406030204" pitchFamily="18" charset="0"/>
                        </a:rPr>
                        <m:t>𝐂𝐨𝐯</m:t>
                      </m:r>
                      <m:d>
                        <m:dPr>
                          <m:ctrlPr>
                            <a:rPr kumimoji="1" lang="en-US" altLang="ja-JP" sz="1600" b="1" i="1">
                              <a:latin typeface="Cambria Math" panose="02040503050406030204" pitchFamily="18" charset="0"/>
                              <a:ea typeface="Cambria Math" panose="02040503050406030204" pitchFamily="18" charset="0"/>
                            </a:rPr>
                          </m:ctrlPr>
                        </m:dPr>
                        <m:e>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smtClean="0">
                                  <a:latin typeface="Cambria Math" panose="02040503050406030204" pitchFamily="18" charset="0"/>
                                  <a:ea typeface="Cambria Math" panose="02040503050406030204" pitchFamily="18" charset="0"/>
                                </a:rPr>
                                <m:t>𝜺</m:t>
                              </m:r>
                            </m:e>
                            <m:sub>
                              <m:r>
                                <a:rPr kumimoji="1" lang="en-US" altLang="ja-JP" sz="1600" b="1" i="1">
                                  <a:latin typeface="Cambria Math" panose="02040503050406030204" pitchFamily="18" charset="0"/>
                                  <a:ea typeface="Cambria Math" panose="02040503050406030204" pitchFamily="18" charset="0"/>
                                </a:rPr>
                                <m:t>𝒊</m:t>
                              </m:r>
                            </m:sub>
                          </m:sSub>
                          <m:r>
                            <a:rPr kumimoji="1" lang="en-US" altLang="ja-JP" sz="1600" b="1" i="1">
                              <a:latin typeface="Cambria Math" panose="02040503050406030204" pitchFamily="18" charset="0"/>
                              <a:ea typeface="Cambria Math" panose="02040503050406030204" pitchFamily="18" charset="0"/>
                            </a:rPr>
                            <m:t>, </m:t>
                          </m:r>
                          <m:sSub>
                            <m:sSubPr>
                              <m:ctrlPr>
                                <a:rPr kumimoji="1" lang="en-US" altLang="ja-JP" sz="1600" b="1" i="1">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𝟎</m:t>
                              </m:r>
                            </m:sub>
                          </m:sSub>
                        </m:e>
                      </m:d>
                      <m:r>
                        <a:rPr kumimoji="1" lang="en-US" altLang="ja-JP" sz="1600" b="1" i="1" smtClean="0">
                          <a:latin typeface="Cambria Math" panose="02040503050406030204" pitchFamily="18" charset="0"/>
                          <a:ea typeface="Cambria Math" panose="02040503050406030204" pitchFamily="18" charset="0"/>
                        </a:rPr>
                        <m:t>=</m:t>
                      </m:r>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𝝈</m:t>
                          </m:r>
                        </m:e>
                        <m:sub>
                          <m:r>
                            <a:rPr kumimoji="1" lang="en-US" altLang="ja-JP" sz="1600" b="1" i="1" smtClean="0">
                              <a:latin typeface="Cambria Math" panose="02040503050406030204" pitchFamily="18" charset="0"/>
                              <a:ea typeface="Cambria Math" panose="02040503050406030204" pitchFamily="18" charset="0"/>
                            </a:rPr>
                            <m:t>𝟐</m:t>
                          </m:r>
                        </m:sub>
                      </m:sSub>
                    </m:oMath>
                  </m:oMathPara>
                </a14:m>
                <a:endParaRPr lang="ja-JP" altLang="en-US" sz="1600" dirty="0"/>
              </a:p>
            </p:txBody>
          </p:sp>
        </mc:Choice>
        <mc:Fallback xmlns="">
          <p:sp>
            <p:nvSpPr>
              <p:cNvPr id="97" name="正方形/長方形 96">
                <a:extLst>
                  <a:ext uri="{FF2B5EF4-FFF2-40B4-BE49-F238E27FC236}">
                    <a16:creationId xmlns:a16="http://schemas.microsoft.com/office/drawing/2014/main" id="{F6381CCD-F076-4940-BB2B-7123CAEF2E11}"/>
                  </a:ext>
                </a:extLst>
              </p:cNvPr>
              <p:cNvSpPr>
                <a:spLocks noRot="1" noChangeAspect="1" noMove="1" noResize="1" noEditPoints="1" noAdjustHandles="1" noChangeArrowheads="1" noChangeShapeType="1" noTextEdit="1"/>
              </p:cNvSpPr>
              <p:nvPr/>
            </p:nvSpPr>
            <p:spPr>
              <a:xfrm>
                <a:off x="3730897" y="3565307"/>
                <a:ext cx="1877464" cy="338554"/>
              </a:xfrm>
              <a:prstGeom prst="rect">
                <a:avLst/>
              </a:prstGeom>
              <a:blipFill>
                <a:blip r:embed="rId8"/>
                <a:stretch>
                  <a:fillRect b="-1818"/>
                </a:stretch>
              </a:blipFill>
            </p:spPr>
            <p:txBody>
              <a:bodyPr/>
              <a:lstStyle/>
              <a:p>
                <a:r>
                  <a:rPr lang="ja-JP" altLang="en-US">
                    <a:noFill/>
                  </a:rPr>
                  <a:t> </a:t>
                </a:r>
              </a:p>
            </p:txBody>
          </p:sp>
        </mc:Fallback>
      </mc:AlternateContent>
      <p:cxnSp>
        <p:nvCxnSpPr>
          <p:cNvPr id="98" name="直線矢印コネクタ 97">
            <a:extLst>
              <a:ext uri="{FF2B5EF4-FFF2-40B4-BE49-F238E27FC236}">
                <a16:creationId xmlns:a16="http://schemas.microsoft.com/office/drawing/2014/main" id="{F8E4A3B7-34BB-40E9-8648-697ABE79F17C}"/>
              </a:ext>
            </a:extLst>
          </p:cNvPr>
          <p:cNvCxnSpPr>
            <a:cxnSpLocks/>
          </p:cNvCxnSpPr>
          <p:nvPr/>
        </p:nvCxnSpPr>
        <p:spPr>
          <a:xfrm flipH="1">
            <a:off x="2406553" y="3078794"/>
            <a:ext cx="668314" cy="97874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DE43491F-5DF7-41F7-A788-12547EF8FAAC}"/>
              </a:ext>
            </a:extLst>
          </p:cNvPr>
          <p:cNvCxnSpPr>
            <a:cxnSpLocks/>
          </p:cNvCxnSpPr>
          <p:nvPr/>
        </p:nvCxnSpPr>
        <p:spPr>
          <a:xfrm>
            <a:off x="3196008" y="3072761"/>
            <a:ext cx="647630" cy="98805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正方形/長方形 99">
            <a:extLst>
              <a:ext uri="{FF2B5EF4-FFF2-40B4-BE49-F238E27FC236}">
                <a16:creationId xmlns:a16="http://schemas.microsoft.com/office/drawing/2014/main" id="{5999BC2B-C49C-4BD2-98E9-48C5E24DC7F7}"/>
              </a:ext>
            </a:extLst>
          </p:cNvPr>
          <p:cNvSpPr/>
          <p:nvPr/>
        </p:nvSpPr>
        <p:spPr>
          <a:xfrm>
            <a:off x="415179" y="2060848"/>
            <a:ext cx="5472607" cy="373811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01" name="テキスト ボックス 100">
            <a:extLst>
              <a:ext uri="{FF2B5EF4-FFF2-40B4-BE49-F238E27FC236}">
                <a16:creationId xmlns:a16="http://schemas.microsoft.com/office/drawing/2014/main" id="{D954C4FD-E83C-4001-9E67-21EF7700E433}"/>
              </a:ext>
            </a:extLst>
          </p:cNvPr>
          <p:cNvSpPr txBox="1"/>
          <p:nvPr/>
        </p:nvSpPr>
        <p:spPr>
          <a:xfrm>
            <a:off x="1976283" y="5593115"/>
            <a:ext cx="2439450" cy="338554"/>
          </a:xfrm>
          <a:prstGeom prst="rect">
            <a:avLst/>
          </a:prstGeom>
          <a:solidFill>
            <a:schemeClr val="bg1"/>
          </a:solidFill>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サンプルセレクションモデル</a:t>
            </a:r>
          </a:p>
        </p:txBody>
      </p:sp>
      <p:sp>
        <p:nvSpPr>
          <p:cNvPr id="102" name="左中かっこ 101">
            <a:extLst>
              <a:ext uri="{FF2B5EF4-FFF2-40B4-BE49-F238E27FC236}">
                <a16:creationId xmlns:a16="http://schemas.microsoft.com/office/drawing/2014/main" id="{33351C66-60AE-4231-B0E0-1B9ACCAC54DA}"/>
              </a:ext>
            </a:extLst>
          </p:cNvPr>
          <p:cNvSpPr/>
          <p:nvPr/>
        </p:nvSpPr>
        <p:spPr>
          <a:xfrm rot="16200000">
            <a:off x="3049593" y="3853252"/>
            <a:ext cx="242223" cy="166465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A8502E28-E913-4660-836C-CEDC5C44EE82}"/>
              </a:ext>
            </a:extLst>
          </p:cNvPr>
          <p:cNvSpPr txBox="1"/>
          <p:nvPr/>
        </p:nvSpPr>
        <p:spPr>
          <a:xfrm>
            <a:off x="2248618" y="4919265"/>
            <a:ext cx="1951503" cy="480131"/>
          </a:xfrm>
          <a:prstGeom prst="rect">
            <a:avLst/>
          </a:prstGeom>
          <a:noFill/>
        </p:spPr>
        <p:txBody>
          <a:bodyPr wrap="square" rtlCol="0">
            <a:spAutoFit/>
          </a:bodyPr>
          <a:lstStyle/>
          <a:p>
            <a:pPr algn="just">
              <a:lnSpc>
                <a:spcPct val="90000"/>
              </a:lnSpc>
            </a:pPr>
            <a:r>
              <a:rPr kumimoji="1" lang="ja-JP" altLang="en-US" sz="1400" b="1" dirty="0">
                <a:latin typeface="Meiryo UI" panose="020B0604030504040204" pitchFamily="50" charset="-128"/>
                <a:ea typeface="Meiryo UI" panose="020B0604030504040204" pitchFamily="50" charset="-128"/>
              </a:rPr>
              <a:t>居住地域特性が</a:t>
            </a:r>
            <a:endParaRPr kumimoji="1" lang="en-US" altLang="ja-JP" sz="1400" b="1" dirty="0">
              <a:latin typeface="Meiryo UI" panose="020B0604030504040204" pitchFamily="50" charset="-128"/>
              <a:ea typeface="Meiryo UI" panose="020B0604030504040204" pitchFamily="50" charset="-128"/>
            </a:endParaRPr>
          </a:p>
          <a:p>
            <a:pPr algn="just">
              <a:lnSpc>
                <a:spcPct val="90000"/>
              </a:lnSpc>
            </a:pPr>
            <a:r>
              <a:rPr kumimoji="1" lang="ja-JP" altLang="en-US" sz="1400" b="1" dirty="0">
                <a:latin typeface="Meiryo UI" panose="020B0604030504040204" pitchFamily="50" charset="-128"/>
                <a:ea typeface="Meiryo UI" panose="020B0604030504040204" pitchFamily="50" charset="-128"/>
              </a:rPr>
              <a:t>交通行動に与える影響</a:t>
            </a:r>
          </a:p>
        </p:txBody>
      </p:sp>
      <p:cxnSp>
        <p:nvCxnSpPr>
          <p:cNvPr id="43" name="直線矢印コネクタ 42">
            <a:extLst>
              <a:ext uri="{FF2B5EF4-FFF2-40B4-BE49-F238E27FC236}">
                <a16:creationId xmlns:a16="http://schemas.microsoft.com/office/drawing/2014/main" id="{2A0BB9DE-D842-4186-B53B-1571EDCEE19E}"/>
              </a:ext>
            </a:extLst>
          </p:cNvPr>
          <p:cNvCxnSpPr>
            <a:cxnSpLocks/>
          </p:cNvCxnSpPr>
          <p:nvPr/>
        </p:nvCxnSpPr>
        <p:spPr>
          <a:xfrm>
            <a:off x="8701000" y="2966438"/>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AA2AB07E-8949-4157-AB29-2F487FBFEC0B}"/>
              </a:ext>
            </a:extLst>
          </p:cNvPr>
          <p:cNvSpPr/>
          <p:nvPr/>
        </p:nvSpPr>
        <p:spPr>
          <a:xfrm>
            <a:off x="9306392" y="3573976"/>
            <a:ext cx="2587769"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2854A00C-BBE0-40A1-AF4B-6A5FE0A39A25}"/>
                  </a:ext>
                </a:extLst>
              </p:cNvPr>
              <p:cNvSpPr/>
              <p:nvPr/>
            </p:nvSpPr>
            <p:spPr>
              <a:xfrm>
                <a:off x="8385081" y="4861077"/>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5" name="正方形/長方形 44">
                <a:extLst>
                  <a:ext uri="{FF2B5EF4-FFF2-40B4-BE49-F238E27FC236}">
                    <a16:creationId xmlns:a16="http://schemas.microsoft.com/office/drawing/2014/main" id="{2854A00C-BBE0-40A1-AF4B-6A5FE0A39A25}"/>
                  </a:ext>
                </a:extLst>
              </p:cNvPr>
              <p:cNvSpPr>
                <a:spLocks noRot="1" noChangeAspect="1" noMove="1" noResize="1" noEditPoints="1" noAdjustHandles="1" noChangeArrowheads="1" noChangeShapeType="1" noTextEdit="1"/>
              </p:cNvSpPr>
              <p:nvPr/>
            </p:nvSpPr>
            <p:spPr>
              <a:xfrm>
                <a:off x="8385081" y="4861077"/>
                <a:ext cx="631840" cy="461665"/>
              </a:xfrm>
              <a:prstGeom prst="rect">
                <a:avLst/>
              </a:prstGeom>
              <a:blipFill>
                <a:blip r:embed="rId9"/>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C515C0BF-32D9-436F-A622-37377257B046}"/>
                  </a:ext>
                </a:extLst>
              </p:cNvPr>
              <p:cNvSpPr/>
              <p:nvPr/>
            </p:nvSpPr>
            <p:spPr>
              <a:xfrm>
                <a:off x="8376264" y="2459390"/>
                <a:ext cx="630237"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6" name="正方形/長方形 45">
                <a:extLst>
                  <a:ext uri="{FF2B5EF4-FFF2-40B4-BE49-F238E27FC236}">
                    <a16:creationId xmlns:a16="http://schemas.microsoft.com/office/drawing/2014/main" id="{C515C0BF-32D9-436F-A622-37377257B046}"/>
                  </a:ext>
                </a:extLst>
              </p:cNvPr>
              <p:cNvSpPr>
                <a:spLocks noRot="1" noChangeAspect="1" noMove="1" noResize="1" noEditPoints="1" noAdjustHandles="1" noChangeArrowheads="1" noChangeShapeType="1" noTextEdit="1"/>
              </p:cNvSpPr>
              <p:nvPr/>
            </p:nvSpPr>
            <p:spPr>
              <a:xfrm>
                <a:off x="8376264" y="2459390"/>
                <a:ext cx="630237" cy="461665"/>
              </a:xfrm>
              <a:prstGeom prst="rect">
                <a:avLst/>
              </a:prstGeom>
              <a:blipFill>
                <a:blip r:embed="rId10"/>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78AE9F0A-A90F-4EAE-96F6-6171CC87EFD2}"/>
                  </a:ext>
                </a:extLst>
              </p:cNvPr>
              <p:cNvSpPr/>
              <p:nvPr/>
            </p:nvSpPr>
            <p:spPr>
              <a:xfrm>
                <a:off x="11151349" y="3668554"/>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7" name="正方形/長方形 46">
                <a:extLst>
                  <a:ext uri="{FF2B5EF4-FFF2-40B4-BE49-F238E27FC236}">
                    <a16:creationId xmlns:a16="http://schemas.microsoft.com/office/drawing/2014/main" id="{78AE9F0A-A90F-4EAE-96F6-6171CC87EFD2}"/>
                  </a:ext>
                </a:extLst>
              </p:cNvPr>
              <p:cNvSpPr>
                <a:spLocks noRot="1" noChangeAspect="1" noMove="1" noResize="1" noEditPoints="1" noAdjustHandles="1" noChangeArrowheads="1" noChangeShapeType="1" noTextEdit="1"/>
              </p:cNvSpPr>
              <p:nvPr/>
            </p:nvSpPr>
            <p:spPr>
              <a:xfrm>
                <a:off x="11151349" y="3668554"/>
                <a:ext cx="635046" cy="461665"/>
              </a:xfrm>
              <a:prstGeom prst="rect">
                <a:avLst/>
              </a:prstGeom>
              <a:blipFill>
                <a:blip r:embed="rId11"/>
                <a:stretch>
                  <a:fillRect b="-2564"/>
                </a:stretch>
              </a:blipFill>
              <a:ln>
                <a:solidFill>
                  <a:schemeClr val="tx2"/>
                </a:solidFill>
              </a:ln>
            </p:spPr>
            <p:txBody>
              <a:bodyPr/>
              <a:lstStyle/>
              <a:p>
                <a:r>
                  <a:rPr lang="ja-JP" altLang="en-US">
                    <a:noFill/>
                  </a:rPr>
                  <a:t> </a:t>
                </a:r>
              </a:p>
            </p:txBody>
          </p:sp>
        </mc:Fallback>
      </mc:AlternateContent>
      <p:cxnSp>
        <p:nvCxnSpPr>
          <p:cNvPr id="48" name="直線矢印コネクタ 47">
            <a:extLst>
              <a:ext uri="{FF2B5EF4-FFF2-40B4-BE49-F238E27FC236}">
                <a16:creationId xmlns:a16="http://schemas.microsoft.com/office/drawing/2014/main" id="{2AF224DB-00F1-4310-8447-4B8657BDE3DF}"/>
              </a:ext>
            </a:extLst>
          </p:cNvPr>
          <p:cNvCxnSpPr>
            <a:cxnSpLocks/>
          </p:cNvCxnSpPr>
          <p:nvPr/>
        </p:nvCxnSpPr>
        <p:spPr>
          <a:xfrm flipH="1">
            <a:off x="9090414" y="4237509"/>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88131A47-AE90-48A8-812F-880782CA00E4}"/>
              </a:ext>
            </a:extLst>
          </p:cNvPr>
          <p:cNvCxnSpPr>
            <a:cxnSpLocks/>
          </p:cNvCxnSpPr>
          <p:nvPr/>
        </p:nvCxnSpPr>
        <p:spPr>
          <a:xfrm>
            <a:off x="9090414" y="2966438"/>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1AD19A6D-74E2-47F1-9853-0CE3D77F1C01}"/>
                  </a:ext>
                </a:extLst>
              </p:cNvPr>
              <p:cNvSpPr/>
              <p:nvPr/>
            </p:nvSpPr>
            <p:spPr>
              <a:xfrm>
                <a:off x="9322761" y="2876335"/>
                <a:ext cx="18669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50" name="正方形/長方形 49">
                <a:extLst>
                  <a:ext uri="{FF2B5EF4-FFF2-40B4-BE49-F238E27FC236}">
                    <a16:creationId xmlns:a16="http://schemas.microsoft.com/office/drawing/2014/main" id="{1AD19A6D-74E2-47F1-9853-0CE3D77F1C01}"/>
                  </a:ext>
                </a:extLst>
              </p:cNvPr>
              <p:cNvSpPr>
                <a:spLocks noRot="1" noChangeAspect="1" noMove="1" noResize="1" noEditPoints="1" noAdjustHandles="1" noChangeArrowheads="1" noChangeShapeType="1" noTextEdit="1"/>
              </p:cNvSpPr>
              <p:nvPr/>
            </p:nvSpPr>
            <p:spPr>
              <a:xfrm>
                <a:off x="9322761" y="2876335"/>
                <a:ext cx="1866921" cy="369332"/>
              </a:xfrm>
              <a:prstGeom prst="rect">
                <a:avLst/>
              </a:prstGeom>
              <a:blipFill>
                <a:blip r:embed="rId12"/>
                <a:stretch>
                  <a:fillRect b="-3333"/>
                </a:stretch>
              </a:blipFill>
            </p:spPr>
            <p:txBody>
              <a:bodyPr/>
              <a:lstStyle/>
              <a:p>
                <a:r>
                  <a:rPr lang="ja-JP" altLang="en-US">
                    <a:noFill/>
                  </a:rPr>
                  <a:t> </a:t>
                </a:r>
              </a:p>
            </p:txBody>
          </p:sp>
        </mc:Fallback>
      </mc:AlternateContent>
      <p:sp>
        <p:nvSpPr>
          <p:cNvPr id="51" name="テキスト ボックス 50">
            <a:extLst>
              <a:ext uri="{FF2B5EF4-FFF2-40B4-BE49-F238E27FC236}">
                <a16:creationId xmlns:a16="http://schemas.microsoft.com/office/drawing/2014/main" id="{AA9D031C-6CDC-4768-86CC-85B12943B1D3}"/>
              </a:ext>
            </a:extLst>
          </p:cNvPr>
          <p:cNvSpPr txBox="1"/>
          <p:nvPr/>
        </p:nvSpPr>
        <p:spPr>
          <a:xfrm>
            <a:off x="8266003" y="5377383"/>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a:t>
            </a:r>
          </a:p>
        </p:txBody>
      </p:sp>
      <p:sp>
        <p:nvSpPr>
          <p:cNvPr id="52" name="テキスト ボックス 51">
            <a:extLst>
              <a:ext uri="{FF2B5EF4-FFF2-40B4-BE49-F238E27FC236}">
                <a16:creationId xmlns:a16="http://schemas.microsoft.com/office/drawing/2014/main" id="{599797FD-E21C-42B5-B3BE-CD4A8B29EF71}"/>
              </a:ext>
            </a:extLst>
          </p:cNvPr>
          <p:cNvSpPr txBox="1"/>
          <p:nvPr/>
        </p:nvSpPr>
        <p:spPr>
          <a:xfrm>
            <a:off x="11107234" y="3340245"/>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p:sp>
        <p:nvSpPr>
          <p:cNvPr id="53" name="左中かっこ 52">
            <a:extLst>
              <a:ext uri="{FF2B5EF4-FFF2-40B4-BE49-F238E27FC236}">
                <a16:creationId xmlns:a16="http://schemas.microsoft.com/office/drawing/2014/main" id="{8E708C4D-5E02-420A-B2BE-83434255CAFD}"/>
              </a:ext>
            </a:extLst>
          </p:cNvPr>
          <p:cNvSpPr/>
          <p:nvPr/>
        </p:nvSpPr>
        <p:spPr>
          <a:xfrm>
            <a:off x="8271391" y="3135466"/>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0C12CD77-E181-4285-A697-CECC81EFEEAA}"/>
              </a:ext>
            </a:extLst>
          </p:cNvPr>
          <p:cNvSpPr txBox="1"/>
          <p:nvPr/>
        </p:nvSpPr>
        <p:spPr>
          <a:xfrm>
            <a:off x="6969271" y="3750662"/>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AD0130FD-6AD8-48C0-8194-2D0EFCDDB31C}"/>
                  </a:ext>
                </a:extLst>
              </p:cNvPr>
              <p:cNvSpPr/>
              <p:nvPr/>
            </p:nvSpPr>
            <p:spPr>
              <a:xfrm>
                <a:off x="9306392" y="4558335"/>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55" name="正方形/長方形 54">
                <a:extLst>
                  <a:ext uri="{FF2B5EF4-FFF2-40B4-BE49-F238E27FC236}">
                    <a16:creationId xmlns:a16="http://schemas.microsoft.com/office/drawing/2014/main" id="{AD0130FD-6AD8-48C0-8194-2D0EFCDDB31C}"/>
                  </a:ext>
                </a:extLst>
              </p:cNvPr>
              <p:cNvSpPr>
                <a:spLocks noRot="1" noChangeAspect="1" noMove="1" noResize="1" noEditPoints="1" noAdjustHandles="1" noChangeArrowheads="1" noChangeShapeType="1" noTextEdit="1"/>
              </p:cNvSpPr>
              <p:nvPr/>
            </p:nvSpPr>
            <p:spPr>
              <a:xfrm>
                <a:off x="9306392" y="4558335"/>
                <a:ext cx="1434688" cy="369332"/>
              </a:xfrm>
              <a:prstGeom prst="rect">
                <a:avLst/>
              </a:prstGeom>
              <a:blipFill>
                <a:blip r:embed="rId13"/>
                <a:stretch>
                  <a:fillRect b="-16667"/>
                </a:stretch>
              </a:blipFill>
            </p:spPr>
            <p:txBody>
              <a:bodyPr/>
              <a:lstStyle/>
              <a:p>
                <a:r>
                  <a:rPr lang="ja-JP" altLang="en-US">
                    <a:noFill/>
                  </a:rPr>
                  <a:t> </a:t>
                </a:r>
              </a:p>
            </p:txBody>
          </p:sp>
        </mc:Fallback>
      </mc:AlternateContent>
      <p:sp>
        <p:nvSpPr>
          <p:cNvPr id="56" name="テキスト ボックス 55">
            <a:extLst>
              <a:ext uri="{FF2B5EF4-FFF2-40B4-BE49-F238E27FC236}">
                <a16:creationId xmlns:a16="http://schemas.microsoft.com/office/drawing/2014/main" id="{369E4C2A-5382-4F48-BA72-173C621846CC}"/>
              </a:ext>
            </a:extLst>
          </p:cNvPr>
          <p:cNvSpPr txBox="1"/>
          <p:nvPr/>
        </p:nvSpPr>
        <p:spPr>
          <a:xfrm>
            <a:off x="9455087" y="3637776"/>
            <a:ext cx="1584176"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交通行動と居住地に対する選好</a:t>
            </a:r>
          </a:p>
        </p:txBody>
      </p:sp>
      <p:sp>
        <p:nvSpPr>
          <p:cNvPr id="57" name="正方形/長方形 56">
            <a:extLst>
              <a:ext uri="{FF2B5EF4-FFF2-40B4-BE49-F238E27FC236}">
                <a16:creationId xmlns:a16="http://schemas.microsoft.com/office/drawing/2014/main" id="{0C2EE50A-AFC0-4B85-BDB1-E8E74ED3DEBE}"/>
              </a:ext>
            </a:extLst>
          </p:cNvPr>
          <p:cNvSpPr/>
          <p:nvPr/>
        </p:nvSpPr>
        <p:spPr>
          <a:xfrm>
            <a:off x="6284819" y="2065803"/>
            <a:ext cx="5740166" cy="373315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58" name="テキスト ボックス 57">
            <a:extLst>
              <a:ext uri="{FF2B5EF4-FFF2-40B4-BE49-F238E27FC236}">
                <a16:creationId xmlns:a16="http://schemas.microsoft.com/office/drawing/2014/main" id="{9D8A064F-BB85-4CEE-A362-AAF9A0E6ADFE}"/>
              </a:ext>
            </a:extLst>
          </p:cNvPr>
          <p:cNvSpPr txBox="1"/>
          <p:nvPr/>
        </p:nvSpPr>
        <p:spPr>
          <a:xfrm>
            <a:off x="8086466" y="2163082"/>
            <a:ext cx="126188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居住地域特性</a:t>
            </a:r>
          </a:p>
        </p:txBody>
      </p: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0D50450F-C918-40CB-AEA3-A21ACA413D3B}"/>
                  </a:ext>
                </a:extLst>
              </p:cNvPr>
              <p:cNvSpPr/>
              <p:nvPr/>
            </p:nvSpPr>
            <p:spPr>
              <a:xfrm>
                <a:off x="6652216" y="2458149"/>
                <a:ext cx="678326" cy="461665"/>
              </a:xfrm>
              <a:prstGeom prst="rect">
                <a:avLst/>
              </a:prstGeom>
              <a:ln>
                <a:solidFill>
                  <a:schemeClr val="tx2"/>
                </a:solidFill>
              </a:ln>
            </p:spPr>
            <p:txBody>
              <a:bodyPr wrap="none" anchor="ctr">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𝒘</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59" name="正方形/長方形 58">
                <a:extLst>
                  <a:ext uri="{FF2B5EF4-FFF2-40B4-BE49-F238E27FC236}">
                    <a16:creationId xmlns:a16="http://schemas.microsoft.com/office/drawing/2014/main" id="{0D50450F-C918-40CB-AEA3-A21ACA413D3B}"/>
                  </a:ext>
                </a:extLst>
              </p:cNvPr>
              <p:cNvSpPr>
                <a:spLocks noRot="1" noChangeAspect="1" noMove="1" noResize="1" noEditPoints="1" noAdjustHandles="1" noChangeArrowheads="1" noChangeShapeType="1" noTextEdit="1"/>
              </p:cNvSpPr>
              <p:nvPr/>
            </p:nvSpPr>
            <p:spPr>
              <a:xfrm>
                <a:off x="6652216" y="2458149"/>
                <a:ext cx="678326" cy="461665"/>
              </a:xfrm>
              <a:prstGeom prst="rect">
                <a:avLst/>
              </a:prstGeom>
              <a:blipFill>
                <a:blip r:embed="rId14"/>
                <a:stretch>
                  <a:fillRect b="-3846"/>
                </a:stretch>
              </a:blipFill>
              <a:ln>
                <a:solidFill>
                  <a:schemeClr val="tx2"/>
                </a:solidFill>
              </a:ln>
            </p:spPr>
            <p:txBody>
              <a:bodyPr/>
              <a:lstStyle/>
              <a:p>
                <a:r>
                  <a:rPr lang="ja-JP" altLang="en-US">
                    <a:noFill/>
                  </a:rPr>
                  <a:t> </a:t>
                </a:r>
              </a:p>
            </p:txBody>
          </p:sp>
        </mc:Fallback>
      </mc:AlternateContent>
      <p:cxnSp>
        <p:nvCxnSpPr>
          <p:cNvPr id="60" name="直線矢印コネクタ 59">
            <a:extLst>
              <a:ext uri="{FF2B5EF4-FFF2-40B4-BE49-F238E27FC236}">
                <a16:creationId xmlns:a16="http://schemas.microsoft.com/office/drawing/2014/main" id="{A9A43AED-F74C-48E0-B160-E04D5B788EBA}"/>
              </a:ext>
            </a:extLst>
          </p:cNvPr>
          <p:cNvCxnSpPr>
            <a:cxnSpLocks/>
            <a:stCxn id="59" idx="3"/>
            <a:endCxn id="46" idx="1"/>
          </p:cNvCxnSpPr>
          <p:nvPr/>
        </p:nvCxnSpPr>
        <p:spPr>
          <a:xfrm>
            <a:off x="7330542" y="2688982"/>
            <a:ext cx="1045722" cy="124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9ABF3E11-7350-451C-817B-5B7394E7019E}"/>
              </a:ext>
            </a:extLst>
          </p:cNvPr>
          <p:cNvSpPr txBox="1"/>
          <p:nvPr/>
        </p:nvSpPr>
        <p:spPr>
          <a:xfrm>
            <a:off x="6466569" y="2139716"/>
            <a:ext cx="1005403" cy="313932"/>
          </a:xfrm>
          <a:prstGeom prst="rect">
            <a:avLst/>
          </a:prstGeom>
          <a:noFill/>
        </p:spPr>
        <p:txBody>
          <a:bodyPr wrap="none" rtlCol="0">
            <a:spAutoFit/>
          </a:bodyPr>
          <a:lstStyle/>
          <a:p>
            <a:pPr algn="ctr">
              <a:lnSpc>
                <a:spcPct val="90000"/>
              </a:lnSpc>
            </a:pPr>
            <a:r>
              <a:rPr kumimoji="1" lang="ja-JP" altLang="en-US" sz="1600" b="1" dirty="0">
                <a:highlight>
                  <a:srgbClr val="FFFF00"/>
                </a:highlight>
                <a:latin typeface="Meiryo UI" panose="020B0604030504040204" pitchFamily="50" charset="-128"/>
                <a:ea typeface="Meiryo UI" panose="020B0604030504040204" pitchFamily="50" charset="-128"/>
              </a:rPr>
              <a:t>操作変数</a:t>
            </a:r>
          </a:p>
        </p:txBody>
      </p:sp>
      <p:sp>
        <p:nvSpPr>
          <p:cNvPr id="62" name="テキスト ボックス 61">
            <a:extLst>
              <a:ext uri="{FF2B5EF4-FFF2-40B4-BE49-F238E27FC236}">
                <a16:creationId xmlns:a16="http://schemas.microsoft.com/office/drawing/2014/main" id="{9D069007-EEFD-4AE5-86A4-52E3D628B3A8}"/>
              </a:ext>
            </a:extLst>
          </p:cNvPr>
          <p:cNvSpPr txBox="1"/>
          <p:nvPr/>
        </p:nvSpPr>
        <p:spPr>
          <a:xfrm>
            <a:off x="8900131" y="5676972"/>
            <a:ext cx="1532694" cy="338554"/>
          </a:xfrm>
          <a:prstGeom prst="rect">
            <a:avLst/>
          </a:prstGeom>
          <a:solidFill>
            <a:schemeClr val="bg1"/>
          </a:solidFill>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操作変数法</a:t>
            </a:r>
          </a:p>
        </p:txBody>
      </p:sp>
      <p:sp>
        <p:nvSpPr>
          <p:cNvPr id="64" name="テキスト ボックス 63">
            <a:extLst>
              <a:ext uri="{FF2B5EF4-FFF2-40B4-BE49-F238E27FC236}">
                <a16:creationId xmlns:a16="http://schemas.microsoft.com/office/drawing/2014/main" id="{51D803BB-D78E-4DB1-AD30-53BC2E5AC021}"/>
              </a:ext>
            </a:extLst>
          </p:cNvPr>
          <p:cNvSpPr txBox="1"/>
          <p:nvPr/>
        </p:nvSpPr>
        <p:spPr>
          <a:xfrm>
            <a:off x="7179426" y="1651979"/>
            <a:ext cx="5004895" cy="338554"/>
          </a:xfrm>
          <a:prstGeom prst="rect">
            <a:avLst/>
          </a:prstGeom>
          <a:noFill/>
        </p:spPr>
        <p:txBody>
          <a:bodyPr wrap="square">
            <a:spAutoFit/>
          </a:bodyPr>
          <a:lstStyle/>
          <a:p>
            <a:pPr algn="r"/>
            <a:r>
              <a:rPr lang="ja-JP" altLang="en-US" sz="1600" b="1" dirty="0">
                <a:solidFill>
                  <a:schemeClr val="accent1">
                    <a:lumMod val="50000"/>
                  </a:schemeClr>
                </a:solidFill>
                <a:latin typeface="Meiryo UI" panose="020B0604030504040204" pitchFamily="50" charset="-128"/>
                <a:ea typeface="Meiryo UI" panose="020B0604030504040204" pitchFamily="50" charset="-128"/>
              </a:rPr>
              <a:t>＊操作変数モデル</a:t>
            </a:r>
            <a:r>
              <a:rPr lang="en-US" altLang="ja-JP" sz="1600" b="1" dirty="0">
                <a:solidFill>
                  <a:schemeClr val="accent1">
                    <a:lumMod val="50000"/>
                  </a:schemeClr>
                </a:solidFill>
                <a:latin typeface="Meiryo UI" panose="020B0604030504040204" pitchFamily="50" charset="-128"/>
                <a:ea typeface="Meiryo UI" panose="020B0604030504040204" pitchFamily="50" charset="-128"/>
              </a:rPr>
              <a:t>, BLP</a:t>
            </a:r>
            <a:r>
              <a:rPr lang="ja-JP" altLang="en-US" sz="1600" b="1" dirty="0">
                <a:solidFill>
                  <a:schemeClr val="accent1">
                    <a:lumMod val="50000"/>
                  </a:schemeClr>
                </a:solidFill>
                <a:latin typeface="Meiryo UI" panose="020B0604030504040204" pitchFamily="50" charset="-128"/>
                <a:ea typeface="Meiryo UI" panose="020B0604030504040204" pitchFamily="50" charset="-128"/>
              </a:rPr>
              <a:t>法、コントロール関数法　等</a:t>
            </a:r>
          </a:p>
        </p:txBody>
      </p:sp>
    </p:spTree>
    <p:extLst>
      <p:ext uri="{BB962C8B-B14F-4D97-AF65-F5344CB8AC3E}">
        <p14:creationId xmlns:p14="http://schemas.microsoft.com/office/powerpoint/2010/main" val="1466880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四角形: 角を丸くする 92">
            <a:extLst>
              <a:ext uri="{FF2B5EF4-FFF2-40B4-BE49-F238E27FC236}">
                <a16:creationId xmlns:a16="http://schemas.microsoft.com/office/drawing/2014/main" id="{BF75C9A8-9529-40C4-9B89-BC745A49CA4E}"/>
              </a:ext>
            </a:extLst>
          </p:cNvPr>
          <p:cNvSpPr/>
          <p:nvPr/>
        </p:nvSpPr>
        <p:spPr>
          <a:xfrm>
            <a:off x="6016119" y="5533354"/>
            <a:ext cx="6059328" cy="5879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9" name="四角形: 角を丸くする 68">
            <a:extLst>
              <a:ext uri="{FF2B5EF4-FFF2-40B4-BE49-F238E27FC236}">
                <a16:creationId xmlns:a16="http://schemas.microsoft.com/office/drawing/2014/main" id="{2859387C-4AEF-435F-B581-F73E13738197}"/>
              </a:ext>
            </a:extLst>
          </p:cNvPr>
          <p:cNvSpPr/>
          <p:nvPr/>
        </p:nvSpPr>
        <p:spPr>
          <a:xfrm>
            <a:off x="6116043" y="1811134"/>
            <a:ext cx="5959404" cy="20882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7" name="四角形: 角を丸くする 66">
            <a:extLst>
              <a:ext uri="{FF2B5EF4-FFF2-40B4-BE49-F238E27FC236}">
                <a16:creationId xmlns:a16="http://schemas.microsoft.com/office/drawing/2014/main" id="{F7B0F986-DD89-4389-B3C8-A23939E724E0}"/>
              </a:ext>
            </a:extLst>
          </p:cNvPr>
          <p:cNvSpPr/>
          <p:nvPr/>
        </p:nvSpPr>
        <p:spPr>
          <a:xfrm>
            <a:off x="11134972" y="2839462"/>
            <a:ext cx="720080" cy="5877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FF80384F-97B8-4289-A1EB-A3CBAAC483A2}"/>
              </a:ext>
            </a:extLst>
          </p:cNvPr>
          <p:cNvSpPr>
            <a:spLocks noGrp="1"/>
          </p:cNvSpPr>
          <p:nvPr>
            <p:ph type="title"/>
          </p:nvPr>
        </p:nvSpPr>
        <p:spPr>
          <a:xfrm>
            <a:off x="1526972" y="332656"/>
            <a:ext cx="9143538" cy="825476"/>
          </a:xfrm>
        </p:spPr>
        <p:txBody>
          <a:bodyPr/>
          <a:lstStyle/>
          <a:p>
            <a:r>
              <a:rPr kumimoji="1" lang="ja-JP" altLang="en-US" dirty="0"/>
              <a:t>操作変数法</a:t>
            </a:r>
            <a:r>
              <a:rPr kumimoji="1" lang="en-US" altLang="ja-JP" baseline="30000" dirty="0"/>
              <a:t>*</a:t>
            </a:r>
            <a:r>
              <a:rPr kumimoji="1" lang="ja-JP" altLang="en-US" dirty="0"/>
              <a:t>のアプローチ</a:t>
            </a:r>
          </a:p>
        </p:txBody>
      </p:sp>
      <p:sp>
        <p:nvSpPr>
          <p:cNvPr id="4" name="スライド番号プレースホルダー 3">
            <a:extLst>
              <a:ext uri="{FF2B5EF4-FFF2-40B4-BE49-F238E27FC236}">
                <a16:creationId xmlns:a16="http://schemas.microsoft.com/office/drawing/2014/main" id="{DD36CCA3-9A95-449D-91F5-FBBFA86F4082}"/>
              </a:ext>
            </a:extLst>
          </p:cNvPr>
          <p:cNvSpPr>
            <a:spLocks noGrp="1"/>
          </p:cNvSpPr>
          <p:nvPr>
            <p:ph type="sldNum" sz="quarter" idx="12"/>
          </p:nvPr>
        </p:nvSpPr>
        <p:spPr/>
        <p:txBody>
          <a:bodyPr/>
          <a:lstStyle/>
          <a:p>
            <a:fld id="{DF28FB93-0A08-4E7D-8E63-9EFA29F1E093}" type="slidenum">
              <a:rPr lang="en-US" altLang="ja-JP" smtClean="0"/>
              <a:pPr/>
              <a:t>55</a:t>
            </a:fld>
            <a:endParaRPr lang="ja-JP" altLang="en-US"/>
          </a:p>
        </p:txBody>
      </p:sp>
      <p:sp>
        <p:nvSpPr>
          <p:cNvPr id="22" name="テキスト ボックス 21">
            <a:extLst>
              <a:ext uri="{FF2B5EF4-FFF2-40B4-BE49-F238E27FC236}">
                <a16:creationId xmlns:a16="http://schemas.microsoft.com/office/drawing/2014/main" id="{1E80BC1C-CF87-443B-8844-7840E1E88CF2}"/>
              </a:ext>
            </a:extLst>
          </p:cNvPr>
          <p:cNvSpPr txBox="1"/>
          <p:nvPr/>
        </p:nvSpPr>
        <p:spPr>
          <a:xfrm>
            <a:off x="7183929" y="921461"/>
            <a:ext cx="5004895" cy="338554"/>
          </a:xfrm>
          <a:prstGeom prst="rect">
            <a:avLst/>
          </a:prstGeom>
          <a:noFill/>
        </p:spPr>
        <p:txBody>
          <a:bodyPr wrap="square">
            <a:spAutoFit/>
          </a:bodyPr>
          <a:lstStyle/>
          <a:p>
            <a:pPr algn="r"/>
            <a:r>
              <a:rPr lang="ja-JP" altLang="en-US" sz="1600" b="1" dirty="0">
                <a:solidFill>
                  <a:schemeClr val="accent1">
                    <a:lumMod val="50000"/>
                  </a:schemeClr>
                </a:solidFill>
                <a:latin typeface="Meiryo UI" panose="020B0604030504040204" pitchFamily="50" charset="-128"/>
                <a:ea typeface="Meiryo UI" panose="020B0604030504040204" pitchFamily="50" charset="-128"/>
              </a:rPr>
              <a:t>＊操作変数モデル</a:t>
            </a:r>
            <a:r>
              <a:rPr lang="en-US" altLang="ja-JP" sz="1600" b="1" dirty="0">
                <a:solidFill>
                  <a:schemeClr val="accent1">
                    <a:lumMod val="50000"/>
                  </a:schemeClr>
                </a:solidFill>
                <a:latin typeface="Meiryo UI" panose="020B0604030504040204" pitchFamily="50" charset="-128"/>
                <a:ea typeface="Meiryo UI" panose="020B0604030504040204" pitchFamily="50" charset="-128"/>
              </a:rPr>
              <a:t>, BLP</a:t>
            </a:r>
            <a:r>
              <a:rPr lang="ja-JP" altLang="en-US" sz="1600" b="1" dirty="0">
                <a:solidFill>
                  <a:schemeClr val="accent1">
                    <a:lumMod val="50000"/>
                  </a:schemeClr>
                </a:solidFill>
                <a:latin typeface="Meiryo UI" panose="020B0604030504040204" pitchFamily="50" charset="-128"/>
                <a:ea typeface="Meiryo UI" panose="020B0604030504040204" pitchFamily="50" charset="-128"/>
              </a:rPr>
              <a:t>法、コントロール関数法　等</a:t>
            </a:r>
          </a:p>
        </p:txBody>
      </p:sp>
      <p:cxnSp>
        <p:nvCxnSpPr>
          <p:cNvPr id="24" name="直線矢印コネクタ 23">
            <a:extLst>
              <a:ext uri="{FF2B5EF4-FFF2-40B4-BE49-F238E27FC236}">
                <a16:creationId xmlns:a16="http://schemas.microsoft.com/office/drawing/2014/main" id="{44029180-5171-49CD-9FBC-ED74C422C17D}"/>
              </a:ext>
            </a:extLst>
          </p:cNvPr>
          <p:cNvCxnSpPr>
            <a:cxnSpLocks/>
          </p:cNvCxnSpPr>
          <p:nvPr/>
        </p:nvCxnSpPr>
        <p:spPr>
          <a:xfrm>
            <a:off x="2605937" y="2529434"/>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7CFC5ED3-B3FD-441E-87E4-40C5882176D1}"/>
              </a:ext>
            </a:extLst>
          </p:cNvPr>
          <p:cNvSpPr/>
          <p:nvPr/>
        </p:nvSpPr>
        <p:spPr>
          <a:xfrm>
            <a:off x="3211329" y="3136972"/>
            <a:ext cx="2587769"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BCC79A5-9AB2-445D-AFE6-7A0AC2D62106}"/>
                  </a:ext>
                </a:extLst>
              </p:cNvPr>
              <p:cNvSpPr/>
              <p:nvPr/>
            </p:nvSpPr>
            <p:spPr>
              <a:xfrm>
                <a:off x="2290018" y="4424073"/>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6" name="正方形/長方形 25">
                <a:extLst>
                  <a:ext uri="{FF2B5EF4-FFF2-40B4-BE49-F238E27FC236}">
                    <a16:creationId xmlns:a16="http://schemas.microsoft.com/office/drawing/2014/main" id="{FBCC79A5-9AB2-445D-AFE6-7A0AC2D62106}"/>
                  </a:ext>
                </a:extLst>
              </p:cNvPr>
              <p:cNvSpPr>
                <a:spLocks noRot="1" noChangeAspect="1" noMove="1" noResize="1" noEditPoints="1" noAdjustHandles="1" noChangeArrowheads="1" noChangeShapeType="1" noTextEdit="1"/>
              </p:cNvSpPr>
              <p:nvPr/>
            </p:nvSpPr>
            <p:spPr>
              <a:xfrm>
                <a:off x="2290018" y="4424073"/>
                <a:ext cx="631840" cy="461665"/>
              </a:xfrm>
              <a:prstGeom prst="rect">
                <a:avLst/>
              </a:prstGeom>
              <a:blipFill>
                <a:blip r:embed="rId2"/>
                <a:stretch>
                  <a:fillRect b="-389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2A0F5486-AE34-40DC-B1ED-1B5481E13E88}"/>
                  </a:ext>
                </a:extLst>
              </p:cNvPr>
              <p:cNvSpPr/>
              <p:nvPr/>
            </p:nvSpPr>
            <p:spPr>
              <a:xfrm>
                <a:off x="2281201" y="2022386"/>
                <a:ext cx="630237"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7" name="正方形/長方形 26">
                <a:extLst>
                  <a:ext uri="{FF2B5EF4-FFF2-40B4-BE49-F238E27FC236}">
                    <a16:creationId xmlns:a16="http://schemas.microsoft.com/office/drawing/2014/main" id="{2A0F5486-AE34-40DC-B1ED-1B5481E13E88}"/>
                  </a:ext>
                </a:extLst>
              </p:cNvPr>
              <p:cNvSpPr>
                <a:spLocks noRot="1" noChangeAspect="1" noMove="1" noResize="1" noEditPoints="1" noAdjustHandles="1" noChangeArrowheads="1" noChangeShapeType="1" noTextEdit="1"/>
              </p:cNvSpPr>
              <p:nvPr/>
            </p:nvSpPr>
            <p:spPr>
              <a:xfrm>
                <a:off x="2281201" y="2022386"/>
                <a:ext cx="630237" cy="461665"/>
              </a:xfrm>
              <a:prstGeom prst="rect">
                <a:avLst/>
              </a:prstGeom>
              <a:blipFill>
                <a:blip r:embed="rId3"/>
                <a:stretch>
                  <a:fillRect b="-389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A03383B3-24B5-406A-B6C0-3DF01617093B}"/>
                  </a:ext>
                </a:extLst>
              </p:cNvPr>
              <p:cNvSpPr/>
              <p:nvPr/>
            </p:nvSpPr>
            <p:spPr>
              <a:xfrm>
                <a:off x="5056286" y="3231550"/>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8" name="正方形/長方形 27">
                <a:extLst>
                  <a:ext uri="{FF2B5EF4-FFF2-40B4-BE49-F238E27FC236}">
                    <a16:creationId xmlns:a16="http://schemas.microsoft.com/office/drawing/2014/main" id="{A03383B3-24B5-406A-B6C0-3DF01617093B}"/>
                  </a:ext>
                </a:extLst>
              </p:cNvPr>
              <p:cNvSpPr>
                <a:spLocks noRot="1" noChangeAspect="1" noMove="1" noResize="1" noEditPoints="1" noAdjustHandles="1" noChangeArrowheads="1" noChangeShapeType="1" noTextEdit="1"/>
              </p:cNvSpPr>
              <p:nvPr/>
            </p:nvSpPr>
            <p:spPr>
              <a:xfrm>
                <a:off x="5056286" y="3231550"/>
                <a:ext cx="635046" cy="461665"/>
              </a:xfrm>
              <a:prstGeom prst="rect">
                <a:avLst/>
              </a:prstGeom>
              <a:blipFill>
                <a:blip r:embed="rId4"/>
                <a:stretch>
                  <a:fillRect b="-3846"/>
                </a:stretch>
              </a:blipFill>
              <a:ln>
                <a:solidFill>
                  <a:schemeClr val="tx2"/>
                </a:solidFill>
              </a:ln>
            </p:spPr>
            <p:txBody>
              <a:bodyPr/>
              <a:lstStyle/>
              <a:p>
                <a:r>
                  <a:rPr lang="ja-JP" altLang="en-US">
                    <a:noFill/>
                  </a:rPr>
                  <a:t> </a:t>
                </a:r>
              </a:p>
            </p:txBody>
          </p:sp>
        </mc:Fallback>
      </mc:AlternateContent>
      <p:cxnSp>
        <p:nvCxnSpPr>
          <p:cNvPr id="29" name="直線矢印コネクタ 28">
            <a:extLst>
              <a:ext uri="{FF2B5EF4-FFF2-40B4-BE49-F238E27FC236}">
                <a16:creationId xmlns:a16="http://schemas.microsoft.com/office/drawing/2014/main" id="{0D9B83E6-BE45-4071-8182-24E530D6F05F}"/>
              </a:ext>
            </a:extLst>
          </p:cNvPr>
          <p:cNvCxnSpPr>
            <a:cxnSpLocks/>
          </p:cNvCxnSpPr>
          <p:nvPr/>
        </p:nvCxnSpPr>
        <p:spPr>
          <a:xfrm flipH="1">
            <a:off x="2995351" y="3800505"/>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F3FC9F6-F432-4515-A06E-DF43E69A0AB8}"/>
              </a:ext>
            </a:extLst>
          </p:cNvPr>
          <p:cNvCxnSpPr>
            <a:cxnSpLocks/>
          </p:cNvCxnSpPr>
          <p:nvPr/>
        </p:nvCxnSpPr>
        <p:spPr>
          <a:xfrm>
            <a:off x="2995351" y="2529434"/>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582634FB-21C2-4B38-A193-6E3CDBA4C288}"/>
                  </a:ext>
                </a:extLst>
              </p:cNvPr>
              <p:cNvSpPr/>
              <p:nvPr/>
            </p:nvSpPr>
            <p:spPr>
              <a:xfrm>
                <a:off x="3227698" y="2439331"/>
                <a:ext cx="18669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31" name="正方形/長方形 30">
                <a:extLst>
                  <a:ext uri="{FF2B5EF4-FFF2-40B4-BE49-F238E27FC236}">
                    <a16:creationId xmlns:a16="http://schemas.microsoft.com/office/drawing/2014/main" id="{582634FB-21C2-4B38-A193-6E3CDBA4C288}"/>
                  </a:ext>
                </a:extLst>
              </p:cNvPr>
              <p:cNvSpPr>
                <a:spLocks noRot="1" noChangeAspect="1" noMove="1" noResize="1" noEditPoints="1" noAdjustHandles="1" noChangeArrowheads="1" noChangeShapeType="1" noTextEdit="1"/>
              </p:cNvSpPr>
              <p:nvPr/>
            </p:nvSpPr>
            <p:spPr>
              <a:xfrm>
                <a:off x="3227698" y="2439331"/>
                <a:ext cx="1866921" cy="369332"/>
              </a:xfrm>
              <a:prstGeom prst="rect">
                <a:avLst/>
              </a:prstGeom>
              <a:blipFill>
                <a:blip r:embed="rId5"/>
                <a:stretch>
                  <a:fillRect b="-3279"/>
                </a:stretch>
              </a:blipFill>
            </p:spPr>
            <p:txBody>
              <a:bodyPr/>
              <a:lstStyle/>
              <a:p>
                <a:r>
                  <a:rPr lang="ja-JP" altLang="en-US">
                    <a:noFill/>
                  </a:rPr>
                  <a:t> </a:t>
                </a:r>
              </a:p>
            </p:txBody>
          </p:sp>
        </mc:Fallback>
      </mc:AlternateContent>
      <p:sp>
        <p:nvSpPr>
          <p:cNvPr id="32" name="テキスト ボックス 31">
            <a:extLst>
              <a:ext uri="{FF2B5EF4-FFF2-40B4-BE49-F238E27FC236}">
                <a16:creationId xmlns:a16="http://schemas.microsoft.com/office/drawing/2014/main" id="{A3DACF62-158F-4C7F-A8C2-308ACEC32DA4}"/>
              </a:ext>
            </a:extLst>
          </p:cNvPr>
          <p:cNvSpPr txBox="1"/>
          <p:nvPr/>
        </p:nvSpPr>
        <p:spPr>
          <a:xfrm>
            <a:off x="2170940" y="4940379"/>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a:t>
            </a:r>
          </a:p>
        </p:txBody>
      </p:sp>
      <p:sp>
        <p:nvSpPr>
          <p:cNvPr id="33" name="テキスト ボックス 32">
            <a:extLst>
              <a:ext uri="{FF2B5EF4-FFF2-40B4-BE49-F238E27FC236}">
                <a16:creationId xmlns:a16="http://schemas.microsoft.com/office/drawing/2014/main" id="{9A9A803E-A03F-456D-9EE5-D083F3AC7CBC}"/>
              </a:ext>
            </a:extLst>
          </p:cNvPr>
          <p:cNvSpPr txBox="1"/>
          <p:nvPr/>
        </p:nvSpPr>
        <p:spPr>
          <a:xfrm>
            <a:off x="5012171" y="2903241"/>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p:sp>
        <p:nvSpPr>
          <p:cNvPr id="34" name="左中かっこ 33">
            <a:extLst>
              <a:ext uri="{FF2B5EF4-FFF2-40B4-BE49-F238E27FC236}">
                <a16:creationId xmlns:a16="http://schemas.microsoft.com/office/drawing/2014/main" id="{848087DF-C2FE-42F9-B8EE-D72EBA879473}"/>
              </a:ext>
            </a:extLst>
          </p:cNvPr>
          <p:cNvSpPr/>
          <p:nvPr/>
        </p:nvSpPr>
        <p:spPr>
          <a:xfrm>
            <a:off x="2176328" y="2698462"/>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FB20019-8011-402B-A541-1F6B4E532E97}"/>
              </a:ext>
            </a:extLst>
          </p:cNvPr>
          <p:cNvSpPr txBox="1"/>
          <p:nvPr/>
        </p:nvSpPr>
        <p:spPr>
          <a:xfrm>
            <a:off x="874208" y="3313658"/>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C859A382-0036-4C99-A4B2-D608889068DB}"/>
                  </a:ext>
                </a:extLst>
              </p:cNvPr>
              <p:cNvSpPr/>
              <p:nvPr/>
            </p:nvSpPr>
            <p:spPr>
              <a:xfrm>
                <a:off x="3211329" y="4121331"/>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36" name="正方形/長方形 35">
                <a:extLst>
                  <a:ext uri="{FF2B5EF4-FFF2-40B4-BE49-F238E27FC236}">
                    <a16:creationId xmlns:a16="http://schemas.microsoft.com/office/drawing/2014/main" id="{C859A382-0036-4C99-A4B2-D608889068DB}"/>
                  </a:ext>
                </a:extLst>
              </p:cNvPr>
              <p:cNvSpPr>
                <a:spLocks noRot="1" noChangeAspect="1" noMove="1" noResize="1" noEditPoints="1" noAdjustHandles="1" noChangeArrowheads="1" noChangeShapeType="1" noTextEdit="1"/>
              </p:cNvSpPr>
              <p:nvPr/>
            </p:nvSpPr>
            <p:spPr>
              <a:xfrm>
                <a:off x="3211329" y="4121331"/>
                <a:ext cx="1434688" cy="369332"/>
              </a:xfrm>
              <a:prstGeom prst="rect">
                <a:avLst/>
              </a:prstGeom>
              <a:blipFill>
                <a:blip r:embed="rId6"/>
                <a:stretch>
                  <a:fillRect b="-16393"/>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B79CA350-8FA1-4005-B5B7-C1F983730C6F}"/>
              </a:ext>
            </a:extLst>
          </p:cNvPr>
          <p:cNvSpPr txBox="1"/>
          <p:nvPr/>
        </p:nvSpPr>
        <p:spPr>
          <a:xfrm>
            <a:off x="3360024" y="3200772"/>
            <a:ext cx="1584176"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交通行動と居住地に対する選好</a:t>
            </a:r>
          </a:p>
        </p:txBody>
      </p:sp>
      <p:sp>
        <p:nvSpPr>
          <p:cNvPr id="38" name="正方形/長方形 37">
            <a:extLst>
              <a:ext uri="{FF2B5EF4-FFF2-40B4-BE49-F238E27FC236}">
                <a16:creationId xmlns:a16="http://schemas.microsoft.com/office/drawing/2014/main" id="{71190784-8FAA-4BF1-A377-203DA7768330}"/>
              </a:ext>
            </a:extLst>
          </p:cNvPr>
          <p:cNvSpPr/>
          <p:nvPr/>
        </p:nvSpPr>
        <p:spPr>
          <a:xfrm>
            <a:off x="189756" y="1628800"/>
            <a:ext cx="5740166" cy="36639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9" name="テキスト ボックス 38">
            <a:extLst>
              <a:ext uri="{FF2B5EF4-FFF2-40B4-BE49-F238E27FC236}">
                <a16:creationId xmlns:a16="http://schemas.microsoft.com/office/drawing/2014/main" id="{EA849734-CE3B-4687-A72F-B0C45DDBB69C}"/>
              </a:ext>
            </a:extLst>
          </p:cNvPr>
          <p:cNvSpPr txBox="1"/>
          <p:nvPr/>
        </p:nvSpPr>
        <p:spPr>
          <a:xfrm>
            <a:off x="1991403" y="1726078"/>
            <a:ext cx="126188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居住地域特性</a:t>
            </a:r>
          </a:p>
        </p:txBody>
      </p: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C1B5A0F6-888B-4F1B-B7E7-A4E8C8D60201}"/>
                  </a:ext>
                </a:extLst>
              </p:cNvPr>
              <p:cNvSpPr/>
              <p:nvPr/>
            </p:nvSpPr>
            <p:spPr>
              <a:xfrm>
                <a:off x="557153" y="2021145"/>
                <a:ext cx="678326" cy="461665"/>
              </a:xfrm>
              <a:prstGeom prst="rect">
                <a:avLst/>
              </a:prstGeom>
              <a:ln>
                <a:solidFill>
                  <a:schemeClr val="tx2"/>
                </a:solidFill>
              </a:ln>
            </p:spPr>
            <p:txBody>
              <a:bodyPr wrap="none" anchor="ctr">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𝒘</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0" name="正方形/長方形 39">
                <a:extLst>
                  <a:ext uri="{FF2B5EF4-FFF2-40B4-BE49-F238E27FC236}">
                    <a16:creationId xmlns:a16="http://schemas.microsoft.com/office/drawing/2014/main" id="{C1B5A0F6-888B-4F1B-B7E7-A4E8C8D60201}"/>
                  </a:ext>
                </a:extLst>
              </p:cNvPr>
              <p:cNvSpPr>
                <a:spLocks noRot="1" noChangeAspect="1" noMove="1" noResize="1" noEditPoints="1" noAdjustHandles="1" noChangeArrowheads="1" noChangeShapeType="1" noTextEdit="1"/>
              </p:cNvSpPr>
              <p:nvPr/>
            </p:nvSpPr>
            <p:spPr>
              <a:xfrm>
                <a:off x="557153" y="2021145"/>
                <a:ext cx="678326" cy="461665"/>
              </a:xfrm>
              <a:prstGeom prst="rect">
                <a:avLst/>
              </a:prstGeom>
              <a:blipFill>
                <a:blip r:embed="rId7"/>
                <a:stretch>
                  <a:fillRect b="-3896"/>
                </a:stretch>
              </a:blipFill>
              <a:ln>
                <a:solidFill>
                  <a:schemeClr val="tx2"/>
                </a:solidFill>
              </a:ln>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36A27CCA-26C2-47A8-B63B-32BAA2156AC7}"/>
              </a:ext>
            </a:extLst>
          </p:cNvPr>
          <p:cNvCxnSpPr>
            <a:cxnSpLocks/>
            <a:stCxn id="40" idx="3"/>
            <a:endCxn id="27" idx="1"/>
          </p:cNvCxnSpPr>
          <p:nvPr/>
        </p:nvCxnSpPr>
        <p:spPr>
          <a:xfrm>
            <a:off x="1235479" y="2251978"/>
            <a:ext cx="1045722" cy="124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C9606BC-D73E-4024-8895-DA5E90E771F0}"/>
              </a:ext>
            </a:extLst>
          </p:cNvPr>
          <p:cNvSpPr txBox="1"/>
          <p:nvPr/>
        </p:nvSpPr>
        <p:spPr>
          <a:xfrm>
            <a:off x="371506" y="1702712"/>
            <a:ext cx="1005403" cy="313932"/>
          </a:xfrm>
          <a:prstGeom prst="rect">
            <a:avLst/>
          </a:prstGeom>
          <a:noFill/>
        </p:spPr>
        <p:txBody>
          <a:bodyPr wrap="none" rtlCol="0">
            <a:spAutoFit/>
          </a:bodyPr>
          <a:lstStyle/>
          <a:p>
            <a:pPr algn="ctr">
              <a:lnSpc>
                <a:spcPct val="90000"/>
              </a:lnSpc>
            </a:pPr>
            <a:r>
              <a:rPr kumimoji="1" lang="ja-JP" altLang="en-US" sz="1600" b="1" dirty="0">
                <a:highlight>
                  <a:srgbClr val="FFFF00"/>
                </a:highlight>
                <a:latin typeface="Meiryo UI" panose="020B0604030504040204" pitchFamily="50" charset="-128"/>
                <a:ea typeface="Meiryo UI" panose="020B0604030504040204" pitchFamily="50" charset="-128"/>
              </a:rPr>
              <a:t>操作変数</a:t>
            </a:r>
          </a:p>
        </p:txBody>
      </p:sp>
      <p:sp>
        <p:nvSpPr>
          <p:cNvPr id="51" name="テキスト ボックス 50">
            <a:extLst>
              <a:ext uri="{FF2B5EF4-FFF2-40B4-BE49-F238E27FC236}">
                <a16:creationId xmlns:a16="http://schemas.microsoft.com/office/drawing/2014/main" id="{AF12207D-6489-463E-A488-AB198237CE6E}"/>
              </a:ext>
            </a:extLst>
          </p:cNvPr>
          <p:cNvSpPr txBox="1"/>
          <p:nvPr/>
        </p:nvSpPr>
        <p:spPr>
          <a:xfrm>
            <a:off x="189757" y="1314868"/>
            <a:ext cx="4754444" cy="313932"/>
          </a:xfrm>
          <a:prstGeom prst="rect">
            <a:avLst/>
          </a:prstGeom>
          <a:noFill/>
        </p:spPr>
        <p:txBody>
          <a:bodyPr wrap="square" rtlCol="0">
            <a:spAutoFit/>
          </a:bodyPr>
          <a:lstStyle/>
          <a:p>
            <a:pPr marL="342900" indent="-342900">
              <a:lnSpc>
                <a:spcPct val="90000"/>
              </a:lnSpc>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操作変数 </a:t>
            </a:r>
            <a:r>
              <a:rPr kumimoji="1" lang="en-US" altLang="ja-JP" sz="1600" b="1" dirty="0">
                <a:latin typeface="Meiryo UI" panose="020B0604030504040204" pitchFamily="50" charset="-128"/>
                <a:ea typeface="Meiryo UI" panose="020B0604030504040204" pitchFamily="50" charset="-128"/>
              </a:rPr>
              <a:t>(instrumental variables) </a:t>
            </a:r>
            <a:r>
              <a:rPr kumimoji="1" lang="ja-JP" altLang="en-US" sz="1600" b="1" dirty="0">
                <a:latin typeface="Meiryo UI" panose="020B0604030504040204" pitchFamily="50" charset="-128"/>
                <a:ea typeface="Meiryo UI" panose="020B0604030504040204" pitchFamily="50" charset="-128"/>
              </a:rPr>
              <a:t>を導入</a:t>
            </a:r>
          </a:p>
        </p:txBody>
      </p:sp>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8A4FC245-9778-492C-BB4C-77E5301B6F3E}"/>
                  </a:ext>
                </a:extLst>
              </p:cNvPr>
              <p:cNvSpPr txBox="1"/>
              <p:nvPr/>
            </p:nvSpPr>
            <p:spPr>
              <a:xfrm>
                <a:off x="189756" y="5719819"/>
                <a:ext cx="5759624" cy="523220"/>
              </a:xfrm>
              <a:prstGeom prst="rect">
                <a:avLst/>
              </a:prstGeom>
              <a:solidFill>
                <a:schemeClr val="accent5">
                  <a:lumMod val="20000"/>
                  <a:lumOff val="80000"/>
                </a:schemeClr>
              </a:solidFill>
              <a:ln>
                <a:solidFill>
                  <a:schemeClr val="accent1">
                    <a:lumMod val="50000"/>
                  </a:schemeClr>
                </a:solidFill>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居住地域特性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と相関するが、誤差項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𝒖</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とは独立かつ</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交通行動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とは直接関係しない変数 </a:t>
                </a:r>
                <a:r>
                  <a:rPr kumimoji="1" lang="en-US" altLang="ja-JP" sz="1400" b="1" dirty="0">
                    <a:latin typeface="Meiryo UI" panose="020B0604030504040204" pitchFamily="50" charset="-128"/>
                    <a:ea typeface="Meiryo UI" panose="020B0604030504040204" pitchFamily="50" charset="-128"/>
                  </a:rPr>
                  <a:t>(</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𝒁</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を通してのみ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に影響を与える</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52" name="テキスト ボックス 51">
                <a:extLst>
                  <a:ext uri="{FF2B5EF4-FFF2-40B4-BE49-F238E27FC236}">
                    <a16:creationId xmlns:a16="http://schemas.microsoft.com/office/drawing/2014/main" id="{8A4FC245-9778-492C-BB4C-77E5301B6F3E}"/>
                  </a:ext>
                </a:extLst>
              </p:cNvPr>
              <p:cNvSpPr txBox="1">
                <a:spLocks noRot="1" noChangeAspect="1" noMove="1" noResize="1" noEditPoints="1" noAdjustHandles="1" noChangeArrowheads="1" noChangeShapeType="1" noTextEdit="1"/>
              </p:cNvSpPr>
              <p:nvPr/>
            </p:nvSpPr>
            <p:spPr>
              <a:xfrm>
                <a:off x="189756" y="5719819"/>
                <a:ext cx="5759624" cy="523220"/>
              </a:xfrm>
              <a:prstGeom prst="rect">
                <a:avLst/>
              </a:prstGeom>
              <a:blipFill>
                <a:blip r:embed="rId8"/>
                <a:stretch>
                  <a:fillRect l="-211" r="-211" b="-10227"/>
                </a:stretch>
              </a:blipFill>
              <a:ln>
                <a:solidFill>
                  <a:schemeClr val="accent1">
                    <a:lumMod val="5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0A7CF541-0F4C-4C2D-A094-C32C08FD22CB}"/>
                  </a:ext>
                </a:extLst>
              </p:cNvPr>
              <p:cNvSpPr txBox="1"/>
              <p:nvPr/>
            </p:nvSpPr>
            <p:spPr>
              <a:xfrm>
                <a:off x="189756" y="5447024"/>
                <a:ext cx="3704297" cy="286232"/>
              </a:xfrm>
              <a:prstGeom prst="rect">
                <a:avLst/>
              </a:prstGeom>
              <a:noFill/>
            </p:spPr>
            <p:txBody>
              <a:bodyPr wrap="square" rtlCol="0">
                <a:spAutoFit/>
              </a:bodyPr>
              <a:lstStyle/>
              <a:p>
                <a:pPr marL="285750" indent="-285750">
                  <a:lnSpc>
                    <a:spcPct val="90000"/>
                  </a:lnSpc>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操作変数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𝒘</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の除外制約条件</a:t>
                </a:r>
              </a:p>
            </p:txBody>
          </p:sp>
        </mc:Choice>
        <mc:Fallback xmlns="">
          <p:sp>
            <p:nvSpPr>
              <p:cNvPr id="54" name="テキスト ボックス 53">
                <a:extLst>
                  <a:ext uri="{FF2B5EF4-FFF2-40B4-BE49-F238E27FC236}">
                    <a16:creationId xmlns:a16="http://schemas.microsoft.com/office/drawing/2014/main" id="{0A7CF541-0F4C-4C2D-A094-C32C08FD22CB}"/>
                  </a:ext>
                </a:extLst>
              </p:cNvPr>
              <p:cNvSpPr txBox="1">
                <a:spLocks noRot="1" noChangeAspect="1" noMove="1" noResize="1" noEditPoints="1" noAdjustHandles="1" noChangeArrowheads="1" noChangeShapeType="1" noTextEdit="1"/>
              </p:cNvSpPr>
              <p:nvPr/>
            </p:nvSpPr>
            <p:spPr>
              <a:xfrm>
                <a:off x="189756" y="5447024"/>
                <a:ext cx="3704297" cy="286232"/>
              </a:xfrm>
              <a:prstGeom prst="rect">
                <a:avLst/>
              </a:prstGeom>
              <a:blipFill>
                <a:blip r:embed="rId9"/>
                <a:stretch>
                  <a:fillRect l="-164" t="-13043"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31A29196-24F3-4E2B-B658-B1D4EFC3E2BC}"/>
                  </a:ext>
                </a:extLst>
              </p:cNvPr>
              <p:cNvSpPr txBox="1"/>
              <p:nvPr/>
            </p:nvSpPr>
            <p:spPr>
              <a:xfrm>
                <a:off x="5949380" y="1969580"/>
                <a:ext cx="6239445" cy="307777"/>
              </a:xfrm>
              <a:prstGeom prst="rect">
                <a:avLst/>
              </a:prstGeom>
              <a:noFill/>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操作変数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𝒘</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を変動させることで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𝒁</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を通した間接的な効果により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が変動</a:t>
                </a:r>
                <a:endParaRPr kumimoji="1" lang="en-US" altLang="ja-JP" sz="1400" b="1" dirty="0">
                  <a:latin typeface="Meiryo UI" panose="020B0604030504040204" pitchFamily="50" charset="-128"/>
                  <a:ea typeface="Meiryo UI" panose="020B0604030504040204" pitchFamily="50" charset="-128"/>
                </a:endParaRPr>
              </a:p>
            </p:txBody>
          </p:sp>
        </mc:Choice>
        <mc:Fallback xmlns="">
          <p:sp>
            <p:nvSpPr>
              <p:cNvPr id="56" name="テキスト ボックス 55">
                <a:extLst>
                  <a:ext uri="{FF2B5EF4-FFF2-40B4-BE49-F238E27FC236}">
                    <a16:creationId xmlns:a16="http://schemas.microsoft.com/office/drawing/2014/main" id="{31A29196-24F3-4E2B-B658-B1D4EFC3E2BC}"/>
                  </a:ext>
                </a:extLst>
              </p:cNvPr>
              <p:cNvSpPr txBox="1">
                <a:spLocks noRot="1" noChangeAspect="1" noMove="1" noResize="1" noEditPoints="1" noAdjustHandles="1" noChangeArrowheads="1" noChangeShapeType="1" noTextEdit="1"/>
              </p:cNvSpPr>
              <p:nvPr/>
            </p:nvSpPr>
            <p:spPr>
              <a:xfrm>
                <a:off x="5949380" y="1969580"/>
                <a:ext cx="6239445" cy="307777"/>
              </a:xfrm>
              <a:prstGeom prst="rect">
                <a:avLst/>
              </a:prstGeom>
              <a:blipFill>
                <a:blip r:embed="rId10"/>
                <a:stretch>
                  <a:fillRect t="-3922" b="-19608"/>
                </a:stretch>
              </a:blipFill>
            </p:spPr>
            <p:txBody>
              <a:bodyPr/>
              <a:lstStyle/>
              <a:p>
                <a:r>
                  <a:rPr lang="ja-JP" altLang="en-US">
                    <a:noFill/>
                  </a:rPr>
                  <a:t> </a:t>
                </a:r>
              </a:p>
            </p:txBody>
          </p:sp>
        </mc:Fallback>
      </mc:AlternateContent>
      <p:sp>
        <p:nvSpPr>
          <p:cNvPr id="57" name="テキスト ボックス 56">
            <a:extLst>
              <a:ext uri="{FF2B5EF4-FFF2-40B4-BE49-F238E27FC236}">
                <a16:creationId xmlns:a16="http://schemas.microsoft.com/office/drawing/2014/main" id="{65D8FCDD-F7F6-4AAC-9069-8221D22BB2E1}"/>
              </a:ext>
            </a:extLst>
          </p:cNvPr>
          <p:cNvSpPr txBox="1"/>
          <p:nvPr/>
        </p:nvSpPr>
        <p:spPr>
          <a:xfrm>
            <a:off x="6287693" y="1485684"/>
            <a:ext cx="3153427" cy="286232"/>
          </a:xfrm>
          <a:prstGeom prst="rect">
            <a:avLst/>
          </a:prstGeom>
          <a:noFill/>
        </p:spPr>
        <p:txBody>
          <a:bodyPr wrap="none" rtlCol="0">
            <a:spAutoFit/>
          </a:bodyPr>
          <a:lstStyle/>
          <a:p>
            <a:pPr marL="285750" indent="-285750">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内生性バイアスを補正するメカニズム</a:t>
            </a:r>
          </a:p>
        </p:txBody>
      </p: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FD6645BE-26F6-4BF3-919E-1C44FFBC2C19}"/>
                  </a:ext>
                </a:extLst>
              </p:cNvPr>
              <p:cNvSpPr/>
              <p:nvPr/>
            </p:nvSpPr>
            <p:spPr>
              <a:xfrm>
                <a:off x="6761530" y="2455140"/>
                <a:ext cx="480593" cy="400110"/>
              </a:xfrm>
              <a:prstGeom prst="rect">
                <a:avLst/>
              </a:prstGeom>
              <a:solidFill>
                <a:schemeClr val="bg1"/>
              </a:solidFill>
              <a:ln>
                <a:solidFill>
                  <a:schemeClr val="tx2"/>
                </a:solidFill>
              </a:ln>
            </p:spPr>
            <p:txBody>
              <a:bodyPr wrap="square"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𝒘</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58" name="正方形/長方形 57">
                <a:extLst>
                  <a:ext uri="{FF2B5EF4-FFF2-40B4-BE49-F238E27FC236}">
                    <a16:creationId xmlns:a16="http://schemas.microsoft.com/office/drawing/2014/main" id="{FD6645BE-26F6-4BF3-919E-1C44FFBC2C19}"/>
                  </a:ext>
                </a:extLst>
              </p:cNvPr>
              <p:cNvSpPr>
                <a:spLocks noRot="1" noChangeAspect="1" noMove="1" noResize="1" noEditPoints="1" noAdjustHandles="1" noChangeArrowheads="1" noChangeShapeType="1" noTextEdit="1"/>
              </p:cNvSpPr>
              <p:nvPr/>
            </p:nvSpPr>
            <p:spPr>
              <a:xfrm>
                <a:off x="6761530" y="2455140"/>
                <a:ext cx="480593" cy="400110"/>
              </a:xfrm>
              <a:prstGeom prst="rect">
                <a:avLst/>
              </a:prstGeom>
              <a:blipFill>
                <a:blip r:embed="rId11"/>
                <a:stretch>
                  <a:fillRect b="-4478"/>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A8440C6B-4F5F-4F89-9C4B-5B2C40A73F59}"/>
                  </a:ext>
                </a:extLst>
              </p:cNvPr>
              <p:cNvSpPr/>
              <p:nvPr/>
            </p:nvSpPr>
            <p:spPr>
              <a:xfrm>
                <a:off x="8446592" y="2455140"/>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𝒁</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59" name="正方形/長方形 58">
                <a:extLst>
                  <a:ext uri="{FF2B5EF4-FFF2-40B4-BE49-F238E27FC236}">
                    <a16:creationId xmlns:a16="http://schemas.microsoft.com/office/drawing/2014/main" id="{A8440C6B-4F5F-4F89-9C4B-5B2C40A73F59}"/>
                  </a:ext>
                </a:extLst>
              </p:cNvPr>
              <p:cNvSpPr>
                <a:spLocks noRot="1" noChangeAspect="1" noMove="1" noResize="1" noEditPoints="1" noAdjustHandles="1" noChangeArrowheads="1" noChangeShapeType="1" noTextEdit="1"/>
              </p:cNvSpPr>
              <p:nvPr/>
            </p:nvSpPr>
            <p:spPr>
              <a:xfrm>
                <a:off x="8446592" y="2455140"/>
                <a:ext cx="478324" cy="400110"/>
              </a:xfrm>
              <a:prstGeom prst="rect">
                <a:avLst/>
              </a:prstGeom>
              <a:blipFill>
                <a:blip r:embed="rId12"/>
                <a:stretch>
                  <a:fillRect b="-2985"/>
                </a:stretch>
              </a:blipFill>
              <a:ln>
                <a:solidFill>
                  <a:schemeClr val="tx2"/>
                </a:solidFill>
              </a:ln>
            </p:spPr>
            <p:txBody>
              <a:bodyPr/>
              <a:lstStyle/>
              <a:p>
                <a:r>
                  <a:rPr lang="ja-JP" altLang="en-US">
                    <a:noFill/>
                  </a:rPr>
                  <a:t> </a:t>
                </a:r>
              </a:p>
            </p:txBody>
          </p:sp>
        </mc:Fallback>
      </mc:AlternateContent>
      <p:cxnSp>
        <p:nvCxnSpPr>
          <p:cNvPr id="60" name="直線矢印コネクタ 59">
            <a:extLst>
              <a:ext uri="{FF2B5EF4-FFF2-40B4-BE49-F238E27FC236}">
                <a16:creationId xmlns:a16="http://schemas.microsoft.com/office/drawing/2014/main" id="{49349382-605C-422E-A16D-0F02E9CCA7F0}"/>
              </a:ext>
            </a:extLst>
          </p:cNvPr>
          <p:cNvCxnSpPr>
            <a:cxnSpLocks/>
          </p:cNvCxnSpPr>
          <p:nvPr/>
        </p:nvCxnSpPr>
        <p:spPr>
          <a:xfrm>
            <a:off x="7318548" y="2655195"/>
            <a:ext cx="1045722" cy="124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21780F29-6FF7-4B24-BA77-D7E9088C9BB5}"/>
                  </a:ext>
                </a:extLst>
              </p:cNvPr>
              <p:cNvSpPr/>
              <p:nvPr/>
            </p:nvSpPr>
            <p:spPr>
              <a:xfrm>
                <a:off x="10129385" y="2447142"/>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a:latin typeface="Cambria Math" panose="02040503050406030204" pitchFamily="18" charset="0"/>
                            </a:rPr>
                          </m:ctrlPr>
                        </m:sSubPr>
                        <m:e>
                          <m:r>
                            <a:rPr kumimoji="1" lang="en-US" altLang="ja-JP" sz="2000" b="1" i="1">
                              <a:latin typeface="Cambria Math" panose="02040503050406030204" pitchFamily="18" charset="0"/>
                            </a:rPr>
                            <m:t>𝒀</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61" name="正方形/長方形 60">
                <a:extLst>
                  <a:ext uri="{FF2B5EF4-FFF2-40B4-BE49-F238E27FC236}">
                    <a16:creationId xmlns:a16="http://schemas.microsoft.com/office/drawing/2014/main" id="{21780F29-6FF7-4B24-BA77-D7E9088C9BB5}"/>
                  </a:ext>
                </a:extLst>
              </p:cNvPr>
              <p:cNvSpPr>
                <a:spLocks noRot="1" noChangeAspect="1" noMove="1" noResize="1" noEditPoints="1" noAdjustHandles="1" noChangeArrowheads="1" noChangeShapeType="1" noTextEdit="1"/>
              </p:cNvSpPr>
              <p:nvPr/>
            </p:nvSpPr>
            <p:spPr>
              <a:xfrm>
                <a:off x="10129385" y="2447142"/>
                <a:ext cx="478324" cy="400110"/>
              </a:xfrm>
              <a:prstGeom prst="rect">
                <a:avLst/>
              </a:prstGeom>
              <a:blipFill>
                <a:blip r:embed="rId13"/>
                <a:stretch>
                  <a:fillRect b="-2941"/>
                </a:stretch>
              </a:blipFill>
              <a:ln>
                <a:solidFill>
                  <a:schemeClr val="tx2"/>
                </a:solidFill>
              </a:ln>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79814A8B-5AFC-403E-89DC-3C92A16F31B3}"/>
              </a:ext>
            </a:extLst>
          </p:cNvPr>
          <p:cNvCxnSpPr>
            <a:cxnSpLocks/>
          </p:cNvCxnSpPr>
          <p:nvPr/>
        </p:nvCxnSpPr>
        <p:spPr>
          <a:xfrm>
            <a:off x="9007238" y="2655195"/>
            <a:ext cx="1045722" cy="1241"/>
          </a:xfrm>
          <a:prstGeom prst="straightConnector1">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F5DE2E5B-B64C-4EB1-A86D-F1065F03239B}"/>
              </a:ext>
            </a:extLst>
          </p:cNvPr>
          <p:cNvSpPr txBox="1"/>
          <p:nvPr/>
        </p:nvSpPr>
        <p:spPr>
          <a:xfrm>
            <a:off x="8850398" y="3140968"/>
            <a:ext cx="1386116"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知りたい関係</a:t>
            </a:r>
          </a:p>
        </p:txBody>
      </p:sp>
      <p:sp>
        <p:nvSpPr>
          <p:cNvPr id="64" name="左中かっこ 63">
            <a:extLst>
              <a:ext uri="{FF2B5EF4-FFF2-40B4-BE49-F238E27FC236}">
                <a16:creationId xmlns:a16="http://schemas.microsoft.com/office/drawing/2014/main" id="{6B9C213A-BF4C-4EA7-8DE4-0A9E0152A60F}"/>
              </a:ext>
            </a:extLst>
          </p:cNvPr>
          <p:cNvSpPr/>
          <p:nvPr/>
        </p:nvSpPr>
        <p:spPr>
          <a:xfrm rot="16200000">
            <a:off x="9422345" y="2503665"/>
            <a:ext cx="242223" cy="1019008"/>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EF71C693-A97E-402E-8045-632B0DFF47DD}"/>
                  </a:ext>
                </a:extLst>
              </p:cNvPr>
              <p:cNvSpPr txBox="1"/>
              <p:nvPr/>
            </p:nvSpPr>
            <p:spPr>
              <a:xfrm>
                <a:off x="6238429" y="3475697"/>
                <a:ext cx="5611856"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このとき，操作変数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𝒘</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と独立である誤差項 </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𝒖</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は変動しない</a:t>
                </a:r>
              </a:p>
            </p:txBody>
          </p:sp>
        </mc:Choice>
        <mc:Fallback xmlns="">
          <p:sp>
            <p:nvSpPr>
              <p:cNvPr id="65" name="テキスト ボックス 64">
                <a:extLst>
                  <a:ext uri="{FF2B5EF4-FFF2-40B4-BE49-F238E27FC236}">
                    <a16:creationId xmlns:a16="http://schemas.microsoft.com/office/drawing/2014/main" id="{EF71C693-A97E-402E-8045-632B0DFF47DD}"/>
                  </a:ext>
                </a:extLst>
              </p:cNvPr>
              <p:cNvSpPr txBox="1">
                <a:spLocks noRot="1" noChangeAspect="1" noMove="1" noResize="1" noEditPoints="1" noAdjustHandles="1" noChangeArrowheads="1" noChangeShapeType="1" noTextEdit="1"/>
              </p:cNvSpPr>
              <p:nvPr/>
            </p:nvSpPr>
            <p:spPr>
              <a:xfrm>
                <a:off x="6238429" y="3475697"/>
                <a:ext cx="5611856" cy="286232"/>
              </a:xfrm>
              <a:prstGeom prst="rect">
                <a:avLst/>
              </a:prstGeom>
              <a:blipFill>
                <a:blip r:embed="rId14"/>
                <a:stretch>
                  <a:fillRect l="-326" t="-12766"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167DC12B-AB6D-4909-9119-B3FCDA52DA80}"/>
                  </a:ext>
                </a:extLst>
              </p:cNvPr>
              <p:cNvSpPr/>
              <p:nvPr/>
            </p:nvSpPr>
            <p:spPr>
              <a:xfrm>
                <a:off x="11278988" y="2936901"/>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𝒖</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66" name="正方形/長方形 65">
                <a:extLst>
                  <a:ext uri="{FF2B5EF4-FFF2-40B4-BE49-F238E27FC236}">
                    <a16:creationId xmlns:a16="http://schemas.microsoft.com/office/drawing/2014/main" id="{167DC12B-AB6D-4909-9119-B3FCDA52DA80}"/>
                  </a:ext>
                </a:extLst>
              </p:cNvPr>
              <p:cNvSpPr>
                <a:spLocks noRot="1" noChangeAspect="1" noMove="1" noResize="1" noEditPoints="1" noAdjustHandles="1" noChangeArrowheads="1" noChangeShapeType="1" noTextEdit="1"/>
              </p:cNvSpPr>
              <p:nvPr/>
            </p:nvSpPr>
            <p:spPr>
              <a:xfrm>
                <a:off x="11278988" y="2936901"/>
                <a:ext cx="478324" cy="400110"/>
              </a:xfrm>
              <a:prstGeom prst="rect">
                <a:avLst/>
              </a:prstGeom>
              <a:blipFill>
                <a:blip r:embed="rId15"/>
                <a:stretch>
                  <a:fillRect b="-2985"/>
                </a:stretch>
              </a:blipFill>
              <a:ln>
                <a:solidFill>
                  <a:schemeClr val="tx2"/>
                </a:solidFill>
              </a:ln>
            </p:spPr>
            <p:txBody>
              <a:bodyPr/>
              <a:lstStyle/>
              <a:p>
                <a:r>
                  <a:rPr lang="ja-JP" altLang="en-US">
                    <a:noFill/>
                  </a:rPr>
                  <a:t> </a:t>
                </a:r>
              </a:p>
            </p:txBody>
          </p:sp>
        </mc:Fallback>
      </mc:AlternateContent>
      <p:sp>
        <p:nvSpPr>
          <p:cNvPr id="70" name="テキスト ボックス 69">
            <a:extLst>
              <a:ext uri="{FF2B5EF4-FFF2-40B4-BE49-F238E27FC236}">
                <a16:creationId xmlns:a16="http://schemas.microsoft.com/office/drawing/2014/main" id="{B62456C7-65D8-4C56-92AC-C22B45EC56F6}"/>
              </a:ext>
            </a:extLst>
          </p:cNvPr>
          <p:cNvSpPr txBox="1"/>
          <p:nvPr/>
        </p:nvSpPr>
        <p:spPr>
          <a:xfrm>
            <a:off x="10236514" y="4142383"/>
            <a:ext cx="1922139" cy="286232"/>
          </a:xfrm>
          <a:prstGeom prst="rect">
            <a:avLst/>
          </a:prstGeom>
          <a:noFill/>
        </p:spPr>
        <p:txBody>
          <a:bodyPr wrap="square" rtlCol="0">
            <a:spAutoFit/>
          </a:bodyPr>
          <a:lstStyle/>
          <a:p>
            <a:pPr>
              <a:lnSpc>
                <a:spcPct val="90000"/>
              </a:lnSpc>
            </a:pPr>
            <a:r>
              <a:rPr kumimoji="1" lang="ja-JP" altLang="en-US" sz="1400" b="1" dirty="0">
                <a:latin typeface="Meiryo UI" panose="020B0604030504040204" pitchFamily="50" charset="-128"/>
                <a:ea typeface="Meiryo UI" panose="020B0604030504040204" pitchFamily="50" charset="-128"/>
              </a:rPr>
              <a:t>は知ることができるため</a:t>
            </a:r>
          </a:p>
        </p:txBody>
      </p:sp>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F5B2297B-1E42-40C4-A0B2-3E63E5D71A3D}"/>
                  </a:ext>
                </a:extLst>
              </p:cNvPr>
              <p:cNvSpPr/>
              <p:nvPr/>
            </p:nvSpPr>
            <p:spPr>
              <a:xfrm>
                <a:off x="8585814" y="4090756"/>
                <a:ext cx="480593" cy="400110"/>
              </a:xfrm>
              <a:prstGeom prst="rect">
                <a:avLst/>
              </a:prstGeom>
              <a:solidFill>
                <a:schemeClr val="bg1"/>
              </a:solidFill>
              <a:ln>
                <a:solidFill>
                  <a:schemeClr val="tx2"/>
                </a:solidFill>
              </a:ln>
            </p:spPr>
            <p:txBody>
              <a:bodyPr wrap="square"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𝒘</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71" name="正方形/長方形 70">
                <a:extLst>
                  <a:ext uri="{FF2B5EF4-FFF2-40B4-BE49-F238E27FC236}">
                    <a16:creationId xmlns:a16="http://schemas.microsoft.com/office/drawing/2014/main" id="{F5B2297B-1E42-40C4-A0B2-3E63E5D71A3D}"/>
                  </a:ext>
                </a:extLst>
              </p:cNvPr>
              <p:cNvSpPr>
                <a:spLocks noRot="1" noChangeAspect="1" noMove="1" noResize="1" noEditPoints="1" noAdjustHandles="1" noChangeArrowheads="1" noChangeShapeType="1" noTextEdit="1"/>
              </p:cNvSpPr>
              <p:nvPr/>
            </p:nvSpPr>
            <p:spPr>
              <a:xfrm>
                <a:off x="8585814" y="4090756"/>
                <a:ext cx="480593" cy="400110"/>
              </a:xfrm>
              <a:prstGeom prst="rect">
                <a:avLst/>
              </a:prstGeom>
              <a:blipFill>
                <a:blip r:embed="rId16"/>
                <a:stretch>
                  <a:fillRect b="-2941"/>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a:extLst>
                  <a:ext uri="{FF2B5EF4-FFF2-40B4-BE49-F238E27FC236}">
                    <a16:creationId xmlns:a16="http://schemas.microsoft.com/office/drawing/2014/main" id="{E9EA21AC-29B3-4806-92D2-56A53B14B252}"/>
                  </a:ext>
                </a:extLst>
              </p:cNvPr>
              <p:cNvSpPr/>
              <p:nvPr/>
            </p:nvSpPr>
            <p:spPr>
              <a:xfrm>
                <a:off x="9694812" y="4085444"/>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𝒁</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72" name="正方形/長方形 71">
                <a:extLst>
                  <a:ext uri="{FF2B5EF4-FFF2-40B4-BE49-F238E27FC236}">
                    <a16:creationId xmlns:a16="http://schemas.microsoft.com/office/drawing/2014/main" id="{E9EA21AC-29B3-4806-92D2-56A53B14B252}"/>
                  </a:ext>
                </a:extLst>
              </p:cNvPr>
              <p:cNvSpPr>
                <a:spLocks noRot="1" noChangeAspect="1" noMove="1" noResize="1" noEditPoints="1" noAdjustHandles="1" noChangeArrowheads="1" noChangeShapeType="1" noTextEdit="1"/>
              </p:cNvSpPr>
              <p:nvPr/>
            </p:nvSpPr>
            <p:spPr>
              <a:xfrm>
                <a:off x="9694812" y="4085444"/>
                <a:ext cx="478324" cy="400110"/>
              </a:xfrm>
              <a:prstGeom prst="rect">
                <a:avLst/>
              </a:prstGeom>
              <a:blipFill>
                <a:blip r:embed="rId17"/>
                <a:stretch>
                  <a:fillRect b="-2941"/>
                </a:stretch>
              </a:blipFill>
              <a:ln>
                <a:solidFill>
                  <a:schemeClr val="tx2"/>
                </a:solidFill>
              </a:ln>
            </p:spPr>
            <p:txBody>
              <a:bodyPr/>
              <a:lstStyle/>
              <a:p>
                <a:r>
                  <a:rPr lang="ja-JP" altLang="en-US">
                    <a:noFill/>
                  </a:rPr>
                  <a:t> </a:t>
                </a:r>
              </a:p>
            </p:txBody>
          </p:sp>
        </mc:Fallback>
      </mc:AlternateContent>
      <p:cxnSp>
        <p:nvCxnSpPr>
          <p:cNvPr id="73" name="直線矢印コネクタ 72">
            <a:extLst>
              <a:ext uri="{FF2B5EF4-FFF2-40B4-BE49-F238E27FC236}">
                <a16:creationId xmlns:a16="http://schemas.microsoft.com/office/drawing/2014/main" id="{BB6F9EC6-5861-4F1A-9A75-89BC2691494D}"/>
              </a:ext>
            </a:extLst>
          </p:cNvPr>
          <p:cNvCxnSpPr>
            <a:cxnSpLocks/>
          </p:cNvCxnSpPr>
          <p:nvPr/>
        </p:nvCxnSpPr>
        <p:spPr>
          <a:xfrm>
            <a:off x="9142832" y="4290811"/>
            <a:ext cx="440056"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08604F0F-B8D8-41DC-8227-A7FEFD5479A7}"/>
              </a:ext>
            </a:extLst>
          </p:cNvPr>
          <p:cNvSpPr txBox="1"/>
          <p:nvPr/>
        </p:nvSpPr>
        <p:spPr>
          <a:xfrm>
            <a:off x="5909569" y="4145188"/>
            <a:ext cx="2644945" cy="307777"/>
          </a:xfrm>
          <a:prstGeom prst="rect">
            <a:avLst/>
          </a:prstGeom>
          <a:noFill/>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操作変数と居住地域特性の相関</a:t>
            </a:r>
            <a:endParaRPr lang="ja-JP" altLang="en-US" sz="1400" dirty="0"/>
          </a:p>
        </p:txBody>
      </p:sp>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4BFB8E06-5E5D-4C8E-8942-78B20E2B8C77}"/>
                  </a:ext>
                </a:extLst>
              </p:cNvPr>
              <p:cNvSpPr/>
              <p:nvPr/>
            </p:nvSpPr>
            <p:spPr>
              <a:xfrm>
                <a:off x="6120176" y="4611339"/>
                <a:ext cx="480593" cy="400110"/>
              </a:xfrm>
              <a:prstGeom prst="rect">
                <a:avLst/>
              </a:prstGeom>
              <a:solidFill>
                <a:schemeClr val="bg1"/>
              </a:solidFill>
              <a:ln>
                <a:solidFill>
                  <a:schemeClr val="tx2"/>
                </a:solidFill>
              </a:ln>
            </p:spPr>
            <p:txBody>
              <a:bodyPr wrap="square"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𝒘</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77" name="正方形/長方形 76">
                <a:extLst>
                  <a:ext uri="{FF2B5EF4-FFF2-40B4-BE49-F238E27FC236}">
                    <a16:creationId xmlns:a16="http://schemas.microsoft.com/office/drawing/2014/main" id="{4BFB8E06-5E5D-4C8E-8942-78B20E2B8C77}"/>
                  </a:ext>
                </a:extLst>
              </p:cNvPr>
              <p:cNvSpPr>
                <a:spLocks noRot="1" noChangeAspect="1" noMove="1" noResize="1" noEditPoints="1" noAdjustHandles="1" noChangeArrowheads="1" noChangeShapeType="1" noTextEdit="1"/>
              </p:cNvSpPr>
              <p:nvPr/>
            </p:nvSpPr>
            <p:spPr>
              <a:xfrm>
                <a:off x="6120176" y="4611339"/>
                <a:ext cx="480593" cy="400110"/>
              </a:xfrm>
              <a:prstGeom prst="rect">
                <a:avLst/>
              </a:prstGeom>
              <a:blipFill>
                <a:blip r:embed="rId18"/>
                <a:stretch>
                  <a:fillRect b="-2941"/>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a:extLst>
                  <a:ext uri="{FF2B5EF4-FFF2-40B4-BE49-F238E27FC236}">
                    <a16:creationId xmlns:a16="http://schemas.microsoft.com/office/drawing/2014/main" id="{9FE56AD0-1E7F-4841-8A3C-E25534FF1147}"/>
                  </a:ext>
                </a:extLst>
              </p:cNvPr>
              <p:cNvSpPr/>
              <p:nvPr/>
            </p:nvSpPr>
            <p:spPr>
              <a:xfrm>
                <a:off x="7183930" y="4611339"/>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𝒁</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78" name="正方形/長方形 77">
                <a:extLst>
                  <a:ext uri="{FF2B5EF4-FFF2-40B4-BE49-F238E27FC236}">
                    <a16:creationId xmlns:a16="http://schemas.microsoft.com/office/drawing/2014/main" id="{9FE56AD0-1E7F-4841-8A3C-E25534FF1147}"/>
                  </a:ext>
                </a:extLst>
              </p:cNvPr>
              <p:cNvSpPr>
                <a:spLocks noRot="1" noChangeAspect="1" noMove="1" noResize="1" noEditPoints="1" noAdjustHandles="1" noChangeArrowheads="1" noChangeShapeType="1" noTextEdit="1"/>
              </p:cNvSpPr>
              <p:nvPr/>
            </p:nvSpPr>
            <p:spPr>
              <a:xfrm>
                <a:off x="7183930" y="4611339"/>
                <a:ext cx="478324" cy="400110"/>
              </a:xfrm>
              <a:prstGeom prst="rect">
                <a:avLst/>
              </a:prstGeom>
              <a:blipFill>
                <a:blip r:embed="rId19"/>
                <a:stretch>
                  <a:fillRect b="-2941"/>
                </a:stretch>
              </a:blipFill>
              <a:ln>
                <a:solidFill>
                  <a:schemeClr val="tx2"/>
                </a:solidFill>
              </a:ln>
            </p:spPr>
            <p:txBody>
              <a:bodyPr/>
              <a:lstStyle/>
              <a:p>
                <a:r>
                  <a:rPr lang="ja-JP" altLang="en-US">
                    <a:noFill/>
                  </a:rPr>
                  <a:t> </a:t>
                </a:r>
              </a:p>
            </p:txBody>
          </p:sp>
        </mc:Fallback>
      </mc:AlternateContent>
      <p:cxnSp>
        <p:nvCxnSpPr>
          <p:cNvPr id="79" name="直線矢印コネクタ 78">
            <a:extLst>
              <a:ext uri="{FF2B5EF4-FFF2-40B4-BE49-F238E27FC236}">
                <a16:creationId xmlns:a16="http://schemas.microsoft.com/office/drawing/2014/main" id="{675D7EA1-AE4C-4200-84A7-A0D1E608051A}"/>
              </a:ext>
            </a:extLst>
          </p:cNvPr>
          <p:cNvCxnSpPr>
            <a:cxnSpLocks/>
          </p:cNvCxnSpPr>
          <p:nvPr/>
        </p:nvCxnSpPr>
        <p:spPr>
          <a:xfrm>
            <a:off x="6677194" y="4811394"/>
            <a:ext cx="425330" cy="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正方形/長方形 79">
                <a:extLst>
                  <a:ext uri="{FF2B5EF4-FFF2-40B4-BE49-F238E27FC236}">
                    <a16:creationId xmlns:a16="http://schemas.microsoft.com/office/drawing/2014/main" id="{FC8F4B07-5B1B-467D-8A19-0D2C48DFE196}"/>
                  </a:ext>
                </a:extLst>
              </p:cNvPr>
              <p:cNvSpPr/>
              <p:nvPr/>
            </p:nvSpPr>
            <p:spPr>
              <a:xfrm>
                <a:off x="8272376" y="4613066"/>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a:latin typeface="Cambria Math" panose="02040503050406030204" pitchFamily="18" charset="0"/>
                            </a:rPr>
                          </m:ctrlPr>
                        </m:sSubPr>
                        <m:e>
                          <m:r>
                            <a:rPr kumimoji="1" lang="en-US" altLang="ja-JP" sz="2000" b="1" i="1">
                              <a:latin typeface="Cambria Math" panose="02040503050406030204" pitchFamily="18" charset="0"/>
                            </a:rPr>
                            <m:t>𝒀</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80" name="正方形/長方形 79">
                <a:extLst>
                  <a:ext uri="{FF2B5EF4-FFF2-40B4-BE49-F238E27FC236}">
                    <a16:creationId xmlns:a16="http://schemas.microsoft.com/office/drawing/2014/main" id="{FC8F4B07-5B1B-467D-8A19-0D2C48DFE196}"/>
                  </a:ext>
                </a:extLst>
              </p:cNvPr>
              <p:cNvSpPr>
                <a:spLocks noRot="1" noChangeAspect="1" noMove="1" noResize="1" noEditPoints="1" noAdjustHandles="1" noChangeArrowheads="1" noChangeShapeType="1" noTextEdit="1"/>
              </p:cNvSpPr>
              <p:nvPr/>
            </p:nvSpPr>
            <p:spPr>
              <a:xfrm>
                <a:off x="8272376" y="4613066"/>
                <a:ext cx="478324" cy="400110"/>
              </a:xfrm>
              <a:prstGeom prst="rect">
                <a:avLst/>
              </a:prstGeom>
              <a:blipFill>
                <a:blip r:embed="rId20"/>
                <a:stretch>
                  <a:fillRect b="-2985"/>
                </a:stretch>
              </a:blipFill>
              <a:ln>
                <a:solidFill>
                  <a:schemeClr val="tx2"/>
                </a:solidFill>
              </a:ln>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9BBFFD53-AFCE-4A95-AE63-6BC4FC0E1DCE}"/>
              </a:ext>
            </a:extLst>
          </p:cNvPr>
          <p:cNvCxnSpPr>
            <a:cxnSpLocks/>
          </p:cNvCxnSpPr>
          <p:nvPr/>
        </p:nvCxnSpPr>
        <p:spPr>
          <a:xfrm flipV="1">
            <a:off x="7755699" y="4803396"/>
            <a:ext cx="426945" cy="1859"/>
          </a:xfrm>
          <a:prstGeom prst="straightConnector1">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C64CF361-2BA7-4CC9-9D23-2B953F1D92CA}"/>
              </a:ext>
            </a:extLst>
          </p:cNvPr>
          <p:cNvSpPr txBox="1"/>
          <p:nvPr/>
        </p:nvSpPr>
        <p:spPr>
          <a:xfrm>
            <a:off x="8840432" y="4674037"/>
            <a:ext cx="476412"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から</a:t>
            </a:r>
          </a:p>
        </p:txBody>
      </p: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FC937661-2495-4284-A16B-AB017CFAD6C8}"/>
                  </a:ext>
                </a:extLst>
              </p:cNvPr>
              <p:cNvSpPr/>
              <p:nvPr/>
            </p:nvSpPr>
            <p:spPr>
              <a:xfrm>
                <a:off x="9354929" y="4608653"/>
                <a:ext cx="480593" cy="400110"/>
              </a:xfrm>
              <a:prstGeom prst="rect">
                <a:avLst/>
              </a:prstGeom>
              <a:solidFill>
                <a:schemeClr val="bg1"/>
              </a:solidFill>
              <a:ln>
                <a:solidFill>
                  <a:schemeClr val="tx2"/>
                </a:solidFill>
              </a:ln>
            </p:spPr>
            <p:txBody>
              <a:bodyPr wrap="square"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𝒁</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87" name="正方形/長方形 86">
                <a:extLst>
                  <a:ext uri="{FF2B5EF4-FFF2-40B4-BE49-F238E27FC236}">
                    <a16:creationId xmlns:a16="http://schemas.microsoft.com/office/drawing/2014/main" id="{FC937661-2495-4284-A16B-AB017CFAD6C8}"/>
                  </a:ext>
                </a:extLst>
              </p:cNvPr>
              <p:cNvSpPr>
                <a:spLocks noRot="1" noChangeAspect="1" noMove="1" noResize="1" noEditPoints="1" noAdjustHandles="1" noChangeArrowheads="1" noChangeShapeType="1" noTextEdit="1"/>
              </p:cNvSpPr>
              <p:nvPr/>
            </p:nvSpPr>
            <p:spPr>
              <a:xfrm>
                <a:off x="9354929" y="4608653"/>
                <a:ext cx="480593" cy="400110"/>
              </a:xfrm>
              <a:prstGeom prst="rect">
                <a:avLst/>
              </a:prstGeom>
              <a:blipFill>
                <a:blip r:embed="rId21"/>
                <a:stretch>
                  <a:fillRect b="-2941"/>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8" name="正方形/長方形 87">
                <a:extLst>
                  <a:ext uri="{FF2B5EF4-FFF2-40B4-BE49-F238E27FC236}">
                    <a16:creationId xmlns:a16="http://schemas.microsoft.com/office/drawing/2014/main" id="{9DDB132C-3B42-443D-8D5B-D65A1CE49436}"/>
                  </a:ext>
                </a:extLst>
              </p:cNvPr>
              <p:cNvSpPr/>
              <p:nvPr/>
            </p:nvSpPr>
            <p:spPr>
              <a:xfrm>
                <a:off x="10463927" y="4603341"/>
                <a:ext cx="478324" cy="400110"/>
              </a:xfrm>
              <a:prstGeom prst="rect">
                <a:avLst/>
              </a:prstGeom>
              <a:solidFill>
                <a:schemeClr val="bg1"/>
              </a:solidFill>
              <a:ln>
                <a:solidFill>
                  <a:schemeClr val="tx2"/>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𝒀</m:t>
                          </m:r>
                        </m:e>
                        <m:sub>
                          <m:r>
                            <a:rPr kumimoji="1" lang="en-US" altLang="ja-JP" sz="2000" b="1" i="1">
                              <a:latin typeface="Cambria Math" panose="02040503050406030204" pitchFamily="18" charset="0"/>
                            </a:rPr>
                            <m:t>𝒊</m:t>
                          </m:r>
                        </m:sub>
                      </m:sSub>
                    </m:oMath>
                  </m:oMathPara>
                </a14:m>
                <a:endParaRPr lang="ja-JP" altLang="en-US" sz="2000" dirty="0"/>
              </a:p>
            </p:txBody>
          </p:sp>
        </mc:Choice>
        <mc:Fallback xmlns="">
          <p:sp>
            <p:nvSpPr>
              <p:cNvPr id="88" name="正方形/長方形 87">
                <a:extLst>
                  <a:ext uri="{FF2B5EF4-FFF2-40B4-BE49-F238E27FC236}">
                    <a16:creationId xmlns:a16="http://schemas.microsoft.com/office/drawing/2014/main" id="{9DDB132C-3B42-443D-8D5B-D65A1CE49436}"/>
                  </a:ext>
                </a:extLst>
              </p:cNvPr>
              <p:cNvSpPr>
                <a:spLocks noRot="1" noChangeAspect="1" noMove="1" noResize="1" noEditPoints="1" noAdjustHandles="1" noChangeArrowheads="1" noChangeShapeType="1" noTextEdit="1"/>
              </p:cNvSpPr>
              <p:nvPr/>
            </p:nvSpPr>
            <p:spPr>
              <a:xfrm>
                <a:off x="10463927" y="4603341"/>
                <a:ext cx="478324" cy="400110"/>
              </a:xfrm>
              <a:prstGeom prst="rect">
                <a:avLst/>
              </a:prstGeom>
              <a:blipFill>
                <a:blip r:embed="rId22"/>
                <a:stretch>
                  <a:fillRect b="-2941"/>
                </a:stretch>
              </a:blipFill>
              <a:ln>
                <a:solidFill>
                  <a:schemeClr val="tx2"/>
                </a:solidFill>
              </a:ln>
            </p:spPr>
            <p:txBody>
              <a:bodyPr/>
              <a:lstStyle/>
              <a:p>
                <a:r>
                  <a:rPr lang="ja-JP" altLang="en-US">
                    <a:noFill/>
                  </a:rPr>
                  <a:t> </a:t>
                </a:r>
              </a:p>
            </p:txBody>
          </p:sp>
        </mc:Fallback>
      </mc:AlternateContent>
      <p:cxnSp>
        <p:nvCxnSpPr>
          <p:cNvPr id="89" name="直線矢印コネクタ 88">
            <a:extLst>
              <a:ext uri="{FF2B5EF4-FFF2-40B4-BE49-F238E27FC236}">
                <a16:creationId xmlns:a16="http://schemas.microsoft.com/office/drawing/2014/main" id="{BA54682D-CC10-4A50-BC79-5B03FFA0B1EE}"/>
              </a:ext>
            </a:extLst>
          </p:cNvPr>
          <p:cNvCxnSpPr>
            <a:cxnSpLocks/>
          </p:cNvCxnSpPr>
          <p:nvPr/>
        </p:nvCxnSpPr>
        <p:spPr>
          <a:xfrm>
            <a:off x="9911947" y="4808708"/>
            <a:ext cx="440056"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9391B939-69DB-4DCF-9563-BCFB6920B418}"/>
              </a:ext>
            </a:extLst>
          </p:cNvPr>
          <p:cNvSpPr txBox="1"/>
          <p:nvPr/>
        </p:nvSpPr>
        <p:spPr>
          <a:xfrm>
            <a:off x="11014360" y="4674037"/>
            <a:ext cx="1048685"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を識別可能</a:t>
            </a:r>
          </a:p>
        </p:txBody>
      </p:sp>
      <p:sp>
        <p:nvSpPr>
          <p:cNvPr id="91" name="テキスト ボックス 90">
            <a:extLst>
              <a:ext uri="{FF2B5EF4-FFF2-40B4-BE49-F238E27FC236}">
                <a16:creationId xmlns:a16="http://schemas.microsoft.com/office/drawing/2014/main" id="{4403240D-518C-4288-8494-33255CEDCF9F}"/>
              </a:ext>
            </a:extLst>
          </p:cNvPr>
          <p:cNvSpPr txBox="1"/>
          <p:nvPr/>
        </p:nvSpPr>
        <p:spPr>
          <a:xfrm>
            <a:off x="6082468" y="5280863"/>
            <a:ext cx="4148893" cy="286232"/>
          </a:xfrm>
          <a:prstGeom prst="rect">
            <a:avLst/>
          </a:prstGeom>
          <a:noFill/>
        </p:spPr>
        <p:txBody>
          <a:bodyPr wrap="none" rtlCol="0">
            <a:spAutoFit/>
          </a:bodyPr>
          <a:lstStyle/>
          <a:p>
            <a:pPr marL="285750" indent="-285750">
              <a:lnSpc>
                <a:spcPct val="90000"/>
              </a:lnSpc>
              <a:buFont typeface="Wingdings" panose="05000000000000000000" pitchFamily="2" charset="2"/>
              <a:buChar char="ü"/>
            </a:pPr>
            <a:r>
              <a:rPr kumimoji="1" lang="ja-JP" altLang="en-US" sz="1400" b="1" dirty="0">
                <a:latin typeface="Meiryo UI" panose="020B0604030504040204" pitchFamily="50" charset="-128"/>
                <a:ea typeface="Meiryo UI" panose="020B0604030504040204" pitchFamily="50" charset="-128"/>
              </a:rPr>
              <a:t>サンプルセレクションモデルによるアプローチとの違い</a:t>
            </a:r>
          </a:p>
        </p:txBody>
      </p:sp>
      <mc:AlternateContent xmlns:mc="http://schemas.openxmlformats.org/markup-compatibility/2006" xmlns:a14="http://schemas.microsoft.com/office/drawing/2010/main">
        <mc:Choice Requires="a14">
          <p:sp>
            <p:nvSpPr>
              <p:cNvPr id="92" name="テキスト ボックス 91">
                <a:extLst>
                  <a:ext uri="{FF2B5EF4-FFF2-40B4-BE49-F238E27FC236}">
                    <a16:creationId xmlns:a16="http://schemas.microsoft.com/office/drawing/2014/main" id="{58AE0273-A525-489F-8013-8FEDCB730AAE}"/>
                  </a:ext>
                </a:extLst>
              </p:cNvPr>
              <p:cNvSpPr txBox="1"/>
              <p:nvPr/>
            </p:nvSpPr>
            <p:spPr>
              <a:xfrm>
                <a:off x="6099825" y="5579521"/>
                <a:ext cx="5999667"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除外制約条件を満たす適切な操作変数を用いることで、交通行動を区別したり </a:t>
                </a:r>
                <a:r>
                  <a:rPr kumimoji="1" lang="en-US" altLang="ja-JP" sz="1400" b="1" dirty="0">
                    <a:latin typeface="Meiryo UI" panose="020B0604030504040204" pitchFamily="50" charset="-128"/>
                    <a:ea typeface="Meiryo UI" panose="020B0604030504040204" pitchFamily="50" charset="-128"/>
                  </a:rPr>
                  <a:t>(</a:t>
                </a: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r>
                          <a:rPr kumimoji="1" lang="en-US" altLang="ja-JP" sz="1400" b="1" i="1" smtClean="0">
                            <a:latin typeface="Cambria Math" panose="02040503050406030204" pitchFamily="18" charset="0"/>
                          </a:rPr>
                          <m:t>𝟏</m:t>
                        </m:r>
                      </m:sub>
                    </m:sSub>
                    <m:r>
                      <a:rPr kumimoji="1" lang="en-US" altLang="ja-JP" sz="1400" b="1" i="0" smtClean="0">
                        <a:latin typeface="Cambria Math" panose="02040503050406030204" pitchFamily="18" charset="0"/>
                      </a:rPr>
                      <m:t>,</m:t>
                    </m:r>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r>
                          <a:rPr kumimoji="1" lang="en-US" altLang="ja-JP" sz="1400" b="1" i="1" smtClean="0">
                            <a:latin typeface="Cambria Math" panose="02040503050406030204" pitchFamily="18" charset="0"/>
                          </a:rPr>
                          <m:t>𝟎</m:t>
                        </m:r>
                      </m:sub>
                    </m:sSub>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居住地選択モデルを推定する必要なく、内生性バイアスを補正可能</a:t>
                </a:r>
              </a:p>
            </p:txBody>
          </p:sp>
        </mc:Choice>
        <mc:Fallback xmlns="">
          <p:sp>
            <p:nvSpPr>
              <p:cNvPr id="92" name="テキスト ボックス 91">
                <a:extLst>
                  <a:ext uri="{FF2B5EF4-FFF2-40B4-BE49-F238E27FC236}">
                    <a16:creationId xmlns:a16="http://schemas.microsoft.com/office/drawing/2014/main" id="{58AE0273-A525-489F-8013-8FEDCB730AAE}"/>
                  </a:ext>
                </a:extLst>
              </p:cNvPr>
              <p:cNvSpPr txBox="1">
                <a:spLocks noRot="1" noChangeAspect="1" noMove="1" noResize="1" noEditPoints="1" noAdjustHandles="1" noChangeArrowheads="1" noChangeShapeType="1" noTextEdit="1"/>
              </p:cNvSpPr>
              <p:nvPr/>
            </p:nvSpPr>
            <p:spPr>
              <a:xfrm>
                <a:off x="6099825" y="5579521"/>
                <a:ext cx="5999667" cy="523220"/>
              </a:xfrm>
              <a:prstGeom prst="rect">
                <a:avLst/>
              </a:prstGeom>
              <a:blipFill>
                <a:blip r:embed="rId23"/>
                <a:stretch>
                  <a:fillRect l="-305" t="-1163" b="-116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0571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4B3AF-C287-4C5C-BBE4-5D85AF61143B}"/>
              </a:ext>
            </a:extLst>
          </p:cNvPr>
          <p:cNvSpPr>
            <a:spLocks noGrp="1"/>
          </p:cNvSpPr>
          <p:nvPr>
            <p:ph type="title"/>
          </p:nvPr>
        </p:nvSpPr>
        <p:spPr>
          <a:xfrm>
            <a:off x="1522644" y="546654"/>
            <a:ext cx="9143538" cy="731321"/>
          </a:xfrm>
        </p:spPr>
        <p:txBody>
          <a:bodyPr>
            <a:normAutofit/>
          </a:bodyPr>
          <a:lstStyle/>
          <a:p>
            <a:r>
              <a:rPr kumimoji="1" lang="ja-JP" altLang="en-US" sz="2800" dirty="0"/>
              <a:t>多項型の居住地自己選択を扱う利点</a:t>
            </a:r>
          </a:p>
        </p:txBody>
      </p:sp>
      <p:sp>
        <p:nvSpPr>
          <p:cNvPr id="4" name="スライド番号プレースホルダー 3">
            <a:extLst>
              <a:ext uri="{FF2B5EF4-FFF2-40B4-BE49-F238E27FC236}">
                <a16:creationId xmlns:a16="http://schemas.microsoft.com/office/drawing/2014/main" id="{83B7864C-7211-4242-ABA2-CFD3521C5F09}"/>
              </a:ext>
            </a:extLst>
          </p:cNvPr>
          <p:cNvSpPr>
            <a:spLocks noGrp="1"/>
          </p:cNvSpPr>
          <p:nvPr>
            <p:ph type="sldNum" sz="quarter" idx="12"/>
          </p:nvPr>
        </p:nvSpPr>
        <p:spPr/>
        <p:txBody>
          <a:bodyPr/>
          <a:lstStyle/>
          <a:p>
            <a:fld id="{DF28FB93-0A08-4E7D-8E63-9EFA29F1E093}" type="slidenum">
              <a:rPr lang="en-US" altLang="ja-JP" smtClean="0"/>
              <a:pPr/>
              <a:t>56</a:t>
            </a:fld>
            <a:endParaRPr lang="ja-JP" altLang="en-US"/>
          </a:p>
        </p:txBody>
      </p:sp>
      <p:sp>
        <p:nvSpPr>
          <p:cNvPr id="5" name="四角形: 角を丸くする 4">
            <a:extLst>
              <a:ext uri="{FF2B5EF4-FFF2-40B4-BE49-F238E27FC236}">
                <a16:creationId xmlns:a16="http://schemas.microsoft.com/office/drawing/2014/main" id="{CD76A819-AC5D-4BC7-9C7E-21CB516C666C}"/>
              </a:ext>
            </a:extLst>
          </p:cNvPr>
          <p:cNvSpPr/>
          <p:nvPr/>
        </p:nvSpPr>
        <p:spPr>
          <a:xfrm>
            <a:off x="3713650" y="2806305"/>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6" name="四角形: 角を丸くする 5">
            <a:extLst>
              <a:ext uri="{FF2B5EF4-FFF2-40B4-BE49-F238E27FC236}">
                <a16:creationId xmlns:a16="http://schemas.microsoft.com/office/drawing/2014/main" id="{B7459174-40C0-497B-A68B-3EDB916FC228}"/>
              </a:ext>
            </a:extLst>
          </p:cNvPr>
          <p:cNvSpPr/>
          <p:nvPr/>
        </p:nvSpPr>
        <p:spPr>
          <a:xfrm>
            <a:off x="1315103" y="2789117"/>
            <a:ext cx="1401450"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7" name="テキスト ボックス 6">
            <a:extLst>
              <a:ext uri="{FF2B5EF4-FFF2-40B4-BE49-F238E27FC236}">
                <a16:creationId xmlns:a16="http://schemas.microsoft.com/office/drawing/2014/main" id="{60995796-995D-41EC-A1B9-EE8CB19321CF}"/>
              </a:ext>
            </a:extLst>
          </p:cNvPr>
          <p:cNvSpPr txBox="1"/>
          <p:nvPr/>
        </p:nvSpPr>
        <p:spPr>
          <a:xfrm>
            <a:off x="837938" y="2099758"/>
            <a:ext cx="4739293"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例</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都市部・郊外部</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8A7D9F3-6187-454B-9856-6383D39CB6B7}"/>
              </a:ext>
            </a:extLst>
          </p:cNvPr>
          <p:cNvSpPr/>
          <p:nvPr/>
        </p:nvSpPr>
        <p:spPr>
          <a:xfrm>
            <a:off x="846623" y="1988840"/>
            <a:ext cx="4730608" cy="275873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8F66FFE4-7C7C-405C-8B03-4EFED31F08BF}"/>
                  </a:ext>
                </a:extLst>
              </p:cNvPr>
              <p:cNvSpPr/>
              <p:nvPr/>
            </p:nvSpPr>
            <p:spPr>
              <a:xfrm>
                <a:off x="1387653" y="2964840"/>
                <a:ext cx="121475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𝟏</m:t>
                      </m:r>
                    </m:oMath>
                  </m:oMathPara>
                </a14:m>
                <a:endParaRPr lang="ja-JP" altLang="en-US" sz="2400" dirty="0"/>
              </a:p>
            </p:txBody>
          </p:sp>
        </mc:Choice>
        <mc:Fallback xmlns="">
          <p:sp>
            <p:nvSpPr>
              <p:cNvPr id="9" name="正方形/長方形 8">
                <a:extLst>
                  <a:ext uri="{FF2B5EF4-FFF2-40B4-BE49-F238E27FC236}">
                    <a16:creationId xmlns:a16="http://schemas.microsoft.com/office/drawing/2014/main" id="{8F66FFE4-7C7C-405C-8B03-4EFED31F08BF}"/>
                  </a:ext>
                </a:extLst>
              </p:cNvPr>
              <p:cNvSpPr>
                <a:spLocks noRot="1" noChangeAspect="1" noMove="1" noResize="1" noEditPoints="1" noAdjustHandles="1" noChangeArrowheads="1" noChangeShapeType="1" noTextEdit="1"/>
              </p:cNvSpPr>
              <p:nvPr/>
            </p:nvSpPr>
            <p:spPr>
              <a:xfrm>
                <a:off x="1387653" y="2964840"/>
                <a:ext cx="1214756" cy="461665"/>
              </a:xfrm>
              <a:prstGeom prst="rect">
                <a:avLst/>
              </a:prstGeom>
              <a:blipFill>
                <a:blip r:embed="rId2"/>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F6849828-FBA3-4308-8B9F-0187DA7B4868}"/>
                  </a:ext>
                </a:extLst>
              </p:cNvPr>
              <p:cNvSpPr/>
              <p:nvPr/>
            </p:nvSpPr>
            <p:spPr>
              <a:xfrm>
                <a:off x="3805188" y="2967886"/>
                <a:ext cx="121475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𝟎</m:t>
                      </m:r>
                    </m:oMath>
                  </m:oMathPara>
                </a14:m>
                <a:endParaRPr lang="ja-JP" altLang="en-US" sz="2400" dirty="0"/>
              </a:p>
            </p:txBody>
          </p:sp>
        </mc:Choice>
        <mc:Fallback xmlns="">
          <p:sp>
            <p:nvSpPr>
              <p:cNvPr id="10" name="正方形/長方形 9">
                <a:extLst>
                  <a:ext uri="{FF2B5EF4-FFF2-40B4-BE49-F238E27FC236}">
                    <a16:creationId xmlns:a16="http://schemas.microsoft.com/office/drawing/2014/main" id="{F6849828-FBA3-4308-8B9F-0187DA7B4868}"/>
                  </a:ext>
                </a:extLst>
              </p:cNvPr>
              <p:cNvSpPr>
                <a:spLocks noRot="1" noChangeAspect="1" noMove="1" noResize="1" noEditPoints="1" noAdjustHandles="1" noChangeArrowheads="1" noChangeShapeType="1" noTextEdit="1"/>
              </p:cNvSpPr>
              <p:nvPr/>
            </p:nvSpPr>
            <p:spPr>
              <a:xfrm>
                <a:off x="3805188" y="2967886"/>
                <a:ext cx="1214756" cy="461665"/>
              </a:xfrm>
              <a:prstGeom prst="rect">
                <a:avLst/>
              </a:prstGeom>
              <a:blipFill>
                <a:blip r:embed="rId3"/>
                <a:stretch>
                  <a:fillRect b="-2564"/>
                </a:stretch>
              </a:blipFill>
              <a:ln>
                <a:solidFill>
                  <a:schemeClr val="tx2"/>
                </a:solidFill>
              </a:ln>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D34DDA33-425F-4DD9-A0DA-81F6AA12A62E}"/>
              </a:ext>
            </a:extLst>
          </p:cNvPr>
          <p:cNvSpPr/>
          <p:nvPr/>
        </p:nvSpPr>
        <p:spPr>
          <a:xfrm>
            <a:off x="1294306" y="2474236"/>
            <a:ext cx="1401450" cy="307777"/>
          </a:xfrm>
          <a:prstGeom prst="rect">
            <a:avLst/>
          </a:prstGeom>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都市部</a:t>
            </a:r>
            <a:endParaRPr lang="ja-JP" altLang="en-US" sz="1400" dirty="0"/>
          </a:p>
        </p:txBody>
      </p:sp>
      <p:sp>
        <p:nvSpPr>
          <p:cNvPr id="12" name="正方形/長方形 11">
            <a:extLst>
              <a:ext uri="{FF2B5EF4-FFF2-40B4-BE49-F238E27FC236}">
                <a16:creationId xmlns:a16="http://schemas.microsoft.com/office/drawing/2014/main" id="{1181A800-A6CC-4F9A-B5CF-4BC0A6464469}"/>
              </a:ext>
            </a:extLst>
          </p:cNvPr>
          <p:cNvSpPr/>
          <p:nvPr/>
        </p:nvSpPr>
        <p:spPr>
          <a:xfrm>
            <a:off x="3695866" y="2469076"/>
            <a:ext cx="1401450" cy="307777"/>
          </a:xfrm>
          <a:prstGeom prst="rect">
            <a:avLst/>
          </a:prstGeom>
        </p:spPr>
        <p:txBody>
          <a:bodyPr wrap="square">
            <a:spAutoFit/>
          </a:bodyPr>
          <a:lstStyle/>
          <a:p>
            <a:pPr algn="ctr"/>
            <a:r>
              <a:rPr kumimoji="1" lang="ja-JP" altLang="en-US" sz="1400" b="1" dirty="0">
                <a:latin typeface="Meiryo UI" panose="020B0604030504040204" pitchFamily="50" charset="-128"/>
                <a:ea typeface="Meiryo UI" panose="020B0604030504040204" pitchFamily="50" charset="-128"/>
              </a:rPr>
              <a:t>郊外部</a:t>
            </a:r>
            <a:endParaRPr lang="ja-JP" altLang="en-US" sz="1400" dirty="0"/>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BBA8F75E-0AFD-480B-B688-2E9E7025803C}"/>
                  </a:ext>
                </a:extLst>
              </p:cNvPr>
              <p:cNvSpPr/>
              <p:nvPr/>
            </p:nvSpPr>
            <p:spPr>
              <a:xfrm>
                <a:off x="1641602" y="3584558"/>
                <a:ext cx="766492"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r>
                            <a:rPr kumimoji="1" lang="en-US" altLang="ja-JP" sz="2400" b="1" i="1" smtClean="0">
                              <a:latin typeface="Cambria Math" panose="02040503050406030204" pitchFamily="18" charset="0"/>
                            </a:rPr>
                            <m:t>𝟏</m:t>
                          </m:r>
                        </m:sub>
                      </m:sSub>
                    </m:oMath>
                  </m:oMathPara>
                </a14:m>
                <a:endParaRPr lang="ja-JP" altLang="en-US" sz="2400" dirty="0"/>
              </a:p>
            </p:txBody>
          </p:sp>
        </mc:Choice>
        <mc:Fallback xmlns="">
          <p:sp>
            <p:nvSpPr>
              <p:cNvPr id="13" name="正方形/長方形 12">
                <a:extLst>
                  <a:ext uri="{FF2B5EF4-FFF2-40B4-BE49-F238E27FC236}">
                    <a16:creationId xmlns:a16="http://schemas.microsoft.com/office/drawing/2014/main" id="{BBA8F75E-0AFD-480B-B688-2E9E7025803C}"/>
                  </a:ext>
                </a:extLst>
              </p:cNvPr>
              <p:cNvSpPr>
                <a:spLocks noRot="1" noChangeAspect="1" noMove="1" noResize="1" noEditPoints="1" noAdjustHandles="1" noChangeArrowheads="1" noChangeShapeType="1" noTextEdit="1"/>
              </p:cNvSpPr>
              <p:nvPr/>
            </p:nvSpPr>
            <p:spPr>
              <a:xfrm>
                <a:off x="1641602" y="3584558"/>
                <a:ext cx="766492" cy="461665"/>
              </a:xfrm>
              <a:prstGeom prst="rect">
                <a:avLst/>
              </a:prstGeom>
              <a:blipFill>
                <a:blip r:embed="rId4"/>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AC8E6D3D-A942-4102-8B16-DD31AE4BB698}"/>
                  </a:ext>
                </a:extLst>
              </p:cNvPr>
              <p:cNvSpPr/>
              <p:nvPr/>
            </p:nvSpPr>
            <p:spPr>
              <a:xfrm>
                <a:off x="4056912" y="3587604"/>
                <a:ext cx="766492"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r>
                            <a:rPr kumimoji="1" lang="en-US" altLang="ja-JP" sz="2400" b="1" i="1" smtClean="0">
                              <a:latin typeface="Cambria Math" panose="02040503050406030204" pitchFamily="18" charset="0"/>
                            </a:rPr>
                            <m:t>𝟎</m:t>
                          </m:r>
                        </m:sub>
                      </m:sSub>
                    </m:oMath>
                  </m:oMathPara>
                </a14:m>
                <a:endParaRPr lang="ja-JP" altLang="en-US" sz="2400" dirty="0"/>
              </a:p>
            </p:txBody>
          </p:sp>
        </mc:Choice>
        <mc:Fallback xmlns="">
          <p:sp>
            <p:nvSpPr>
              <p:cNvPr id="14" name="正方形/長方形 13">
                <a:extLst>
                  <a:ext uri="{FF2B5EF4-FFF2-40B4-BE49-F238E27FC236}">
                    <a16:creationId xmlns:a16="http://schemas.microsoft.com/office/drawing/2014/main" id="{AC8E6D3D-A942-4102-8B16-DD31AE4BB698}"/>
                  </a:ext>
                </a:extLst>
              </p:cNvPr>
              <p:cNvSpPr>
                <a:spLocks noRot="1" noChangeAspect="1" noMove="1" noResize="1" noEditPoints="1" noAdjustHandles="1" noChangeArrowheads="1" noChangeShapeType="1" noTextEdit="1"/>
              </p:cNvSpPr>
              <p:nvPr/>
            </p:nvSpPr>
            <p:spPr>
              <a:xfrm>
                <a:off x="4056912" y="3587604"/>
                <a:ext cx="766492" cy="461665"/>
              </a:xfrm>
              <a:prstGeom prst="rect">
                <a:avLst/>
              </a:prstGeom>
              <a:blipFill>
                <a:blip r:embed="rId5"/>
                <a:stretch>
                  <a:fillRect b="-3896"/>
                </a:stretch>
              </a:blipFill>
              <a:ln>
                <a:solidFill>
                  <a:schemeClr val="tx2"/>
                </a:solidFill>
              </a:ln>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78B07340-6376-4B86-AEDB-6C19E2DEB504}"/>
              </a:ext>
            </a:extLst>
          </p:cNvPr>
          <p:cNvCxnSpPr>
            <a:cxnSpLocks/>
          </p:cNvCxnSpPr>
          <p:nvPr/>
        </p:nvCxnSpPr>
        <p:spPr>
          <a:xfrm>
            <a:off x="2457187" y="3823800"/>
            <a:ext cx="1507134"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B28932ED-033E-44E0-A7B5-DE81B02477D9}"/>
              </a:ext>
            </a:extLst>
          </p:cNvPr>
          <p:cNvSpPr txBox="1"/>
          <p:nvPr/>
        </p:nvSpPr>
        <p:spPr>
          <a:xfrm>
            <a:off x="868543" y="4437112"/>
            <a:ext cx="4730607"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居住地別における交通行動の差</a:t>
            </a:r>
          </a:p>
        </p:txBody>
      </p:sp>
      <p:sp>
        <p:nvSpPr>
          <p:cNvPr id="31" name="四角形: 角を丸くする 30">
            <a:extLst>
              <a:ext uri="{FF2B5EF4-FFF2-40B4-BE49-F238E27FC236}">
                <a16:creationId xmlns:a16="http://schemas.microsoft.com/office/drawing/2014/main" id="{98A42846-DAFD-4F58-A983-68282EC74E8C}"/>
              </a:ext>
            </a:extLst>
          </p:cNvPr>
          <p:cNvSpPr/>
          <p:nvPr/>
        </p:nvSpPr>
        <p:spPr>
          <a:xfrm>
            <a:off x="6342078" y="2810673"/>
            <a:ext cx="1167699"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2" name="四角形: 角を丸くする 31">
            <a:extLst>
              <a:ext uri="{FF2B5EF4-FFF2-40B4-BE49-F238E27FC236}">
                <a16:creationId xmlns:a16="http://schemas.microsoft.com/office/drawing/2014/main" id="{2F006D01-C757-429C-87F1-64F6DED737BA}"/>
              </a:ext>
            </a:extLst>
          </p:cNvPr>
          <p:cNvSpPr/>
          <p:nvPr/>
        </p:nvSpPr>
        <p:spPr>
          <a:xfrm>
            <a:off x="8902726" y="2805142"/>
            <a:ext cx="1197595"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3" name="四角形: 角を丸くする 32">
            <a:extLst>
              <a:ext uri="{FF2B5EF4-FFF2-40B4-BE49-F238E27FC236}">
                <a16:creationId xmlns:a16="http://schemas.microsoft.com/office/drawing/2014/main" id="{88CD7E12-6C50-4027-9AB6-E735815FDDF4}"/>
              </a:ext>
            </a:extLst>
          </p:cNvPr>
          <p:cNvSpPr/>
          <p:nvPr/>
        </p:nvSpPr>
        <p:spPr>
          <a:xfrm>
            <a:off x="7612014" y="2778750"/>
            <a:ext cx="1197595"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4" name="テキスト ボックス 33">
            <a:extLst>
              <a:ext uri="{FF2B5EF4-FFF2-40B4-BE49-F238E27FC236}">
                <a16:creationId xmlns:a16="http://schemas.microsoft.com/office/drawing/2014/main" id="{30CBD869-1E92-477B-A0B9-F727503CA2BA}"/>
              </a:ext>
            </a:extLst>
          </p:cNvPr>
          <p:cNvSpPr txBox="1"/>
          <p:nvPr/>
        </p:nvSpPr>
        <p:spPr>
          <a:xfrm>
            <a:off x="6257438" y="2121058"/>
            <a:ext cx="5616623"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例：最寄駅までの距離別</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9C7B725-12B9-4A10-ADDF-2F10D731C509}"/>
              </a:ext>
            </a:extLst>
          </p:cNvPr>
          <p:cNvSpPr/>
          <p:nvPr/>
        </p:nvSpPr>
        <p:spPr>
          <a:xfrm>
            <a:off x="6094413" y="1988840"/>
            <a:ext cx="5913450" cy="275873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77E7911D-11EF-4EF3-8F33-E7CC14011DDE}"/>
                  </a:ext>
                </a:extLst>
              </p:cNvPr>
              <p:cNvSpPr/>
              <p:nvPr/>
            </p:nvSpPr>
            <p:spPr>
              <a:xfrm>
                <a:off x="6419481" y="2940779"/>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oMath>
                  </m:oMathPara>
                </a14:m>
                <a:endParaRPr lang="ja-JP" altLang="en-US" dirty="0"/>
              </a:p>
            </p:txBody>
          </p:sp>
        </mc:Choice>
        <mc:Fallback xmlns="">
          <p:sp>
            <p:nvSpPr>
              <p:cNvPr id="36" name="正方形/長方形 35">
                <a:extLst>
                  <a:ext uri="{FF2B5EF4-FFF2-40B4-BE49-F238E27FC236}">
                    <a16:creationId xmlns:a16="http://schemas.microsoft.com/office/drawing/2014/main" id="{77E7911D-11EF-4EF3-8F33-E7CC14011DDE}"/>
                  </a:ext>
                </a:extLst>
              </p:cNvPr>
              <p:cNvSpPr>
                <a:spLocks noRot="1" noChangeAspect="1" noMove="1" noResize="1" noEditPoints="1" noAdjustHandles="1" noChangeArrowheads="1" noChangeShapeType="1" noTextEdit="1"/>
              </p:cNvSpPr>
              <p:nvPr/>
            </p:nvSpPr>
            <p:spPr>
              <a:xfrm>
                <a:off x="6419481" y="2940779"/>
                <a:ext cx="957250" cy="369332"/>
              </a:xfrm>
              <a:prstGeom prst="rect">
                <a:avLst/>
              </a:prstGeom>
              <a:blipFill>
                <a:blip r:embed="rId6"/>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98715C98-2C57-4B17-9B34-5F26FBD3B762}"/>
                  </a:ext>
                </a:extLst>
              </p:cNvPr>
              <p:cNvSpPr/>
              <p:nvPr/>
            </p:nvSpPr>
            <p:spPr>
              <a:xfrm>
                <a:off x="7736832" y="2908856"/>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𝟐</m:t>
                      </m:r>
                    </m:oMath>
                  </m:oMathPara>
                </a14:m>
                <a:endParaRPr lang="ja-JP" altLang="en-US" dirty="0"/>
              </a:p>
            </p:txBody>
          </p:sp>
        </mc:Choice>
        <mc:Fallback xmlns="">
          <p:sp>
            <p:nvSpPr>
              <p:cNvPr id="37" name="正方形/長方形 36">
                <a:extLst>
                  <a:ext uri="{FF2B5EF4-FFF2-40B4-BE49-F238E27FC236}">
                    <a16:creationId xmlns:a16="http://schemas.microsoft.com/office/drawing/2014/main" id="{98715C98-2C57-4B17-9B34-5F26FBD3B762}"/>
                  </a:ext>
                </a:extLst>
              </p:cNvPr>
              <p:cNvSpPr>
                <a:spLocks noRot="1" noChangeAspect="1" noMove="1" noResize="1" noEditPoints="1" noAdjustHandles="1" noChangeArrowheads="1" noChangeShapeType="1" noTextEdit="1"/>
              </p:cNvSpPr>
              <p:nvPr/>
            </p:nvSpPr>
            <p:spPr>
              <a:xfrm>
                <a:off x="7736832" y="2908856"/>
                <a:ext cx="957250" cy="369332"/>
              </a:xfrm>
              <a:prstGeom prst="rect">
                <a:avLst/>
              </a:prstGeom>
              <a:blipFill>
                <a:blip r:embed="rId7"/>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D320325C-C60A-4A21-97A8-5618E90B6E9E}"/>
                  </a:ext>
                </a:extLst>
              </p:cNvPr>
              <p:cNvSpPr/>
              <p:nvPr/>
            </p:nvSpPr>
            <p:spPr>
              <a:xfrm>
                <a:off x="6588598" y="3664906"/>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𝟏</m:t>
                          </m:r>
                        </m:sub>
                      </m:sSub>
                    </m:oMath>
                  </m:oMathPara>
                </a14:m>
                <a:endParaRPr lang="ja-JP" altLang="en-US" dirty="0"/>
              </a:p>
            </p:txBody>
          </p:sp>
        </mc:Choice>
        <mc:Fallback xmlns="">
          <p:sp>
            <p:nvSpPr>
              <p:cNvPr id="40" name="正方形/長方形 39">
                <a:extLst>
                  <a:ext uri="{FF2B5EF4-FFF2-40B4-BE49-F238E27FC236}">
                    <a16:creationId xmlns:a16="http://schemas.microsoft.com/office/drawing/2014/main" id="{D320325C-C60A-4A21-97A8-5618E90B6E9E}"/>
                  </a:ext>
                </a:extLst>
              </p:cNvPr>
              <p:cNvSpPr>
                <a:spLocks noRot="1" noChangeAspect="1" noMove="1" noResize="1" noEditPoints="1" noAdjustHandles="1" noChangeArrowheads="1" noChangeShapeType="1" noTextEdit="1"/>
              </p:cNvSpPr>
              <p:nvPr/>
            </p:nvSpPr>
            <p:spPr>
              <a:xfrm>
                <a:off x="6588598" y="3664906"/>
                <a:ext cx="619016" cy="369332"/>
              </a:xfrm>
              <a:prstGeom prst="rect">
                <a:avLst/>
              </a:prstGeom>
              <a:blipFill>
                <a:blip r:embed="rId8"/>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4C17603F-02FD-43DB-BFFF-848DC223A369}"/>
                  </a:ext>
                </a:extLst>
              </p:cNvPr>
              <p:cNvSpPr/>
              <p:nvPr/>
            </p:nvSpPr>
            <p:spPr>
              <a:xfrm>
                <a:off x="7908293" y="3664906"/>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𝟐</m:t>
                          </m:r>
                        </m:sub>
                      </m:sSub>
                    </m:oMath>
                  </m:oMathPara>
                </a14:m>
                <a:endParaRPr lang="ja-JP" altLang="en-US" dirty="0"/>
              </a:p>
            </p:txBody>
          </p:sp>
        </mc:Choice>
        <mc:Fallback xmlns="">
          <p:sp>
            <p:nvSpPr>
              <p:cNvPr id="41" name="正方形/長方形 40">
                <a:extLst>
                  <a:ext uri="{FF2B5EF4-FFF2-40B4-BE49-F238E27FC236}">
                    <a16:creationId xmlns:a16="http://schemas.microsoft.com/office/drawing/2014/main" id="{4C17603F-02FD-43DB-BFFF-848DC223A369}"/>
                  </a:ext>
                </a:extLst>
              </p:cNvPr>
              <p:cNvSpPr>
                <a:spLocks noRot="1" noChangeAspect="1" noMove="1" noResize="1" noEditPoints="1" noAdjustHandles="1" noChangeArrowheads="1" noChangeShapeType="1" noTextEdit="1"/>
              </p:cNvSpPr>
              <p:nvPr/>
            </p:nvSpPr>
            <p:spPr>
              <a:xfrm>
                <a:off x="7908293" y="3664906"/>
                <a:ext cx="619016" cy="369332"/>
              </a:xfrm>
              <a:prstGeom prst="rect">
                <a:avLst/>
              </a:prstGeom>
              <a:blipFill>
                <a:blip r:embed="rId9"/>
                <a:stretch>
                  <a:fillRect b="-1587"/>
                </a:stretch>
              </a:blipFill>
              <a:ln>
                <a:solidFill>
                  <a:schemeClr val="tx2"/>
                </a:solidFill>
              </a:ln>
            </p:spPr>
            <p:txBody>
              <a:bodyPr/>
              <a:lstStyle/>
              <a:p>
                <a:r>
                  <a:rPr lang="ja-JP" altLang="en-US">
                    <a:noFill/>
                  </a:rPr>
                  <a:t> </a:t>
                </a:r>
              </a:p>
            </p:txBody>
          </p:sp>
        </mc:Fallback>
      </mc:AlternateContent>
      <p:cxnSp>
        <p:nvCxnSpPr>
          <p:cNvPr id="42" name="直線矢印コネクタ 41">
            <a:extLst>
              <a:ext uri="{FF2B5EF4-FFF2-40B4-BE49-F238E27FC236}">
                <a16:creationId xmlns:a16="http://schemas.microsoft.com/office/drawing/2014/main" id="{67A240DC-14D6-4781-80D1-4EAA5D298162}"/>
              </a:ext>
            </a:extLst>
          </p:cNvPr>
          <p:cNvCxnSpPr>
            <a:cxnSpLocks/>
          </p:cNvCxnSpPr>
          <p:nvPr/>
        </p:nvCxnSpPr>
        <p:spPr>
          <a:xfrm>
            <a:off x="7232624" y="3861423"/>
            <a:ext cx="620658"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3515F6C5-980D-4847-B4C3-E2C77B2EFD5E}"/>
                  </a:ext>
                </a:extLst>
              </p:cNvPr>
              <p:cNvSpPr/>
              <p:nvPr/>
            </p:nvSpPr>
            <p:spPr>
              <a:xfrm>
                <a:off x="9193445" y="3664906"/>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𝟑</m:t>
                          </m:r>
                        </m:sub>
                      </m:sSub>
                    </m:oMath>
                  </m:oMathPara>
                </a14:m>
                <a:endParaRPr lang="ja-JP" altLang="en-US" dirty="0"/>
              </a:p>
            </p:txBody>
          </p:sp>
        </mc:Choice>
        <mc:Fallback xmlns="">
          <p:sp>
            <p:nvSpPr>
              <p:cNvPr id="44" name="正方形/長方形 43">
                <a:extLst>
                  <a:ext uri="{FF2B5EF4-FFF2-40B4-BE49-F238E27FC236}">
                    <a16:creationId xmlns:a16="http://schemas.microsoft.com/office/drawing/2014/main" id="{3515F6C5-980D-4847-B4C3-E2C77B2EFD5E}"/>
                  </a:ext>
                </a:extLst>
              </p:cNvPr>
              <p:cNvSpPr>
                <a:spLocks noRot="1" noChangeAspect="1" noMove="1" noResize="1" noEditPoints="1" noAdjustHandles="1" noChangeArrowheads="1" noChangeShapeType="1" noTextEdit="1"/>
              </p:cNvSpPr>
              <p:nvPr/>
            </p:nvSpPr>
            <p:spPr>
              <a:xfrm>
                <a:off x="9193445" y="3664906"/>
                <a:ext cx="619016" cy="369332"/>
              </a:xfrm>
              <a:prstGeom prst="rect">
                <a:avLst/>
              </a:prstGeom>
              <a:blipFill>
                <a:blip r:embed="rId10"/>
                <a:stretch>
                  <a:fillRect b="-1587"/>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03797668-B02F-43AC-8B7A-8CCD4A3281B7}"/>
                  </a:ext>
                </a:extLst>
              </p:cNvPr>
              <p:cNvSpPr/>
              <p:nvPr/>
            </p:nvSpPr>
            <p:spPr>
              <a:xfrm>
                <a:off x="9031545" y="2926938"/>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𝟑</m:t>
                      </m:r>
                    </m:oMath>
                  </m:oMathPara>
                </a14:m>
                <a:endParaRPr lang="ja-JP" altLang="en-US" dirty="0"/>
              </a:p>
            </p:txBody>
          </p:sp>
        </mc:Choice>
        <mc:Fallback xmlns="">
          <p:sp>
            <p:nvSpPr>
              <p:cNvPr id="45" name="正方形/長方形 44">
                <a:extLst>
                  <a:ext uri="{FF2B5EF4-FFF2-40B4-BE49-F238E27FC236}">
                    <a16:creationId xmlns:a16="http://schemas.microsoft.com/office/drawing/2014/main" id="{03797668-B02F-43AC-8B7A-8CCD4A3281B7}"/>
                  </a:ext>
                </a:extLst>
              </p:cNvPr>
              <p:cNvSpPr>
                <a:spLocks noRot="1" noChangeAspect="1" noMove="1" noResize="1" noEditPoints="1" noAdjustHandles="1" noChangeArrowheads="1" noChangeShapeType="1" noTextEdit="1"/>
              </p:cNvSpPr>
              <p:nvPr/>
            </p:nvSpPr>
            <p:spPr>
              <a:xfrm>
                <a:off x="9031545" y="2926938"/>
                <a:ext cx="957250" cy="369332"/>
              </a:xfrm>
              <a:prstGeom prst="rect">
                <a:avLst/>
              </a:prstGeom>
              <a:blipFill>
                <a:blip r:embed="rId11"/>
                <a:stretch>
                  <a:fillRect b="-1587"/>
                </a:stretch>
              </a:blipFill>
              <a:ln>
                <a:solidFill>
                  <a:schemeClr val="tx2"/>
                </a:solidFill>
              </a:ln>
            </p:spPr>
            <p:txBody>
              <a:bodyPr/>
              <a:lstStyle/>
              <a:p>
                <a:r>
                  <a:rPr lang="ja-JP" altLang="en-US">
                    <a:noFill/>
                  </a:rPr>
                  <a:t> </a:t>
                </a:r>
              </a:p>
            </p:txBody>
          </p:sp>
        </mc:Fallback>
      </mc:AlternateContent>
      <p:sp>
        <p:nvSpPr>
          <p:cNvPr id="49" name="テキスト ボックス 48">
            <a:extLst>
              <a:ext uri="{FF2B5EF4-FFF2-40B4-BE49-F238E27FC236}">
                <a16:creationId xmlns:a16="http://schemas.microsoft.com/office/drawing/2014/main" id="{FAC64FE4-FD78-4D0A-8A9C-3CB9C34ABCF9}"/>
              </a:ext>
            </a:extLst>
          </p:cNvPr>
          <p:cNvSpPr txBox="1"/>
          <p:nvPr/>
        </p:nvSpPr>
        <p:spPr>
          <a:xfrm>
            <a:off x="6116333" y="4438913"/>
            <a:ext cx="5891530"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居住地別における交通行動の差</a:t>
            </a:r>
          </a:p>
        </p:txBody>
      </p:sp>
      <p:sp>
        <p:nvSpPr>
          <p:cNvPr id="54" name="四角形: 角を丸くする 53">
            <a:extLst>
              <a:ext uri="{FF2B5EF4-FFF2-40B4-BE49-F238E27FC236}">
                <a16:creationId xmlns:a16="http://schemas.microsoft.com/office/drawing/2014/main" id="{C4843DA6-6A33-4787-AB94-A38F2CC318CC}"/>
              </a:ext>
            </a:extLst>
          </p:cNvPr>
          <p:cNvSpPr/>
          <p:nvPr/>
        </p:nvSpPr>
        <p:spPr>
          <a:xfrm>
            <a:off x="10229140" y="2815254"/>
            <a:ext cx="1197595" cy="14180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6DED1061-616D-4078-BB57-2766E7D5B42F}"/>
                  </a:ext>
                </a:extLst>
              </p:cNvPr>
              <p:cNvSpPr/>
              <p:nvPr/>
            </p:nvSpPr>
            <p:spPr>
              <a:xfrm>
                <a:off x="10519859" y="3661177"/>
                <a:ext cx="619016"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𝟒</m:t>
                          </m:r>
                        </m:sub>
                      </m:sSub>
                    </m:oMath>
                  </m:oMathPara>
                </a14:m>
                <a:endParaRPr lang="ja-JP" altLang="en-US" dirty="0"/>
              </a:p>
            </p:txBody>
          </p:sp>
        </mc:Choice>
        <mc:Fallback xmlns="">
          <p:sp>
            <p:nvSpPr>
              <p:cNvPr id="55" name="正方形/長方形 54">
                <a:extLst>
                  <a:ext uri="{FF2B5EF4-FFF2-40B4-BE49-F238E27FC236}">
                    <a16:creationId xmlns:a16="http://schemas.microsoft.com/office/drawing/2014/main" id="{6DED1061-616D-4078-BB57-2766E7D5B42F}"/>
                  </a:ext>
                </a:extLst>
              </p:cNvPr>
              <p:cNvSpPr>
                <a:spLocks noRot="1" noChangeAspect="1" noMove="1" noResize="1" noEditPoints="1" noAdjustHandles="1" noChangeArrowheads="1" noChangeShapeType="1" noTextEdit="1"/>
              </p:cNvSpPr>
              <p:nvPr/>
            </p:nvSpPr>
            <p:spPr>
              <a:xfrm>
                <a:off x="10519859" y="3661177"/>
                <a:ext cx="619016" cy="369332"/>
              </a:xfrm>
              <a:prstGeom prst="rect">
                <a:avLst/>
              </a:prstGeom>
              <a:blipFill>
                <a:blip r:embed="rId12"/>
                <a:stretch>
                  <a:fillRect b="-1613"/>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80771F58-17C9-494F-84CC-582E98B39A54}"/>
                  </a:ext>
                </a:extLst>
              </p:cNvPr>
              <p:cNvSpPr/>
              <p:nvPr/>
            </p:nvSpPr>
            <p:spPr>
              <a:xfrm>
                <a:off x="10357959" y="2937050"/>
                <a:ext cx="957250" cy="369332"/>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𝟒</m:t>
                      </m:r>
                    </m:oMath>
                  </m:oMathPara>
                </a14:m>
                <a:endParaRPr lang="ja-JP" altLang="en-US" dirty="0"/>
              </a:p>
            </p:txBody>
          </p:sp>
        </mc:Choice>
        <mc:Fallback xmlns="">
          <p:sp>
            <p:nvSpPr>
              <p:cNvPr id="56" name="正方形/長方形 55">
                <a:extLst>
                  <a:ext uri="{FF2B5EF4-FFF2-40B4-BE49-F238E27FC236}">
                    <a16:creationId xmlns:a16="http://schemas.microsoft.com/office/drawing/2014/main" id="{80771F58-17C9-494F-84CC-582E98B39A54}"/>
                  </a:ext>
                </a:extLst>
              </p:cNvPr>
              <p:cNvSpPr>
                <a:spLocks noRot="1" noChangeAspect="1" noMove="1" noResize="1" noEditPoints="1" noAdjustHandles="1" noChangeArrowheads="1" noChangeShapeType="1" noTextEdit="1"/>
              </p:cNvSpPr>
              <p:nvPr/>
            </p:nvSpPr>
            <p:spPr>
              <a:xfrm>
                <a:off x="10357959" y="2937050"/>
                <a:ext cx="957250" cy="369332"/>
              </a:xfrm>
              <a:prstGeom prst="rect">
                <a:avLst/>
              </a:prstGeom>
              <a:blipFill>
                <a:blip r:embed="rId13"/>
                <a:stretch>
                  <a:fillRect b="-1613"/>
                </a:stretch>
              </a:blipFill>
              <a:ln>
                <a:solidFill>
                  <a:schemeClr val="tx2"/>
                </a:solidFill>
              </a:ln>
            </p:spPr>
            <p:txBody>
              <a:bodyPr/>
              <a:lstStyle/>
              <a:p>
                <a:r>
                  <a:rPr lang="ja-JP" altLang="en-US">
                    <a:noFill/>
                  </a:rPr>
                  <a:t> </a:t>
                </a:r>
              </a:p>
            </p:txBody>
          </p:sp>
        </mc:Fallback>
      </mc:AlternateContent>
      <p:cxnSp>
        <p:nvCxnSpPr>
          <p:cNvPr id="46" name="直線矢印コネクタ 45">
            <a:extLst>
              <a:ext uri="{FF2B5EF4-FFF2-40B4-BE49-F238E27FC236}">
                <a16:creationId xmlns:a16="http://schemas.microsoft.com/office/drawing/2014/main" id="{9FC604DB-5CDC-4894-AF7C-D8B799679B98}"/>
              </a:ext>
            </a:extLst>
          </p:cNvPr>
          <p:cNvCxnSpPr>
            <a:cxnSpLocks/>
          </p:cNvCxnSpPr>
          <p:nvPr/>
        </p:nvCxnSpPr>
        <p:spPr>
          <a:xfrm>
            <a:off x="7253579" y="4207215"/>
            <a:ext cx="1960821"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A8657F37-72EA-4B5D-AD94-486E5CB97A02}"/>
              </a:ext>
            </a:extLst>
          </p:cNvPr>
          <p:cNvSpPr txBox="1"/>
          <p:nvPr/>
        </p:nvSpPr>
        <p:spPr>
          <a:xfrm>
            <a:off x="846623" y="1628800"/>
            <a:ext cx="4730608" cy="313932"/>
          </a:xfrm>
          <a:prstGeom prst="rect">
            <a:avLst/>
          </a:prstGeom>
          <a:noFill/>
        </p:spPr>
        <p:txBody>
          <a:bodyPr wrap="square" rtlCol="0">
            <a:spAutoFit/>
          </a:bodyPr>
          <a:lstStyle/>
          <a:p>
            <a:pPr algn="ctr">
              <a:lnSpc>
                <a:spcPct val="90000"/>
              </a:lnSpc>
            </a:pP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項型の内生的スイッチング構造の場合</a:t>
            </a:r>
          </a:p>
        </p:txBody>
      </p:sp>
      <p:sp>
        <p:nvSpPr>
          <p:cNvPr id="58" name="テキスト ボックス 57">
            <a:extLst>
              <a:ext uri="{FF2B5EF4-FFF2-40B4-BE49-F238E27FC236}">
                <a16:creationId xmlns:a16="http://schemas.microsoft.com/office/drawing/2014/main" id="{645EBBDE-4DC2-402D-82EC-37663B880BF2}"/>
              </a:ext>
            </a:extLst>
          </p:cNvPr>
          <p:cNvSpPr txBox="1"/>
          <p:nvPr/>
        </p:nvSpPr>
        <p:spPr>
          <a:xfrm>
            <a:off x="6094413" y="1605973"/>
            <a:ext cx="5913449"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多項型の内生的スイッチング構造の場合</a:t>
            </a:r>
          </a:p>
        </p:txBody>
      </p:sp>
      <p:sp>
        <p:nvSpPr>
          <p:cNvPr id="59" name="テキスト ボックス 58">
            <a:extLst>
              <a:ext uri="{FF2B5EF4-FFF2-40B4-BE49-F238E27FC236}">
                <a16:creationId xmlns:a16="http://schemas.microsoft.com/office/drawing/2014/main" id="{A656BA40-FCD1-4B61-8870-159CCBFF5277}"/>
              </a:ext>
            </a:extLst>
          </p:cNvPr>
          <p:cNvSpPr txBox="1"/>
          <p:nvPr/>
        </p:nvSpPr>
        <p:spPr>
          <a:xfrm>
            <a:off x="11388848" y="3339637"/>
            <a:ext cx="619015" cy="369332"/>
          </a:xfrm>
          <a:prstGeom prst="rect">
            <a:avLst/>
          </a:prstGeom>
          <a:noFill/>
        </p:spPr>
        <p:txBody>
          <a:bodyPr wrap="square" rtlCol="0">
            <a:spAutoFit/>
          </a:bodyPr>
          <a:lstStyle/>
          <a:p>
            <a:pPr>
              <a:lnSpc>
                <a:spcPct val="90000"/>
              </a:lnSpc>
            </a:pPr>
            <a:r>
              <a:rPr kumimoji="1" lang="ja-JP" altLang="en-US" sz="2000" b="1" dirty="0">
                <a:latin typeface="Meiryo UI" panose="020B0604030504040204" pitchFamily="50" charset="-128"/>
                <a:ea typeface="Meiryo UI" panose="020B0604030504040204" pitchFamily="50" charset="-128"/>
              </a:rPr>
              <a:t>・・・</a:t>
            </a:r>
          </a:p>
        </p:txBody>
      </p:sp>
      <p:sp>
        <p:nvSpPr>
          <p:cNvPr id="63" name="テキスト ボックス 62">
            <a:extLst>
              <a:ext uri="{FF2B5EF4-FFF2-40B4-BE49-F238E27FC236}">
                <a16:creationId xmlns:a16="http://schemas.microsoft.com/office/drawing/2014/main" id="{39205EBA-868C-4E2E-B793-8DBB88FD7D15}"/>
              </a:ext>
            </a:extLst>
          </p:cNvPr>
          <p:cNvSpPr txBox="1"/>
          <p:nvPr/>
        </p:nvSpPr>
        <p:spPr>
          <a:xfrm>
            <a:off x="6334072" y="2532903"/>
            <a:ext cx="1167699" cy="244682"/>
          </a:xfrm>
          <a:prstGeom prst="rect">
            <a:avLst/>
          </a:prstGeom>
          <a:noFill/>
        </p:spPr>
        <p:txBody>
          <a:bodyPr wrap="square" rtlCol="0">
            <a:spAutoFit/>
          </a:bodyPr>
          <a:lstStyle/>
          <a:p>
            <a:pPr algn="ctr">
              <a:lnSpc>
                <a:spcPct val="90000"/>
              </a:lnSpc>
            </a:pPr>
            <a:r>
              <a:rPr kumimoji="1" lang="en-US" altLang="ja-JP" sz="1100" b="1" dirty="0">
                <a:latin typeface="Times New Roman" panose="02020603050405020304" pitchFamily="18" charset="0"/>
                <a:cs typeface="Times New Roman" panose="02020603050405020304" pitchFamily="18" charset="0"/>
              </a:rPr>
              <a:t>~1,000m</a:t>
            </a:r>
            <a:endParaRPr kumimoji="1" lang="ja-JP" altLang="en-US" sz="1100" b="1"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908AA479-79F7-4921-A096-455CDABB4365}"/>
              </a:ext>
            </a:extLst>
          </p:cNvPr>
          <p:cNvSpPr txBox="1"/>
          <p:nvPr/>
        </p:nvSpPr>
        <p:spPr>
          <a:xfrm>
            <a:off x="7603914" y="2532903"/>
            <a:ext cx="1167699" cy="244682"/>
          </a:xfrm>
          <a:prstGeom prst="rect">
            <a:avLst/>
          </a:prstGeom>
          <a:noFill/>
        </p:spPr>
        <p:txBody>
          <a:bodyPr wrap="square" rtlCol="0">
            <a:spAutoFit/>
          </a:bodyPr>
          <a:lstStyle/>
          <a:p>
            <a:pPr>
              <a:lnSpc>
                <a:spcPct val="90000"/>
              </a:lnSpc>
            </a:pPr>
            <a:r>
              <a:rPr kumimoji="1" lang="en-US" altLang="ja-JP" sz="1100" b="1" dirty="0">
                <a:latin typeface="Times New Roman" panose="02020603050405020304" pitchFamily="18" charset="0"/>
                <a:cs typeface="Times New Roman" panose="02020603050405020304" pitchFamily="18" charset="0"/>
              </a:rPr>
              <a:t>1,000m~2,000m</a:t>
            </a:r>
            <a:endParaRPr kumimoji="1" lang="ja-JP" altLang="en-US" sz="1100" b="1"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4CE6F672-1F5B-4D68-A03C-FDA032C6E971}"/>
              </a:ext>
            </a:extLst>
          </p:cNvPr>
          <p:cNvSpPr txBox="1"/>
          <p:nvPr/>
        </p:nvSpPr>
        <p:spPr>
          <a:xfrm>
            <a:off x="8919852" y="2555277"/>
            <a:ext cx="1167699" cy="244682"/>
          </a:xfrm>
          <a:prstGeom prst="rect">
            <a:avLst/>
          </a:prstGeom>
          <a:noFill/>
        </p:spPr>
        <p:txBody>
          <a:bodyPr wrap="square" rtlCol="0">
            <a:spAutoFit/>
          </a:bodyPr>
          <a:lstStyle/>
          <a:p>
            <a:pPr>
              <a:lnSpc>
                <a:spcPct val="90000"/>
              </a:lnSpc>
            </a:pPr>
            <a:r>
              <a:rPr kumimoji="1" lang="en-US" altLang="ja-JP" sz="1100" b="1" dirty="0">
                <a:latin typeface="Times New Roman" panose="02020603050405020304" pitchFamily="18" charset="0"/>
                <a:cs typeface="Times New Roman" panose="02020603050405020304" pitchFamily="18" charset="0"/>
              </a:rPr>
              <a:t>2,000m~3,000m</a:t>
            </a:r>
            <a:endParaRPr kumimoji="1" lang="ja-JP" altLang="en-US" sz="1100" b="1" dirty="0">
              <a:latin typeface="Times New Roman" panose="02020603050405020304" pitchFamily="18" charset="0"/>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4AB68206-D6F5-4615-9B47-173239D002D5}"/>
              </a:ext>
            </a:extLst>
          </p:cNvPr>
          <p:cNvSpPr txBox="1"/>
          <p:nvPr/>
        </p:nvSpPr>
        <p:spPr>
          <a:xfrm>
            <a:off x="10244087" y="2539508"/>
            <a:ext cx="1167699" cy="244682"/>
          </a:xfrm>
          <a:prstGeom prst="rect">
            <a:avLst/>
          </a:prstGeom>
          <a:noFill/>
        </p:spPr>
        <p:txBody>
          <a:bodyPr wrap="square" rtlCol="0">
            <a:spAutoFit/>
          </a:bodyPr>
          <a:lstStyle/>
          <a:p>
            <a:pPr algn="ctr">
              <a:lnSpc>
                <a:spcPct val="90000"/>
              </a:lnSpc>
            </a:pPr>
            <a:r>
              <a:rPr kumimoji="1" lang="en-US" altLang="ja-JP" sz="1100" b="1" dirty="0">
                <a:latin typeface="Times New Roman" panose="02020603050405020304" pitchFamily="18" charset="0"/>
                <a:cs typeface="Times New Roman" panose="02020603050405020304" pitchFamily="18" charset="0"/>
              </a:rPr>
              <a:t>4,000m~</a:t>
            </a:r>
            <a:endParaRPr kumimoji="1" lang="ja-JP" altLang="en-US" sz="1100" b="1"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E2DC8AEA-D9E1-4E55-8AC3-7475037FC86D}"/>
              </a:ext>
            </a:extLst>
          </p:cNvPr>
          <p:cNvSpPr txBox="1"/>
          <p:nvPr/>
        </p:nvSpPr>
        <p:spPr>
          <a:xfrm>
            <a:off x="1060504" y="5409461"/>
            <a:ext cx="10067816" cy="341632"/>
          </a:xfrm>
          <a:prstGeom prst="rect">
            <a:avLst/>
          </a:prstGeom>
          <a:noFill/>
        </p:spPr>
        <p:txBody>
          <a:bodyPr wrap="square" rtlCol="0">
            <a:spAutoFit/>
          </a:bodyPr>
          <a:lstStyle/>
          <a:p>
            <a:pPr marL="285750" indent="-285750" algn="ctr">
              <a:lnSpc>
                <a:spcPct val="90000"/>
              </a:lnSpc>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異なる居住地における地域特性の違いが交通行動に与える影響をより詳細に分析可能</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5247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016AA-B6B4-4D8D-9FDF-E4B2CEF183F9}"/>
              </a:ext>
            </a:extLst>
          </p:cNvPr>
          <p:cNvSpPr>
            <a:spLocks noGrp="1"/>
          </p:cNvSpPr>
          <p:nvPr>
            <p:ph type="title"/>
          </p:nvPr>
        </p:nvSpPr>
        <p:spPr>
          <a:xfrm>
            <a:off x="1522642" y="548680"/>
            <a:ext cx="9143538" cy="722237"/>
          </a:xfrm>
        </p:spPr>
        <p:txBody>
          <a:bodyPr/>
          <a:lstStyle/>
          <a:p>
            <a:r>
              <a:rPr kumimoji="1" lang="ja-JP" altLang="en-US" dirty="0"/>
              <a:t>推定手法の候補</a:t>
            </a:r>
          </a:p>
        </p:txBody>
      </p:sp>
      <p:sp>
        <p:nvSpPr>
          <p:cNvPr id="4" name="スライド番号プレースホルダー 3">
            <a:extLst>
              <a:ext uri="{FF2B5EF4-FFF2-40B4-BE49-F238E27FC236}">
                <a16:creationId xmlns:a16="http://schemas.microsoft.com/office/drawing/2014/main" id="{02375B38-FDAC-4B5C-8EB0-3ACF37ACF054}"/>
              </a:ext>
            </a:extLst>
          </p:cNvPr>
          <p:cNvSpPr>
            <a:spLocks noGrp="1"/>
          </p:cNvSpPr>
          <p:nvPr>
            <p:ph type="sldNum" sz="quarter" idx="12"/>
          </p:nvPr>
        </p:nvSpPr>
        <p:spPr/>
        <p:txBody>
          <a:bodyPr/>
          <a:lstStyle/>
          <a:p>
            <a:fld id="{DF28FB93-0A08-4E7D-8E63-9EFA29F1E093}" type="slidenum">
              <a:rPr lang="en-US" altLang="ja-JP" smtClean="0"/>
              <a:pPr/>
              <a:t>57</a:t>
            </a:fld>
            <a:endParaRPr lang="ja-JP" altLang="en-US"/>
          </a:p>
        </p:txBody>
      </p:sp>
      <p:graphicFrame>
        <p:nvGraphicFramePr>
          <p:cNvPr id="5" name="表 4">
            <a:extLst>
              <a:ext uri="{FF2B5EF4-FFF2-40B4-BE49-F238E27FC236}">
                <a16:creationId xmlns:a16="http://schemas.microsoft.com/office/drawing/2014/main" id="{AF5F50FF-E02F-40C9-A68D-0653215229A7}"/>
              </a:ext>
            </a:extLst>
          </p:cNvPr>
          <p:cNvGraphicFramePr>
            <a:graphicFrameLocks noGrp="1"/>
          </p:cNvGraphicFramePr>
          <p:nvPr>
            <p:extLst>
              <p:ext uri="{D42A27DB-BD31-4B8C-83A1-F6EECF244321}">
                <p14:modId xmlns:p14="http://schemas.microsoft.com/office/powerpoint/2010/main" val="2856597552"/>
              </p:ext>
            </p:extLst>
          </p:nvPr>
        </p:nvGraphicFramePr>
        <p:xfrm>
          <a:off x="189757" y="1927168"/>
          <a:ext cx="11809311" cy="2911936"/>
        </p:xfrm>
        <a:graphic>
          <a:graphicData uri="http://schemas.openxmlformats.org/drawingml/2006/table">
            <a:tbl>
              <a:tblPr firstRow="1" bandRow="1">
                <a:tableStyleId>{3B4B98B0-60AC-42C2-AFA5-B58CD77FA1E5}</a:tableStyleId>
              </a:tblPr>
              <a:tblGrid>
                <a:gridCol w="2550820">
                  <a:extLst>
                    <a:ext uri="{9D8B030D-6E8A-4147-A177-3AD203B41FA5}">
                      <a16:colId xmlns:a16="http://schemas.microsoft.com/office/drawing/2014/main" val="3401330582"/>
                    </a:ext>
                  </a:extLst>
                </a:gridCol>
                <a:gridCol w="5602009">
                  <a:extLst>
                    <a:ext uri="{9D8B030D-6E8A-4147-A177-3AD203B41FA5}">
                      <a16:colId xmlns:a16="http://schemas.microsoft.com/office/drawing/2014/main" val="3755986913"/>
                    </a:ext>
                  </a:extLst>
                </a:gridCol>
                <a:gridCol w="1105660">
                  <a:extLst>
                    <a:ext uri="{9D8B030D-6E8A-4147-A177-3AD203B41FA5}">
                      <a16:colId xmlns:a16="http://schemas.microsoft.com/office/drawing/2014/main" val="3164142831"/>
                    </a:ext>
                  </a:extLst>
                </a:gridCol>
                <a:gridCol w="1105660">
                  <a:extLst>
                    <a:ext uri="{9D8B030D-6E8A-4147-A177-3AD203B41FA5}">
                      <a16:colId xmlns:a16="http://schemas.microsoft.com/office/drawing/2014/main" val="1205861914"/>
                    </a:ext>
                  </a:extLst>
                </a:gridCol>
                <a:gridCol w="1445162">
                  <a:extLst>
                    <a:ext uri="{9D8B030D-6E8A-4147-A177-3AD203B41FA5}">
                      <a16:colId xmlns:a16="http://schemas.microsoft.com/office/drawing/2014/main" val="3728077781"/>
                    </a:ext>
                  </a:extLst>
                </a:gridCol>
              </a:tblGrid>
              <a:tr h="547387">
                <a:tc>
                  <a:txBody>
                    <a:bodyPr/>
                    <a:lstStyle/>
                    <a:p>
                      <a:pPr algn="ctr"/>
                      <a:r>
                        <a:rPr kumimoji="1" lang="ja-JP" altLang="en-US" sz="1600" dirty="0">
                          <a:latin typeface="Meiryo UI" panose="020B0604030504040204" pitchFamily="50" charset="-128"/>
                          <a:ea typeface="Meiryo UI" panose="020B0604030504040204" pitchFamily="50" charset="-128"/>
                        </a:rPr>
                        <a:t>手法</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説明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推定法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計算時間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WAIC</a:t>
                      </a:r>
                      <a:r>
                        <a:rPr kumimoji="1" lang="ja-JP" altLang="en-US" sz="1600" dirty="0">
                          <a:latin typeface="Meiryo UI" panose="020B0604030504040204" pitchFamily="50" charset="-128"/>
                          <a:ea typeface="Meiryo UI" panose="020B0604030504040204" pitchFamily="50" charset="-128"/>
                        </a:rPr>
                        <a:t>の推定</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9363519"/>
                  </a:ext>
                </a:extLst>
              </a:tr>
              <a:tr h="788183">
                <a:tc>
                  <a:txBody>
                    <a:bodyPr/>
                    <a:lstStyle/>
                    <a:p>
                      <a:pPr algn="ctr"/>
                      <a:r>
                        <a:rPr kumimoji="1" lang="en-US" altLang="ja-JP" sz="1600" b="1" dirty="0">
                          <a:latin typeface="Meiryo UI" panose="020B0604030504040204" pitchFamily="50" charset="-128"/>
                          <a:ea typeface="Meiryo UI" panose="020B0604030504040204" pitchFamily="50" charset="-128"/>
                        </a:rPr>
                        <a:t>EM</a:t>
                      </a:r>
                      <a:r>
                        <a:rPr kumimoji="1" lang="ja-JP" altLang="en-US" sz="1600" b="1" dirty="0">
                          <a:latin typeface="Meiryo UI" panose="020B0604030504040204" pitchFamily="50" charset="-128"/>
                          <a:ea typeface="Meiryo UI" panose="020B0604030504040204" pitchFamily="50" charset="-128"/>
                        </a:rPr>
                        <a:t>法</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1" dirty="0">
                          <a:latin typeface="Meiryo UI" panose="020B0604030504040204" pitchFamily="50" charset="-128"/>
                          <a:ea typeface="Meiryo UI" panose="020B0604030504040204" pitchFamily="50" charset="-128"/>
                        </a:rPr>
                        <a:t>尤度の期待値の計算 </a:t>
                      </a:r>
                      <a:r>
                        <a:rPr kumimoji="1" lang="en-US" altLang="ja-JP" sz="1600" b="1" dirty="0">
                          <a:latin typeface="Meiryo UI" panose="020B0604030504040204" pitchFamily="50" charset="-128"/>
                          <a:ea typeface="Meiryo UI" panose="020B0604030504040204" pitchFamily="50" charset="-128"/>
                        </a:rPr>
                        <a:t>(E</a:t>
                      </a:r>
                      <a:r>
                        <a:rPr kumimoji="1" lang="ja-JP" altLang="en-US" sz="1600" b="1" dirty="0">
                          <a:latin typeface="Meiryo UI" panose="020B0604030504040204" pitchFamily="50" charset="-128"/>
                          <a:ea typeface="Meiryo UI" panose="020B0604030504040204" pitchFamily="50" charset="-128"/>
                        </a:rPr>
                        <a:t>ステップ</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と，尤度を最大化するパラメータを求める </a:t>
                      </a:r>
                      <a:r>
                        <a:rPr kumimoji="1" lang="en-US" altLang="ja-JP" sz="1600" b="1" dirty="0">
                          <a:latin typeface="Meiryo UI" panose="020B0604030504040204" pitchFamily="50" charset="-128"/>
                          <a:ea typeface="Meiryo UI" panose="020B0604030504040204" pitchFamily="50" charset="-128"/>
                        </a:rPr>
                        <a:t>(M</a:t>
                      </a:r>
                      <a:r>
                        <a:rPr kumimoji="1" lang="ja-JP" altLang="en-US" sz="1600" b="1" dirty="0">
                          <a:latin typeface="Meiryo UI" panose="020B0604030504040204" pitchFamily="50" charset="-128"/>
                          <a:ea typeface="Meiryo UI" panose="020B0604030504040204" pitchFamily="50" charset="-128"/>
                        </a:rPr>
                        <a:t>ステップ</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を交互に繰り返す手法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最尤推定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早い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不可</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768563"/>
                  </a:ext>
                </a:extLst>
              </a:tr>
              <a:tr h="788183">
                <a:tc>
                  <a:txBody>
                    <a:bodyPr/>
                    <a:lstStyle/>
                    <a:p>
                      <a:pPr algn="ctr"/>
                      <a:r>
                        <a:rPr kumimoji="1" lang="ja-JP" altLang="en-US" sz="1600" b="1" dirty="0">
                          <a:latin typeface="Meiryo UI" panose="020B0604030504040204" pitchFamily="50" charset="-128"/>
                          <a:ea typeface="Meiryo UI" panose="020B0604030504040204" pitchFamily="50" charset="-128"/>
                        </a:rPr>
                        <a:t>変分近似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変分ベイズ法</a:t>
                      </a:r>
                      <a:r>
                        <a:rPr kumimoji="1" lang="en-US" altLang="ja-JP" sz="1600" b="1" dirty="0">
                          <a:latin typeface="Meiryo UI" panose="020B0604030504040204" pitchFamily="50" charset="-128"/>
                          <a:ea typeface="Meiryo UI" panose="020B0604030504040204" pitchFamily="50" charset="-128"/>
                        </a:rPr>
                        <a:t>)</a:t>
                      </a:r>
                      <a:r>
                        <a:rPr kumimoji="1" lang="ja-JP" altLang="en-US" sz="1600" b="1" baseline="30000"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1" dirty="0">
                          <a:latin typeface="Meiryo UI" panose="020B0604030504040204" pitchFamily="50" charset="-128"/>
                          <a:ea typeface="Meiryo UI" panose="020B0604030504040204" pitchFamily="50" charset="-128"/>
                        </a:rPr>
                        <a:t>求めたい事後分布とより単純な近似分布との間の差異 </a:t>
                      </a:r>
                      <a:r>
                        <a:rPr kumimoji="1" lang="en-US" altLang="ja-JP" sz="1600" b="1" dirty="0">
                          <a:latin typeface="Meiryo UI" panose="020B0604030504040204" pitchFamily="50" charset="-128"/>
                          <a:ea typeface="Meiryo UI" panose="020B0604030504040204" pitchFamily="50" charset="-128"/>
                        </a:rPr>
                        <a:t>(KL divergence) </a:t>
                      </a:r>
                      <a:r>
                        <a:rPr kumimoji="1" lang="ja-JP" altLang="en-US" sz="1600" b="1" dirty="0">
                          <a:latin typeface="Meiryo UI" panose="020B0604030504040204" pitchFamily="50" charset="-128"/>
                          <a:ea typeface="Meiryo UI" panose="020B0604030504040204" pitchFamily="50" charset="-128"/>
                        </a:rPr>
                        <a:t>を最小化するパラメータを求める手法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ベイズ推定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早い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不可</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661876"/>
                  </a:ext>
                </a:extLst>
              </a:tr>
              <a:tr h="788183">
                <a:tc>
                  <a:txBody>
                    <a:bodyPr/>
                    <a:lstStyle/>
                    <a:p>
                      <a:pPr algn="ctr"/>
                      <a:r>
                        <a:rPr kumimoji="1" lang="en-US" altLang="ja-JP" sz="1600" b="1" dirty="0">
                          <a:latin typeface="Meiryo UI" panose="020B0604030504040204" pitchFamily="50" charset="-128"/>
                          <a:ea typeface="Meiryo UI" panose="020B0604030504040204" pitchFamily="50" charset="-128"/>
                        </a:rPr>
                        <a:t>MCMC</a:t>
                      </a:r>
                      <a:r>
                        <a:rPr kumimoji="1" lang="ja-JP" altLang="en-US" sz="1600" b="1" dirty="0">
                          <a:latin typeface="Meiryo UI" panose="020B0604030504040204" pitchFamily="50" charset="-128"/>
                          <a:ea typeface="Meiryo UI" panose="020B0604030504040204" pitchFamily="50" charset="-128"/>
                        </a:rPr>
                        <a:t>法</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1" dirty="0">
                          <a:latin typeface="Meiryo UI" panose="020B0604030504040204" pitchFamily="50" charset="-128"/>
                          <a:ea typeface="Meiryo UI" panose="020B0604030504040204" pitchFamily="50" charset="-128"/>
                        </a:rPr>
                        <a:t>マルコフ連鎖を用いたランダムサンプリングにより，求めたい事後分布を効率的に近似する手法</a:t>
                      </a:r>
                      <a:endParaRPr kumimoji="1" lang="en-US" altLang="ja-JP"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ベイズ推定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遅い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Meiryo UI" panose="020B0604030504040204" pitchFamily="50" charset="-128"/>
                          <a:ea typeface="Meiryo UI" panose="020B0604030504040204" pitchFamily="50" charset="-128"/>
                        </a:rPr>
                        <a:t>可能</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3859"/>
                  </a:ext>
                </a:extLst>
              </a:tr>
            </a:tbl>
          </a:graphicData>
        </a:graphic>
      </p:graphicFrame>
      <p:sp>
        <p:nvSpPr>
          <p:cNvPr id="6" name="テキスト ボックス 5">
            <a:extLst>
              <a:ext uri="{FF2B5EF4-FFF2-40B4-BE49-F238E27FC236}">
                <a16:creationId xmlns:a16="http://schemas.microsoft.com/office/drawing/2014/main" id="{BAB81E57-0780-4BBE-9215-121E0171E149}"/>
              </a:ext>
            </a:extLst>
          </p:cNvPr>
          <p:cNvSpPr txBox="1"/>
          <p:nvPr/>
        </p:nvSpPr>
        <p:spPr>
          <a:xfrm>
            <a:off x="744006" y="1598744"/>
            <a:ext cx="5350408" cy="286232"/>
          </a:xfrm>
          <a:prstGeom prst="rect">
            <a:avLst/>
          </a:prstGeom>
          <a:noFill/>
        </p:spPr>
        <p:txBody>
          <a:bodyPr wrap="square" rtlCol="0">
            <a:spAutoFit/>
          </a:bodyPr>
          <a:lstStyle/>
          <a:p>
            <a:pPr marL="285750" indent="-285750">
              <a:lnSpc>
                <a:spcPct val="90000"/>
              </a:lnSpc>
              <a:buFont typeface="Wingdings" panose="05000000000000000000" pitchFamily="2" charset="2"/>
              <a:buChar char="Ø"/>
            </a:pPr>
            <a:r>
              <a:rPr kumimoji="1" lang="ja-JP" altLang="en-US" sz="1400" b="1" dirty="0">
                <a:latin typeface="Meiryo UI" panose="020B0604030504040204" pitchFamily="50" charset="-128"/>
                <a:ea typeface="Meiryo UI" panose="020B0604030504040204" pitchFamily="50" charset="-128"/>
              </a:rPr>
              <a:t>提案モデルのパラメータ推定に用いることができる手法</a:t>
            </a:r>
          </a:p>
        </p:txBody>
      </p:sp>
      <p:sp>
        <p:nvSpPr>
          <p:cNvPr id="7" name="正方形/長方形 6">
            <a:extLst>
              <a:ext uri="{FF2B5EF4-FFF2-40B4-BE49-F238E27FC236}">
                <a16:creationId xmlns:a16="http://schemas.microsoft.com/office/drawing/2014/main" id="{CE9E000B-9A44-472D-92D0-B1D6EB476997}"/>
              </a:ext>
            </a:extLst>
          </p:cNvPr>
          <p:cNvSpPr/>
          <p:nvPr/>
        </p:nvSpPr>
        <p:spPr>
          <a:xfrm>
            <a:off x="1861058" y="6396335"/>
            <a:ext cx="8466708" cy="461665"/>
          </a:xfrm>
          <a:prstGeom prst="rect">
            <a:avLst/>
          </a:prstGeom>
        </p:spPr>
        <p:txBody>
          <a:bodyPr wrap="square" anchor="ctr">
            <a:spAutoFit/>
          </a:bodyPr>
          <a:lstStyle/>
          <a:p>
            <a:pPr algn="just"/>
            <a:r>
              <a:rPr lang="en-US" altLang="ja-JP" sz="1200" b="1" dirty="0">
                <a:solidFill>
                  <a:schemeClr val="bg1"/>
                </a:solidFill>
                <a:latin typeface="Times New Roman" panose="02020603050405020304" pitchFamily="18" charset="0"/>
                <a:cs typeface="Times New Roman" panose="02020603050405020304" pitchFamily="18" charset="0"/>
              </a:rPr>
              <a:t>Bansal, Prateek, et al. “Bayesian estimation of mixed multinomial logit models: Advances and simulation-based evaluations.” Transportation Research Part B: Methodological 131 (2020): 124-142.</a:t>
            </a:r>
            <a:endParaRPr lang="ja-JP" altLang="en-US" sz="1200" b="1" dirty="0">
              <a:solidFill>
                <a:schemeClr val="bg1"/>
              </a:solidFill>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54D3630-9C00-465F-99D6-BFB5CB618D7C}"/>
              </a:ext>
            </a:extLst>
          </p:cNvPr>
          <p:cNvSpPr txBox="1"/>
          <p:nvPr/>
        </p:nvSpPr>
        <p:spPr>
          <a:xfrm>
            <a:off x="1629916" y="6438528"/>
            <a:ext cx="312906" cy="230832"/>
          </a:xfrm>
          <a:prstGeom prst="rect">
            <a:avLst/>
          </a:prstGeom>
          <a:noFill/>
        </p:spPr>
        <p:txBody>
          <a:bodyPr wrap="none" rtlCol="0">
            <a:spAutoFit/>
          </a:bodyPr>
          <a:lstStyle/>
          <a:p>
            <a:pPr>
              <a:lnSpc>
                <a:spcPct val="90000"/>
              </a:lnSpc>
            </a:pPr>
            <a:r>
              <a:rPr kumimoji="1" lang="ja-JP" altLang="en-US" sz="1000" b="1" dirty="0">
                <a:solidFill>
                  <a:schemeClr val="bg1"/>
                </a:solidFill>
                <a:latin typeface="Times New Roman" panose="02020603050405020304" pitchFamily="18" charset="0"/>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B610A80C-70D8-4010-ADC1-A7B964DB8FA1}"/>
              </a:ext>
            </a:extLst>
          </p:cNvPr>
          <p:cNvSpPr txBox="1"/>
          <p:nvPr/>
        </p:nvSpPr>
        <p:spPr>
          <a:xfrm>
            <a:off x="621804" y="5136331"/>
            <a:ext cx="10945215" cy="86523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提案モデルのパラメータ推定において最尤推定法は不適切</a:t>
            </a:r>
            <a:endParaRPr kumimoji="1" lang="en-US" altLang="ja-JP"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本研究ではモデルのサンプル外予測精度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汎化誤差</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を推定することを必要とするため，</a:t>
            </a:r>
            <a:r>
              <a:rPr kumimoji="1" lang="en-US" altLang="ja-JP" b="1" dirty="0">
                <a:latin typeface="Meiryo UI" panose="020B0604030504040204" pitchFamily="50" charset="-128"/>
                <a:ea typeface="Meiryo UI" panose="020B0604030504040204" pitchFamily="50" charset="-128"/>
              </a:rPr>
              <a:t>MCMC</a:t>
            </a:r>
            <a:r>
              <a:rPr kumimoji="1" lang="ja-JP" altLang="en-US" b="1" dirty="0">
                <a:latin typeface="Meiryo UI" panose="020B0604030504040204" pitchFamily="50" charset="-128"/>
                <a:ea typeface="Meiryo UI" panose="020B0604030504040204" pitchFamily="50" charset="-128"/>
              </a:rPr>
              <a:t>法を採用</a:t>
            </a:r>
          </a:p>
        </p:txBody>
      </p:sp>
    </p:spTree>
    <p:extLst>
      <p:ext uri="{BB962C8B-B14F-4D97-AF65-F5344CB8AC3E}">
        <p14:creationId xmlns:p14="http://schemas.microsoft.com/office/powerpoint/2010/main" val="3823405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FDA1A5-69CE-460D-8440-85F2FC589711}"/>
              </a:ext>
            </a:extLst>
          </p:cNvPr>
          <p:cNvSpPr>
            <a:spLocks noGrp="1"/>
          </p:cNvSpPr>
          <p:nvPr>
            <p:ph type="title"/>
          </p:nvPr>
        </p:nvSpPr>
        <p:spPr>
          <a:xfrm>
            <a:off x="1522644" y="522248"/>
            <a:ext cx="9143538" cy="888542"/>
          </a:xfrm>
        </p:spPr>
        <p:txBody>
          <a:bodyPr>
            <a:normAutofit/>
          </a:bodyPr>
          <a:lstStyle/>
          <a:p>
            <a:r>
              <a:rPr kumimoji="1" lang="en-US" altLang="ja-JP" sz="2800" dirty="0"/>
              <a:t>ATE</a:t>
            </a:r>
            <a:r>
              <a:rPr kumimoji="1" lang="ja-JP" altLang="en-US" sz="2800" dirty="0"/>
              <a:t>の解釈に関する議論 ①</a:t>
            </a:r>
          </a:p>
        </p:txBody>
      </p:sp>
      <p:sp>
        <p:nvSpPr>
          <p:cNvPr id="4" name="スライド番号プレースホルダー 3">
            <a:extLst>
              <a:ext uri="{FF2B5EF4-FFF2-40B4-BE49-F238E27FC236}">
                <a16:creationId xmlns:a16="http://schemas.microsoft.com/office/drawing/2014/main" id="{33C81D83-E6B1-4152-BFC8-ED05FA8D588E}"/>
              </a:ext>
            </a:extLst>
          </p:cNvPr>
          <p:cNvSpPr>
            <a:spLocks noGrp="1"/>
          </p:cNvSpPr>
          <p:nvPr>
            <p:ph type="sldNum" sz="quarter" idx="12"/>
          </p:nvPr>
        </p:nvSpPr>
        <p:spPr/>
        <p:txBody>
          <a:bodyPr/>
          <a:lstStyle/>
          <a:p>
            <a:fld id="{DF28FB93-0A08-4E7D-8E63-9EFA29F1E093}" type="slidenum">
              <a:rPr lang="en-US" altLang="ja-JP" smtClean="0"/>
              <a:pPr/>
              <a:t>58</a:t>
            </a:fld>
            <a:endParaRPr lang="ja-JP" altLang="en-US"/>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8BDC865-761E-4835-A60F-26BFEB570B5D}"/>
                  </a:ext>
                </a:extLst>
              </p:cNvPr>
              <p:cNvSpPr txBox="1"/>
              <p:nvPr/>
            </p:nvSpPr>
            <p:spPr>
              <a:xfrm>
                <a:off x="1120105" y="2181365"/>
                <a:ext cx="3851440" cy="338554"/>
              </a:xfrm>
              <a:prstGeom prst="rect">
                <a:avLst/>
              </a:prstGeom>
              <a:noFill/>
            </p:spPr>
            <p:txBody>
              <a:bodyPr wrap="square" rtlCol="0">
                <a:spAutoFit/>
              </a:bodyPr>
              <a:lstStyle/>
              <a:p>
                <a:pPr algn="ctr"/>
                <a14:m>
                  <m:oMath xmlns:m="http://schemas.openxmlformats.org/officeDocument/2006/math">
                    <m:sSub>
                      <m:sSubPr>
                        <m:ctrlPr>
                          <a:rPr kumimoji="1" lang="en-US" altLang="ja-JP" sz="1600" b="1" i="1" smtClean="0">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𝟏</m:t>
                        </m:r>
                      </m:sub>
                    </m:sSub>
                    <m:r>
                      <a:rPr kumimoji="1" lang="en-US" altLang="ja-JP" sz="1600" b="1" i="1">
                        <a:latin typeface="Cambria Math" panose="02040503050406030204" pitchFamily="18" charset="0"/>
                        <a:ea typeface="Meiryo UI" panose="020B0604030504040204" pitchFamily="50" charset="-128"/>
                      </a:rPr>
                      <m:t>, </m:t>
                    </m:r>
                    <m:sSub>
                      <m:sSubPr>
                        <m:ctrlPr>
                          <a:rPr kumimoji="1" lang="en-US" altLang="ja-JP" sz="1600" b="1" i="1">
                            <a:latin typeface="Cambria Math" panose="02040503050406030204" pitchFamily="18" charset="0"/>
                            <a:ea typeface="Meiryo UI" panose="020B0604030504040204" pitchFamily="50" charset="-128"/>
                          </a:rPr>
                        </m:ctrlPr>
                      </m:sSubPr>
                      <m:e>
                        <m:r>
                          <a:rPr kumimoji="1" lang="en-US" altLang="ja-JP" sz="1600" b="1" i="1" smtClean="0">
                            <a:latin typeface="Cambria Math" panose="02040503050406030204" pitchFamily="18" charset="0"/>
                            <a:ea typeface="Meiryo UI" panose="020B0604030504040204" pitchFamily="50" charset="-128"/>
                          </a:rPr>
                          <m:t>𝒀</m:t>
                        </m:r>
                      </m:e>
                      <m:sub>
                        <m:r>
                          <a:rPr kumimoji="1" lang="en-US" altLang="ja-JP" sz="1600" b="1" i="1" smtClean="0">
                            <a:latin typeface="Cambria Math" panose="02040503050406030204" pitchFamily="18" charset="0"/>
                            <a:ea typeface="Meiryo UI" panose="020B0604030504040204" pitchFamily="50" charset="-128"/>
                          </a:rPr>
                          <m:t>𝟎</m:t>
                        </m:r>
                      </m:sub>
                    </m:sSub>
                    <m:r>
                      <a:rPr kumimoji="1" lang="en-US" altLang="ja-JP" sz="1600" b="1" i="0" smtClean="0">
                        <a:latin typeface="Cambria Math" panose="02040503050406030204" pitchFamily="18" charset="0"/>
                        <a:ea typeface="Meiryo UI" panose="020B0604030504040204" pitchFamily="50" charset="-128"/>
                      </a:rPr>
                      <m:t> </m:t>
                    </m:r>
                  </m:oMath>
                </a14:m>
                <a:r>
                  <a:rPr kumimoji="1" lang="ja-JP" altLang="en-US" sz="1600" b="1" dirty="0">
                    <a:latin typeface="Meiryo UI" panose="020B0604030504040204" pitchFamily="50" charset="-128"/>
                    <a:ea typeface="Meiryo UI" panose="020B0604030504040204" pitchFamily="50" charset="-128"/>
                  </a:rPr>
                  <a:t>の期待値の差</a:t>
                </a:r>
                <a:endParaRPr kumimoji="1" lang="en-US" altLang="ja-JP" sz="1600" b="1" dirty="0">
                  <a:latin typeface="Meiryo UI" panose="020B0604030504040204" pitchFamily="50" charset="-128"/>
                  <a:ea typeface="Meiryo UI" panose="020B0604030504040204" pitchFamily="50" charset="-128"/>
                </a:endParaRPr>
              </a:p>
            </p:txBody>
          </p:sp>
        </mc:Choice>
        <mc:Fallback xmlns="">
          <p:sp>
            <p:nvSpPr>
              <p:cNvPr id="30" name="テキスト ボックス 29">
                <a:extLst>
                  <a:ext uri="{FF2B5EF4-FFF2-40B4-BE49-F238E27FC236}">
                    <a16:creationId xmlns:a16="http://schemas.microsoft.com/office/drawing/2014/main" id="{28BDC865-761E-4835-A60F-26BFEB570B5D}"/>
                  </a:ext>
                </a:extLst>
              </p:cNvPr>
              <p:cNvSpPr txBox="1">
                <a:spLocks noRot="1" noChangeAspect="1" noMove="1" noResize="1" noEditPoints="1" noAdjustHandles="1" noChangeArrowheads="1" noChangeShapeType="1" noTextEdit="1"/>
              </p:cNvSpPr>
              <p:nvPr/>
            </p:nvSpPr>
            <p:spPr>
              <a:xfrm>
                <a:off x="1120105" y="2181365"/>
                <a:ext cx="3851440" cy="338554"/>
              </a:xfrm>
              <a:prstGeom prst="rect">
                <a:avLst/>
              </a:prstGeom>
              <a:blipFill>
                <a:blip r:embed="rId2"/>
                <a:stretch>
                  <a:fillRect t="-5455" b="-23636"/>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8DE5731B-3CCA-4ED2-9DF1-B54431116707}"/>
              </a:ext>
            </a:extLst>
          </p:cNvPr>
          <p:cNvSpPr txBox="1"/>
          <p:nvPr/>
        </p:nvSpPr>
        <p:spPr>
          <a:xfrm>
            <a:off x="981844" y="1743440"/>
            <a:ext cx="4256999" cy="338554"/>
          </a:xfrm>
          <a:prstGeom prst="rect">
            <a:avLst/>
          </a:prstGeom>
          <a:noFill/>
        </p:spPr>
        <p:txBody>
          <a:bodyPr wrap="none" rtlCol="0">
            <a:spAutoFit/>
          </a:bodyPr>
          <a:lstStyle/>
          <a:p>
            <a:pPr algn="ctr"/>
            <a:r>
              <a:rPr kumimoji="1" lang="en-US" altLang="ja-JP" sz="1600" b="1" dirty="0">
                <a:latin typeface="Meiryo UI" panose="020B0604030504040204" pitchFamily="50" charset="-128"/>
                <a:ea typeface="Meiryo UI" panose="020B0604030504040204" pitchFamily="50" charset="-128"/>
              </a:rPr>
              <a:t>Average treatment effect (ATE) </a:t>
            </a:r>
            <a:r>
              <a:rPr kumimoji="1" lang="ja-JP" altLang="en-US" sz="1600" b="1" dirty="0">
                <a:latin typeface="Meiryo UI" panose="020B0604030504040204" pitchFamily="50" charset="-128"/>
                <a:ea typeface="Meiryo UI" panose="020B0604030504040204" pitchFamily="50" charset="-128"/>
              </a:rPr>
              <a:t>の計算</a:t>
            </a:r>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77B8511-4E48-4D04-A91E-69B2D87AB9D6}"/>
                  </a:ext>
                </a:extLst>
              </p:cNvPr>
              <p:cNvSpPr txBox="1"/>
              <p:nvPr/>
            </p:nvSpPr>
            <p:spPr>
              <a:xfrm>
                <a:off x="1526972" y="2618283"/>
                <a:ext cx="3346749" cy="5973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1" i="0" smtClean="0">
                          <a:latin typeface="Cambria Math" panose="02040503050406030204" pitchFamily="18" charset="0"/>
                          <a:ea typeface="Cambria Math" panose="02040503050406030204" pitchFamily="18" charset="0"/>
                        </a:rPr>
                        <m:t>𝐀𝐓𝐄</m:t>
                      </m:r>
                      <m:r>
                        <a:rPr kumimoji="1" lang="en-US" altLang="ja-JP" sz="1600" b="1" i="1" smtClean="0">
                          <a:latin typeface="Cambria Math" panose="02040503050406030204" pitchFamily="18" charset="0"/>
                          <a:ea typeface="Cambria Math" panose="02040503050406030204" pitchFamily="18" charset="0"/>
                        </a:rPr>
                        <m:t>=</m:t>
                      </m:r>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𝟏</m:t>
                          </m:r>
                        </m:num>
                        <m:den>
                          <m:r>
                            <a:rPr kumimoji="1" lang="en-US" altLang="ja-JP" sz="1600" b="1" i="1" smtClean="0">
                              <a:latin typeface="Cambria Math" panose="02040503050406030204" pitchFamily="18" charset="0"/>
                            </a:rPr>
                            <m:t>𝒏</m:t>
                          </m:r>
                        </m:den>
                      </m:f>
                      <m:nary>
                        <m:naryPr>
                          <m:chr m:val="∑"/>
                          <m:supHide m:val="on"/>
                          <m:ctrlPr>
                            <a:rPr kumimoji="1" lang="en-US" altLang="ja-JP" sz="1600" b="1" i="1" smtClean="0">
                              <a:latin typeface="Cambria Math" panose="02040503050406030204" pitchFamily="18" charset="0"/>
                            </a:rPr>
                          </m:ctrlPr>
                        </m:naryPr>
                        <m:sub>
                          <m:r>
                            <m:rPr>
                              <m:brk m:alnAt="7"/>
                            </m:rPr>
                            <a:rPr kumimoji="1" lang="en-US" altLang="ja-JP" sz="1600" b="1" i="1" smtClean="0">
                              <a:latin typeface="Cambria Math" panose="02040503050406030204" pitchFamily="18" charset="0"/>
                            </a:rPr>
                            <m:t>𝒊</m:t>
                          </m:r>
                          <m:r>
                            <a:rPr kumimoji="1" lang="en-US" altLang="ja-JP" sz="1600" b="1" i="1" smtClean="0">
                              <a:latin typeface="Cambria Math" panose="02040503050406030204" pitchFamily="18" charset="0"/>
                              <a:ea typeface="Cambria Math" panose="02040503050406030204" pitchFamily="18" charset="0"/>
                            </a:rPr>
                            <m:t>∈</m:t>
                          </m:r>
                          <m:r>
                            <a:rPr kumimoji="1" lang="en-US" altLang="ja-JP" sz="1600" b="1" i="1" smtClean="0">
                              <a:latin typeface="Cambria Math" panose="02040503050406030204" pitchFamily="18" charset="0"/>
                              <a:ea typeface="Cambria Math" panose="02040503050406030204" pitchFamily="18" charset="0"/>
                            </a:rPr>
                            <m:t>𝒏</m:t>
                          </m:r>
                        </m:sub>
                        <m:sup/>
                        <m:e>
                          <m:d>
                            <m:dPr>
                              <m:ctrlPr>
                                <a:rPr kumimoji="1" lang="en-US" altLang="ja-JP" sz="1600" b="1" i="1">
                                  <a:latin typeface="Cambria Math" panose="02040503050406030204" pitchFamily="18" charset="0"/>
                                </a:rPr>
                              </m:ctrlPr>
                            </m:dPr>
                            <m:e>
                              <m:r>
                                <a:rPr kumimoji="1" lang="ja-JP" altLang="en-US" sz="1600" b="1" i="1">
                                  <a:latin typeface="Cambria Math" panose="02040503050406030204" pitchFamily="18" charset="0"/>
                                </a:rPr>
                                <m:t>𝚽</m:t>
                              </m:r>
                              <m:d>
                                <m:dPr>
                                  <m:ctrlPr>
                                    <a:rPr kumimoji="1" lang="en-US" altLang="ja-JP" sz="1600" b="1" i="1">
                                      <a:latin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a:latin typeface="Cambria Math" panose="02040503050406030204" pitchFamily="18" charset="0"/>
                                          <a:ea typeface="Cambria Math" panose="02040503050406030204" pitchFamily="18" charset="0"/>
                                        </a:rPr>
                                        <m:t>𝟏</m:t>
                                      </m:r>
                                    </m:sub>
                                    <m:sup>
                                      <m:r>
                                        <a:rPr kumimoji="1" lang="en-US" altLang="ja-JP" sz="1600" b="1" i="1">
                                          <a:latin typeface="Cambria Math" panose="02040503050406030204" pitchFamily="18" charset="0"/>
                                          <a:ea typeface="Cambria Math" panose="02040503050406030204" pitchFamily="18" charset="0"/>
                                        </a:rPr>
                                        <m:t>′</m:t>
                                      </m:r>
                                    </m:sup>
                                  </m:sSubSup>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𝜷</m:t>
                                      </m:r>
                                    </m:e>
                                    <m:sub>
                                      <m:r>
                                        <a:rPr kumimoji="1" lang="en-US" altLang="ja-JP" sz="1600" b="1" i="1">
                                          <a:latin typeface="Cambria Math" panose="02040503050406030204" pitchFamily="18" charset="0"/>
                                          <a:ea typeface="Cambria Math" panose="02040503050406030204" pitchFamily="18" charset="0"/>
                                        </a:rPr>
                                        <m:t>𝟏</m:t>
                                      </m:r>
                                    </m:sub>
                                  </m:sSub>
                                </m:e>
                              </m:d>
                              <m:r>
                                <a:rPr kumimoji="1" lang="en-US" altLang="ja-JP" sz="1600" b="1" i="1">
                                  <a:latin typeface="Cambria Math" panose="02040503050406030204" pitchFamily="18" charset="0"/>
                                </a:rPr>
                                <m:t>−</m:t>
                              </m:r>
                              <m:r>
                                <a:rPr kumimoji="1" lang="ja-JP" altLang="en-US" sz="1600" b="1" i="1">
                                  <a:latin typeface="Cambria Math" panose="02040503050406030204" pitchFamily="18" charset="0"/>
                                </a:rPr>
                                <m:t>𝚽</m:t>
                              </m:r>
                              <m:d>
                                <m:dPr>
                                  <m:ctrlPr>
                                    <a:rPr kumimoji="1" lang="en-US" altLang="ja-JP" sz="1600" b="1" i="1">
                                      <a:latin typeface="Cambria Math" panose="02040503050406030204" pitchFamily="18" charset="0"/>
                                    </a:rPr>
                                  </m:ctrlPr>
                                </m:dPr>
                                <m:e>
                                  <m:sSubSup>
                                    <m:sSubSupPr>
                                      <m:ctrlPr>
                                        <a:rPr kumimoji="1" lang="en-US" altLang="ja-JP" sz="1600" b="1" i="1">
                                          <a:latin typeface="Cambria Math" panose="02040503050406030204" pitchFamily="18" charset="0"/>
                                          <a:ea typeface="Cambria Math" panose="02040503050406030204" pitchFamily="18" charset="0"/>
                                        </a:rPr>
                                      </m:ctrlPr>
                                    </m:sSubSupPr>
                                    <m:e>
                                      <m:r>
                                        <a:rPr kumimoji="1" lang="en-US" altLang="ja-JP" sz="1600" b="1" i="1">
                                          <a:latin typeface="Cambria Math" panose="02040503050406030204" pitchFamily="18" charset="0"/>
                                          <a:ea typeface="Cambria Math" panose="02040503050406030204" pitchFamily="18" charset="0"/>
                                        </a:rPr>
                                        <m:t>𝒙</m:t>
                                      </m:r>
                                    </m:e>
                                    <m:sub>
                                      <m:r>
                                        <a:rPr kumimoji="1" lang="en-US" altLang="ja-JP" sz="1600" b="1" i="1">
                                          <a:latin typeface="Cambria Math" panose="02040503050406030204" pitchFamily="18" charset="0"/>
                                          <a:ea typeface="Cambria Math" panose="02040503050406030204" pitchFamily="18" charset="0"/>
                                        </a:rPr>
                                        <m:t>𝒊</m:t>
                                      </m:r>
                                      <m:r>
                                        <a:rPr kumimoji="1" lang="en-US" altLang="ja-JP" sz="1600" b="1" i="1">
                                          <a:latin typeface="Cambria Math" panose="02040503050406030204" pitchFamily="18" charset="0"/>
                                          <a:ea typeface="Cambria Math" panose="02040503050406030204" pitchFamily="18" charset="0"/>
                                        </a:rPr>
                                        <m:t>𝟎</m:t>
                                      </m:r>
                                    </m:sub>
                                    <m:sup>
                                      <m:r>
                                        <a:rPr kumimoji="1" lang="en-US" altLang="ja-JP" sz="1600" b="1" i="1">
                                          <a:latin typeface="Cambria Math" panose="02040503050406030204" pitchFamily="18" charset="0"/>
                                          <a:ea typeface="Cambria Math" panose="02040503050406030204" pitchFamily="18" charset="0"/>
                                        </a:rPr>
                                        <m:t>′</m:t>
                                      </m:r>
                                    </m:sup>
                                  </m:sSubSup>
                                  <m:sSub>
                                    <m:sSubPr>
                                      <m:ctrlPr>
                                        <a:rPr kumimoji="1" lang="en-US" altLang="ja-JP" sz="1600" b="1" i="1">
                                          <a:latin typeface="Cambria Math" panose="02040503050406030204" pitchFamily="18" charset="0"/>
                                          <a:ea typeface="Cambria Math" panose="02040503050406030204" pitchFamily="18" charset="0"/>
                                        </a:rPr>
                                      </m:ctrlPr>
                                    </m:sSubPr>
                                    <m:e>
                                      <m:r>
                                        <a:rPr kumimoji="1" lang="ja-JP" altLang="en-US" sz="1600" b="1" i="1">
                                          <a:latin typeface="Cambria Math" panose="02040503050406030204" pitchFamily="18" charset="0"/>
                                          <a:ea typeface="Cambria Math" panose="02040503050406030204" pitchFamily="18" charset="0"/>
                                        </a:rPr>
                                        <m:t>𝜷</m:t>
                                      </m:r>
                                    </m:e>
                                    <m:sub>
                                      <m:r>
                                        <a:rPr kumimoji="1" lang="en-US" altLang="ja-JP" sz="1600" b="1" i="1">
                                          <a:latin typeface="Cambria Math" panose="02040503050406030204" pitchFamily="18" charset="0"/>
                                          <a:ea typeface="Cambria Math" panose="02040503050406030204" pitchFamily="18" charset="0"/>
                                        </a:rPr>
                                        <m:t>𝟎</m:t>
                                      </m:r>
                                    </m:sub>
                                  </m:sSub>
                                </m:e>
                              </m:d>
                            </m:e>
                          </m:d>
                        </m:e>
                      </m:nary>
                    </m:oMath>
                  </m:oMathPara>
                </a14:m>
                <a:endParaRPr kumimoji="1" lang="ja-JP" altLang="en-US" sz="1600" b="1" dirty="0"/>
              </a:p>
            </p:txBody>
          </p:sp>
        </mc:Choice>
        <mc:Fallback xmlns="">
          <p:sp>
            <p:nvSpPr>
              <p:cNvPr id="38" name="テキスト ボックス 37">
                <a:extLst>
                  <a:ext uri="{FF2B5EF4-FFF2-40B4-BE49-F238E27FC236}">
                    <a16:creationId xmlns:a16="http://schemas.microsoft.com/office/drawing/2014/main" id="{177B8511-4E48-4D04-A91E-69B2D87AB9D6}"/>
                  </a:ext>
                </a:extLst>
              </p:cNvPr>
              <p:cNvSpPr txBox="1">
                <a:spLocks noRot="1" noChangeAspect="1" noMove="1" noResize="1" noEditPoints="1" noAdjustHandles="1" noChangeArrowheads="1" noChangeShapeType="1" noTextEdit="1"/>
              </p:cNvSpPr>
              <p:nvPr/>
            </p:nvSpPr>
            <p:spPr>
              <a:xfrm>
                <a:off x="1526972" y="2618283"/>
                <a:ext cx="3346749" cy="597343"/>
              </a:xfrm>
              <a:prstGeom prst="rect">
                <a:avLst/>
              </a:prstGeom>
              <a:blipFill>
                <a:blip r:embed="rId3"/>
                <a:stretch>
                  <a:fillRect/>
                </a:stretch>
              </a:blipFill>
            </p:spPr>
            <p:txBody>
              <a:bodyPr/>
              <a:lstStyle/>
              <a:p>
                <a:r>
                  <a:rPr lang="ja-JP" altLang="en-US">
                    <a:noFill/>
                  </a:rPr>
                  <a:t> </a:t>
                </a:r>
              </a:p>
            </p:txBody>
          </p:sp>
        </mc:Fallback>
      </mc:AlternateContent>
      <p:cxnSp>
        <p:nvCxnSpPr>
          <p:cNvPr id="39" name="直線コネクタ 38">
            <a:extLst>
              <a:ext uri="{FF2B5EF4-FFF2-40B4-BE49-F238E27FC236}">
                <a16:creationId xmlns:a16="http://schemas.microsoft.com/office/drawing/2014/main" id="{51D36642-9ABB-48F3-B7FC-7DAD97390F4D}"/>
              </a:ext>
            </a:extLst>
          </p:cNvPr>
          <p:cNvCxnSpPr>
            <a:cxnSpLocks/>
          </p:cNvCxnSpPr>
          <p:nvPr/>
        </p:nvCxnSpPr>
        <p:spPr>
          <a:xfrm>
            <a:off x="2781463" y="3055358"/>
            <a:ext cx="82537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EA87D1B-0213-437F-B63C-19A15AD44218}"/>
              </a:ext>
            </a:extLst>
          </p:cNvPr>
          <p:cNvCxnSpPr>
            <a:cxnSpLocks/>
          </p:cNvCxnSpPr>
          <p:nvPr/>
        </p:nvCxnSpPr>
        <p:spPr>
          <a:xfrm>
            <a:off x="3817657" y="3051014"/>
            <a:ext cx="8709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B1C8C123-5AEF-4FDC-AB5A-0C679B7511DE}"/>
              </a:ext>
            </a:extLst>
          </p:cNvPr>
          <p:cNvSpPr/>
          <p:nvPr/>
        </p:nvSpPr>
        <p:spPr>
          <a:xfrm>
            <a:off x="3861286" y="5753522"/>
            <a:ext cx="407299" cy="457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799" dirty="0"/>
          </a:p>
        </p:txBody>
      </p:sp>
      <p:sp>
        <p:nvSpPr>
          <p:cNvPr id="42" name="次の値と等しい 41">
            <a:extLst>
              <a:ext uri="{FF2B5EF4-FFF2-40B4-BE49-F238E27FC236}">
                <a16:creationId xmlns:a16="http://schemas.microsoft.com/office/drawing/2014/main" id="{AB0EA36C-625E-45C4-8160-EE7C65A2C825}"/>
              </a:ext>
            </a:extLst>
          </p:cNvPr>
          <p:cNvSpPr/>
          <p:nvPr/>
        </p:nvSpPr>
        <p:spPr>
          <a:xfrm>
            <a:off x="2471425" y="5713652"/>
            <a:ext cx="574400" cy="162417"/>
          </a:xfrm>
          <a:prstGeom prst="mathEqual">
            <a:avLst>
              <a:gd name="adj1" fmla="val 23520"/>
              <a:gd name="adj2" fmla="val 37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799">
              <a:solidFill>
                <a:schemeClr val="tx1"/>
              </a:solidFill>
            </a:endParaRPr>
          </a:p>
        </p:txBody>
      </p:sp>
      <mc:AlternateContent xmlns:mc="http://schemas.openxmlformats.org/markup-compatibility/2006" xmlns:a14="http://schemas.microsoft.com/office/drawing/2010/main">
        <mc:Choice Requires="a14">
          <p:graphicFrame>
            <p:nvGraphicFramePr>
              <p:cNvPr id="43" name="表 42">
                <a:extLst>
                  <a:ext uri="{FF2B5EF4-FFF2-40B4-BE49-F238E27FC236}">
                    <a16:creationId xmlns:a16="http://schemas.microsoft.com/office/drawing/2014/main" id="{4D5EB96C-9FC6-487C-96AD-5D0B3D3DFE4E}"/>
                  </a:ext>
                </a:extLst>
              </p:cNvPr>
              <p:cNvGraphicFramePr>
                <a:graphicFrameLocks noGrp="1"/>
              </p:cNvGraphicFramePr>
              <p:nvPr>
                <p:extLst>
                  <p:ext uri="{D42A27DB-BD31-4B8C-83A1-F6EECF244321}">
                    <p14:modId xmlns:p14="http://schemas.microsoft.com/office/powerpoint/2010/main" val="3967872745"/>
                  </p:ext>
                </p:extLst>
              </p:nvPr>
            </p:nvGraphicFramePr>
            <p:xfrm>
              <a:off x="1607557" y="4128556"/>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25035">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𝟏</m:t>
                                    </m:r>
                                  </m:sub>
                                </m:sSub>
                              </m:oMath>
                            </m:oMathPara>
                          </a14:m>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a:solidFill>
                                          <a:schemeClr val="tx1"/>
                                        </a:solidFill>
                                        <a:latin typeface="Cambria Math" panose="02040503050406030204" pitchFamily="18" charset="0"/>
                                      </a:rPr>
                                      <m:t>𝒀</m:t>
                                    </m:r>
                                  </m:e>
                                  <m:sub>
                                    <m:r>
                                      <a:rPr kumimoji="1" lang="en-US" altLang="ja-JP" sz="1800" b="1" i="1">
                                        <a:solidFill>
                                          <a:schemeClr val="tx1"/>
                                        </a:solidFill>
                                        <a:latin typeface="Cambria Math" panose="02040503050406030204" pitchFamily="18" charset="0"/>
                                      </a:rPr>
                                      <m:t>𝒊</m:t>
                                    </m:r>
                                    <m:r>
                                      <a:rPr kumimoji="1" lang="en-US" altLang="ja-JP" sz="1800" b="1" i="1" smtClean="0">
                                        <a:solidFill>
                                          <a:schemeClr val="tx1"/>
                                        </a:solidFill>
                                        <a:latin typeface="Cambria Math" panose="02040503050406030204" pitchFamily="18" charset="0"/>
                                      </a:rPr>
                                      <m:t>𝟎</m:t>
                                    </m:r>
                                  </m:sub>
                                </m:sSub>
                              </m:oMath>
                            </m:oMathPara>
                          </a14:m>
                          <a:endParaRPr kumimoji="1" lang="ja-JP" altLang="en-US"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523227"/>
                      </a:ext>
                    </a:extLst>
                  </a:tr>
                  <a:tr h="426374">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𝟏</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229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smtClean="0">
                                        <a:solidFill>
                                          <a:schemeClr val="tx1"/>
                                        </a:solidFill>
                                        <a:latin typeface="Cambria Math" panose="02040503050406030204" pitchFamily="18" charset="0"/>
                                      </a:rPr>
                                    </m:ctrlPr>
                                  </m:sSubPr>
                                  <m:e>
                                    <m:r>
                                      <a:rPr kumimoji="1" lang="en-US" altLang="ja-JP" sz="1800" b="1" i="1" smtClean="0">
                                        <a:solidFill>
                                          <a:schemeClr val="tx1"/>
                                        </a:solidFill>
                                        <a:latin typeface="Cambria Math" panose="02040503050406030204" pitchFamily="18" charset="0"/>
                                      </a:rPr>
                                      <m:t>𝒁</m:t>
                                    </m:r>
                                  </m:e>
                                  <m:sub>
                                    <m:r>
                                      <a:rPr kumimoji="1" lang="en-US" altLang="ja-JP" sz="1800" b="1" i="1">
                                        <a:solidFill>
                                          <a:schemeClr val="tx1"/>
                                        </a:solidFill>
                                        <a:latin typeface="Cambria Math" panose="02040503050406030204" pitchFamily="18" charset="0"/>
                                      </a:rPr>
                                      <m:t>𝒊</m:t>
                                    </m:r>
                                  </m:sub>
                                </m:sSub>
                                <m:r>
                                  <a:rPr kumimoji="1" lang="en-US" altLang="ja-JP" sz="1800" b="1" i="1" smtClean="0">
                                    <a:solidFill>
                                      <a:schemeClr val="tx1"/>
                                    </a:solidFill>
                                    <a:latin typeface="Cambria Math" panose="02040503050406030204" pitchFamily="18" charset="0"/>
                                    <a:ea typeface="Cambria Math" panose="02040503050406030204" pitchFamily="18" charset="0"/>
                                  </a:rPr>
                                  <m:t>=</m:t>
                                </m:r>
                                <m:r>
                                  <a:rPr kumimoji="1" lang="en-US" altLang="ja-JP" sz="1800" b="1" i="1" smtClean="0">
                                    <a:solidFill>
                                      <a:schemeClr val="tx1"/>
                                    </a:solidFill>
                                    <a:latin typeface="Cambria Math" panose="02040503050406030204" pitchFamily="18" charset="0"/>
                                    <a:ea typeface="Cambria Math" panose="02040503050406030204" pitchFamily="18" charset="0"/>
                                  </a:rPr>
                                  <m:t>𝟎</m:t>
                                </m:r>
                              </m:oMath>
                            </m:oMathPara>
                          </a14:m>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Choice>
        <mc:Fallback xmlns="">
          <p:graphicFrame>
            <p:nvGraphicFramePr>
              <p:cNvPr id="43" name="表 42">
                <a:extLst>
                  <a:ext uri="{FF2B5EF4-FFF2-40B4-BE49-F238E27FC236}">
                    <a16:creationId xmlns:a16="http://schemas.microsoft.com/office/drawing/2014/main" id="{4D5EB96C-9FC6-487C-96AD-5D0B3D3DFE4E}"/>
                  </a:ext>
                </a:extLst>
              </p:cNvPr>
              <p:cNvGraphicFramePr>
                <a:graphicFrameLocks noGrp="1"/>
              </p:cNvGraphicFramePr>
              <p:nvPr>
                <p:extLst>
                  <p:ext uri="{D42A27DB-BD31-4B8C-83A1-F6EECF244321}">
                    <p14:modId xmlns:p14="http://schemas.microsoft.com/office/powerpoint/2010/main" val="3967872745"/>
                  </p:ext>
                </p:extLst>
              </p:nvPr>
            </p:nvGraphicFramePr>
            <p:xfrm>
              <a:off x="1607557" y="4128556"/>
              <a:ext cx="3683599" cy="1157894"/>
            </p:xfrm>
            <a:graphic>
              <a:graphicData uri="http://schemas.openxmlformats.org/drawingml/2006/table">
                <a:tbl>
                  <a:tblPr firstRow="1" bandRow="1">
                    <a:tableStyleId>{5C22544A-7EE6-4342-B048-85BDC9FD1C3A}</a:tableStyleId>
                  </a:tblPr>
                  <a:tblGrid>
                    <a:gridCol w="1259745">
                      <a:extLst>
                        <a:ext uri="{9D8B030D-6E8A-4147-A177-3AD203B41FA5}">
                          <a16:colId xmlns:a16="http://schemas.microsoft.com/office/drawing/2014/main" val="2955918630"/>
                        </a:ext>
                      </a:extLst>
                    </a:gridCol>
                    <a:gridCol w="1211927">
                      <a:extLst>
                        <a:ext uri="{9D8B030D-6E8A-4147-A177-3AD203B41FA5}">
                          <a16:colId xmlns:a16="http://schemas.microsoft.com/office/drawing/2014/main" val="80639812"/>
                        </a:ext>
                      </a:extLst>
                    </a:gridCol>
                    <a:gridCol w="1211927">
                      <a:extLst>
                        <a:ext uri="{9D8B030D-6E8A-4147-A177-3AD203B41FA5}">
                          <a16:colId xmlns:a16="http://schemas.microsoft.com/office/drawing/2014/main" val="4144650555"/>
                        </a:ext>
                      </a:extLst>
                    </a:gridCol>
                  </a:tblGrid>
                  <a:tr h="365760">
                    <a:tc>
                      <a:txBody>
                        <a:bodyPr/>
                        <a:lstStyle/>
                        <a:p>
                          <a:pPr algn="ctr"/>
                          <a:endParaRPr kumimoji="1" lang="ja-JP" altLang="en-US" sz="1400" dirty="0">
                            <a:solidFill>
                              <a:schemeClr val="tx2"/>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4020" t="-1667" r="-101005" b="-226667"/>
                          </a:stretch>
                        </a:blipFill>
                      </a:tcPr>
                    </a:tc>
                    <a:tc>
                      <a:txBody>
                        <a:bodyPr/>
                        <a:lstStyle/>
                        <a:p>
                          <a:endParaRPr lang="ja-JP"/>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4020" t="-1667" r="-1005" b="-226667"/>
                          </a:stretch>
                        </a:blipFill>
                      </a:tcPr>
                    </a:tc>
                    <a:extLst>
                      <a:ext uri="{0D108BD9-81ED-4DB2-BD59-A6C34878D82A}">
                        <a16:rowId xmlns:a16="http://schemas.microsoft.com/office/drawing/2014/main" val="2024523227"/>
                      </a:ext>
                    </a:extLst>
                  </a:tr>
                  <a:tr h="426374">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85915" r="-193237" b="-91549"/>
                          </a:stretch>
                        </a:blip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978129"/>
                      </a:ext>
                    </a:extLst>
                  </a:tr>
                  <a:tr h="365760">
                    <a:tc>
                      <a:txBody>
                        <a:bodyPr/>
                        <a:lstStyle/>
                        <a:p>
                          <a:endParaRPr lang="ja-JP"/>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220000" r="-193237" b="-8333"/>
                          </a:stretch>
                        </a:blipFill>
                      </a:tcPr>
                    </a:tc>
                    <a:tc>
                      <a:txBody>
                        <a:bodyPr/>
                        <a:lstStyle/>
                        <a:p>
                          <a:pPr algn="ctr"/>
                          <a:r>
                            <a:rPr kumimoji="1" lang="ja-JP" altLang="en-US" sz="1400" b="1" strike="noStrike" baseline="0" dirty="0">
                              <a:solidFill>
                                <a:schemeClr val="tx1"/>
                              </a:solidFill>
                              <a:latin typeface="Meiryo UI" panose="020B0604030504040204" pitchFamily="50" charset="-128"/>
                              <a:ea typeface="Meiryo UI" panose="020B0604030504040204" pitchFamily="50" charset="-128"/>
                            </a:rPr>
                            <a:t>欠測</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観測</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0870399"/>
                      </a:ext>
                    </a:extLst>
                  </a:tr>
                </a:tbl>
              </a:graphicData>
            </a:graphic>
          </p:graphicFrame>
        </mc:Fallback>
      </mc:AlternateContent>
      <p:sp>
        <p:nvSpPr>
          <p:cNvPr id="44" name="テキスト ボックス 43">
            <a:extLst>
              <a:ext uri="{FF2B5EF4-FFF2-40B4-BE49-F238E27FC236}">
                <a16:creationId xmlns:a16="http://schemas.microsoft.com/office/drawing/2014/main" id="{D0C05E50-D5AE-44E2-B1D6-00FC79B4CBF1}"/>
              </a:ext>
            </a:extLst>
          </p:cNvPr>
          <p:cNvSpPr txBox="1"/>
          <p:nvPr/>
        </p:nvSpPr>
        <p:spPr>
          <a:xfrm>
            <a:off x="1607557" y="3756600"/>
            <a:ext cx="3683599"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交通行動の観測・欠測</a:t>
            </a:r>
          </a:p>
        </p:txBody>
      </p:sp>
      <p:sp>
        <p:nvSpPr>
          <p:cNvPr id="45" name="正方形/長方形 44">
            <a:extLst>
              <a:ext uri="{FF2B5EF4-FFF2-40B4-BE49-F238E27FC236}">
                <a16:creationId xmlns:a16="http://schemas.microsoft.com/office/drawing/2014/main" id="{808A2FA9-A917-44D1-BC9B-251325A78D3E}"/>
              </a:ext>
            </a:extLst>
          </p:cNvPr>
          <p:cNvSpPr/>
          <p:nvPr/>
        </p:nvSpPr>
        <p:spPr>
          <a:xfrm>
            <a:off x="3159778" y="5599332"/>
            <a:ext cx="574400" cy="36923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6" name="正方形/長方形 45">
            <a:extLst>
              <a:ext uri="{FF2B5EF4-FFF2-40B4-BE49-F238E27FC236}">
                <a16:creationId xmlns:a16="http://schemas.microsoft.com/office/drawing/2014/main" id="{7448E8E6-EDE3-440D-A096-4A91F822DE98}"/>
              </a:ext>
            </a:extLst>
          </p:cNvPr>
          <p:cNvSpPr/>
          <p:nvPr/>
        </p:nvSpPr>
        <p:spPr>
          <a:xfrm>
            <a:off x="4444663" y="5605448"/>
            <a:ext cx="570582" cy="3631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7" name="正方形/長方形 46">
            <a:extLst>
              <a:ext uri="{FF2B5EF4-FFF2-40B4-BE49-F238E27FC236}">
                <a16:creationId xmlns:a16="http://schemas.microsoft.com/office/drawing/2014/main" id="{52DAC04D-B15B-4E9C-8CD6-5BEABBACE877}"/>
              </a:ext>
            </a:extLst>
          </p:cNvPr>
          <p:cNvSpPr/>
          <p:nvPr/>
        </p:nvSpPr>
        <p:spPr>
          <a:xfrm>
            <a:off x="2995714" y="4093010"/>
            <a:ext cx="902527" cy="122030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8" name="正方形/長方形 47">
            <a:extLst>
              <a:ext uri="{FF2B5EF4-FFF2-40B4-BE49-F238E27FC236}">
                <a16:creationId xmlns:a16="http://schemas.microsoft.com/office/drawing/2014/main" id="{CBBBD669-4C33-422A-955D-6DD43738100B}"/>
              </a:ext>
            </a:extLst>
          </p:cNvPr>
          <p:cNvSpPr/>
          <p:nvPr/>
        </p:nvSpPr>
        <p:spPr>
          <a:xfrm>
            <a:off x="4181727" y="4093010"/>
            <a:ext cx="902527" cy="12203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sp>
        <p:nvSpPr>
          <p:cNvPr id="49" name="テキスト ボックス 48">
            <a:extLst>
              <a:ext uri="{FF2B5EF4-FFF2-40B4-BE49-F238E27FC236}">
                <a16:creationId xmlns:a16="http://schemas.microsoft.com/office/drawing/2014/main" id="{D66B0111-2D7F-4AEB-BFD5-5F8D273402E2}"/>
              </a:ext>
            </a:extLst>
          </p:cNvPr>
          <p:cNvSpPr txBox="1"/>
          <p:nvPr/>
        </p:nvSpPr>
        <p:spPr>
          <a:xfrm>
            <a:off x="765820" y="5624246"/>
            <a:ext cx="1683473"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因果効果 </a:t>
            </a:r>
            <a:r>
              <a:rPr kumimoji="1" lang="en-US" altLang="ja-JP" sz="1600" b="1" dirty="0">
                <a:latin typeface="Meiryo UI" panose="020B0604030504040204" pitchFamily="50" charset="-128"/>
                <a:ea typeface="Meiryo UI" panose="020B0604030504040204" pitchFamily="50" charset="-128"/>
              </a:rPr>
              <a:t>(ATE)</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50" name="グラフ 49">
            <a:extLst>
              <a:ext uri="{FF2B5EF4-FFF2-40B4-BE49-F238E27FC236}">
                <a16:creationId xmlns:a16="http://schemas.microsoft.com/office/drawing/2014/main" id="{3D2503FF-668E-4E26-8812-96B6FCB41477}"/>
              </a:ext>
            </a:extLst>
          </p:cNvPr>
          <p:cNvGraphicFramePr>
            <a:graphicFrameLocks noChangeAspect="1"/>
          </p:cNvGraphicFramePr>
          <p:nvPr>
            <p:extLst>
              <p:ext uri="{D42A27DB-BD31-4B8C-83A1-F6EECF244321}">
                <p14:modId xmlns:p14="http://schemas.microsoft.com/office/powerpoint/2010/main" val="4192372980"/>
              </p:ext>
            </p:extLst>
          </p:nvPr>
        </p:nvGraphicFramePr>
        <p:xfrm>
          <a:off x="7603564" y="3721822"/>
          <a:ext cx="360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グラフ 50">
            <a:extLst>
              <a:ext uri="{FF2B5EF4-FFF2-40B4-BE49-F238E27FC236}">
                <a16:creationId xmlns:a16="http://schemas.microsoft.com/office/drawing/2014/main" id="{36D7014E-919E-4F37-864D-C4FE2540B254}"/>
              </a:ext>
            </a:extLst>
          </p:cNvPr>
          <p:cNvGraphicFramePr>
            <a:graphicFrameLocks noChangeAspect="1"/>
          </p:cNvGraphicFramePr>
          <p:nvPr>
            <p:extLst>
              <p:ext uri="{D42A27DB-BD31-4B8C-83A1-F6EECF244321}">
                <p14:modId xmlns:p14="http://schemas.microsoft.com/office/powerpoint/2010/main" val="3776838101"/>
              </p:ext>
            </p:extLst>
          </p:nvPr>
        </p:nvGraphicFramePr>
        <p:xfrm>
          <a:off x="9069418" y="3740542"/>
          <a:ext cx="360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2" name="グラフ 51">
            <a:extLst>
              <a:ext uri="{FF2B5EF4-FFF2-40B4-BE49-F238E27FC236}">
                <a16:creationId xmlns:a16="http://schemas.microsoft.com/office/drawing/2014/main" id="{0B2F66E9-ADF1-4B36-B141-262408F3759B}"/>
              </a:ext>
            </a:extLst>
          </p:cNvPr>
          <p:cNvGraphicFramePr>
            <a:graphicFrameLocks noChangeAspect="1"/>
          </p:cNvGraphicFramePr>
          <p:nvPr>
            <p:extLst>
              <p:ext uri="{D42A27DB-BD31-4B8C-83A1-F6EECF244321}">
                <p14:modId xmlns:p14="http://schemas.microsoft.com/office/powerpoint/2010/main" val="1496493798"/>
              </p:ext>
            </p:extLst>
          </p:nvPr>
        </p:nvGraphicFramePr>
        <p:xfrm>
          <a:off x="7607362" y="1350315"/>
          <a:ext cx="3600000" cy="21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グラフ 52">
            <a:extLst>
              <a:ext uri="{FF2B5EF4-FFF2-40B4-BE49-F238E27FC236}">
                <a16:creationId xmlns:a16="http://schemas.microsoft.com/office/drawing/2014/main" id="{10B2978C-E215-4BCB-90CE-85A41422B9FA}"/>
              </a:ext>
            </a:extLst>
          </p:cNvPr>
          <p:cNvGraphicFramePr>
            <a:graphicFrameLocks noChangeAspect="1"/>
          </p:cNvGraphicFramePr>
          <p:nvPr>
            <p:extLst>
              <p:ext uri="{D42A27DB-BD31-4B8C-83A1-F6EECF244321}">
                <p14:modId xmlns:p14="http://schemas.microsoft.com/office/powerpoint/2010/main" val="2768126831"/>
              </p:ext>
            </p:extLst>
          </p:nvPr>
        </p:nvGraphicFramePr>
        <p:xfrm>
          <a:off x="9069418" y="1371097"/>
          <a:ext cx="3600000" cy="2160000"/>
        </p:xfrm>
        <a:graphic>
          <a:graphicData uri="http://schemas.openxmlformats.org/drawingml/2006/chart">
            <c:chart xmlns:c="http://schemas.openxmlformats.org/drawingml/2006/chart" xmlns:r="http://schemas.openxmlformats.org/officeDocument/2006/relationships" r:id="rId8"/>
          </a:graphicData>
        </a:graphic>
      </p:graphicFrame>
      <p:sp>
        <p:nvSpPr>
          <p:cNvPr id="3" name="テキスト ボックス 2">
            <a:extLst>
              <a:ext uri="{FF2B5EF4-FFF2-40B4-BE49-F238E27FC236}">
                <a16:creationId xmlns:a16="http://schemas.microsoft.com/office/drawing/2014/main" id="{47903A98-039C-4139-9726-E3F748E38B74}"/>
              </a:ext>
            </a:extLst>
          </p:cNvPr>
          <p:cNvSpPr txBox="1"/>
          <p:nvPr/>
        </p:nvSpPr>
        <p:spPr>
          <a:xfrm>
            <a:off x="6055228" y="4498021"/>
            <a:ext cx="2173993" cy="607602"/>
          </a:xfrm>
          <a:prstGeom prst="rect">
            <a:avLst/>
          </a:prstGeom>
          <a:noFill/>
        </p:spPr>
        <p:txBody>
          <a:bodyPr wrap="none" rtlCol="0">
            <a:spAutoFit/>
          </a:bodyPr>
          <a:lstStyle/>
          <a:p>
            <a:pPr algn="ctr">
              <a:lnSpc>
                <a:spcPct val="150000"/>
              </a:lnSpc>
            </a:pPr>
            <a:r>
              <a:rPr kumimoji="1" lang="ja-JP" altLang="en-US" sz="1200" b="1" dirty="0">
                <a:latin typeface="Meiryo UI" panose="020B0604030504040204" pitchFamily="50" charset="-128"/>
                <a:ea typeface="Meiryo UI" panose="020B0604030504040204" pitchFamily="50" charset="-128"/>
              </a:rPr>
              <a:t>モデルの不確実性が大きい場合</a:t>
            </a:r>
            <a:endParaRPr kumimoji="1" lang="en-US" altLang="ja-JP" sz="1200" b="1" dirty="0">
              <a:latin typeface="Meiryo UI" panose="020B0604030504040204" pitchFamily="50" charset="-128"/>
              <a:ea typeface="Meiryo UI" panose="020B0604030504040204" pitchFamily="50" charset="-128"/>
            </a:endParaRPr>
          </a:p>
          <a:p>
            <a:pPr algn="ctr">
              <a:lnSpc>
                <a:spcPct val="1500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予測分布の幅が広い</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AE8DC1E8-043A-4C76-BF46-3F8F741AC1C6}"/>
              </a:ext>
            </a:extLst>
          </p:cNvPr>
          <p:cNvSpPr txBox="1"/>
          <p:nvPr/>
        </p:nvSpPr>
        <p:spPr>
          <a:xfrm>
            <a:off x="6052824" y="2185480"/>
            <a:ext cx="2178802" cy="607602"/>
          </a:xfrm>
          <a:prstGeom prst="rect">
            <a:avLst/>
          </a:prstGeom>
          <a:noFill/>
        </p:spPr>
        <p:txBody>
          <a:bodyPr wrap="none" rtlCol="0" anchor="ctr">
            <a:spAutoFit/>
          </a:bodyPr>
          <a:lstStyle/>
          <a:p>
            <a:pPr algn="ctr">
              <a:lnSpc>
                <a:spcPct val="150000"/>
              </a:lnSpc>
            </a:pPr>
            <a:r>
              <a:rPr kumimoji="1" lang="ja-JP" altLang="en-US" sz="1200" b="1" dirty="0">
                <a:latin typeface="Meiryo UI" panose="020B0604030504040204" pitchFamily="50" charset="-128"/>
                <a:ea typeface="Meiryo UI" panose="020B0604030504040204" pitchFamily="50" charset="-128"/>
              </a:rPr>
              <a:t>モデルの不確実性が小さい場合</a:t>
            </a:r>
            <a:endParaRPr kumimoji="1" lang="en-US" altLang="ja-JP" sz="1200" b="1" dirty="0">
              <a:latin typeface="Meiryo UI" panose="020B0604030504040204" pitchFamily="50" charset="-128"/>
              <a:ea typeface="Meiryo UI" panose="020B0604030504040204" pitchFamily="50" charset="-128"/>
            </a:endParaRPr>
          </a:p>
          <a:p>
            <a:pPr algn="ctr">
              <a:lnSpc>
                <a:spcPct val="1500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予測分布の幅が狭い</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D8C5379F-94CF-46B4-80DA-8041A0FDA2AD}"/>
              </a:ext>
            </a:extLst>
          </p:cNvPr>
          <p:cNvCxnSpPr>
            <a:cxnSpLocks/>
          </p:cNvCxnSpPr>
          <p:nvPr/>
        </p:nvCxnSpPr>
        <p:spPr>
          <a:xfrm>
            <a:off x="9403564" y="1225648"/>
            <a:ext cx="0" cy="433057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AA373A6-C3CF-4057-A8DA-CB4AE5C781F9}"/>
              </a:ext>
            </a:extLst>
          </p:cNvPr>
          <p:cNvCxnSpPr>
            <a:cxnSpLocks/>
          </p:cNvCxnSpPr>
          <p:nvPr/>
        </p:nvCxnSpPr>
        <p:spPr>
          <a:xfrm>
            <a:off x="10869418" y="1225648"/>
            <a:ext cx="0" cy="433057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矢印: 左右 18">
            <a:extLst>
              <a:ext uri="{FF2B5EF4-FFF2-40B4-BE49-F238E27FC236}">
                <a16:creationId xmlns:a16="http://schemas.microsoft.com/office/drawing/2014/main" id="{32E22F21-E912-47CF-B9DA-D3D27F64C2A8}"/>
              </a:ext>
            </a:extLst>
          </p:cNvPr>
          <p:cNvSpPr/>
          <p:nvPr/>
        </p:nvSpPr>
        <p:spPr>
          <a:xfrm>
            <a:off x="9706537" y="1282471"/>
            <a:ext cx="856111" cy="216024"/>
          </a:xfrm>
          <a:prstGeom prst="lef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ACAB977D-FC3E-40D7-A44B-DF42C54C2660}"/>
                  </a:ext>
                </a:extLst>
              </p:cNvPr>
              <p:cNvSpPr/>
              <p:nvPr/>
            </p:nvSpPr>
            <p:spPr>
              <a:xfrm>
                <a:off x="9069418" y="760954"/>
                <a:ext cx="619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a:latin typeface="Cambria Math" panose="02040503050406030204" pitchFamily="18" charset="0"/>
                            </a:rPr>
                            <m:t>𝟏</m:t>
                          </m:r>
                        </m:sub>
                      </m:sSub>
                    </m:oMath>
                  </m:oMathPara>
                </a14:m>
                <a:endParaRPr lang="ja-JP" altLang="en-US" dirty="0"/>
              </a:p>
            </p:txBody>
          </p:sp>
        </mc:Choice>
        <mc:Fallback xmlns="">
          <p:sp>
            <p:nvSpPr>
              <p:cNvPr id="57" name="正方形/長方形 56">
                <a:extLst>
                  <a:ext uri="{FF2B5EF4-FFF2-40B4-BE49-F238E27FC236}">
                    <a16:creationId xmlns:a16="http://schemas.microsoft.com/office/drawing/2014/main" id="{ACAB977D-FC3E-40D7-A44B-DF42C54C2660}"/>
                  </a:ext>
                </a:extLst>
              </p:cNvPr>
              <p:cNvSpPr>
                <a:spLocks noRot="1" noChangeAspect="1" noMove="1" noResize="1" noEditPoints="1" noAdjustHandles="1" noChangeArrowheads="1" noChangeShapeType="1" noTextEdit="1"/>
              </p:cNvSpPr>
              <p:nvPr/>
            </p:nvSpPr>
            <p:spPr>
              <a:xfrm>
                <a:off x="9069418" y="760954"/>
                <a:ext cx="619016" cy="369332"/>
              </a:xfrm>
              <a:prstGeom prst="rect">
                <a:avLst/>
              </a:prstGeom>
              <a:blipFill>
                <a:blip r:embed="rId9"/>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6F0AE32F-75C0-40FB-8B2A-7A53A818AC6B}"/>
                  </a:ext>
                </a:extLst>
              </p:cNvPr>
              <p:cNvSpPr/>
              <p:nvPr/>
            </p:nvSpPr>
            <p:spPr>
              <a:xfrm>
                <a:off x="10580410" y="781853"/>
                <a:ext cx="619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a:latin typeface="Cambria Math" panose="02040503050406030204" pitchFamily="18" charset="0"/>
                            </a:rPr>
                            <m:t>𝒀</m:t>
                          </m:r>
                        </m:e>
                        <m:sub>
                          <m:r>
                            <a:rPr kumimoji="1" lang="en-US" altLang="ja-JP" b="1" i="1">
                              <a:latin typeface="Cambria Math" panose="02040503050406030204" pitchFamily="18" charset="0"/>
                            </a:rPr>
                            <m:t>𝒊</m:t>
                          </m:r>
                          <m:r>
                            <a:rPr kumimoji="1" lang="en-US" altLang="ja-JP" b="1" i="1" smtClean="0">
                              <a:latin typeface="Cambria Math" panose="02040503050406030204" pitchFamily="18" charset="0"/>
                            </a:rPr>
                            <m:t>𝟎</m:t>
                          </m:r>
                        </m:sub>
                      </m:sSub>
                    </m:oMath>
                  </m:oMathPara>
                </a14:m>
                <a:endParaRPr lang="ja-JP" altLang="en-US" dirty="0"/>
              </a:p>
            </p:txBody>
          </p:sp>
        </mc:Choice>
        <mc:Fallback xmlns="">
          <p:sp>
            <p:nvSpPr>
              <p:cNvPr id="58" name="正方形/長方形 57">
                <a:extLst>
                  <a:ext uri="{FF2B5EF4-FFF2-40B4-BE49-F238E27FC236}">
                    <a16:creationId xmlns:a16="http://schemas.microsoft.com/office/drawing/2014/main" id="{6F0AE32F-75C0-40FB-8B2A-7A53A818AC6B}"/>
                  </a:ext>
                </a:extLst>
              </p:cNvPr>
              <p:cNvSpPr>
                <a:spLocks noRot="1" noChangeAspect="1" noMove="1" noResize="1" noEditPoints="1" noAdjustHandles="1" noChangeArrowheads="1" noChangeShapeType="1" noTextEdit="1"/>
              </p:cNvSpPr>
              <p:nvPr/>
            </p:nvSpPr>
            <p:spPr>
              <a:xfrm>
                <a:off x="10580410" y="781853"/>
                <a:ext cx="619016" cy="369332"/>
              </a:xfrm>
              <a:prstGeom prst="rect">
                <a:avLst/>
              </a:prstGeom>
              <a:blipFill>
                <a:blip r:embed="rId10"/>
                <a:stretch>
                  <a:fillRect b="-3279"/>
                </a:stretch>
              </a:blipFill>
            </p:spPr>
            <p:txBody>
              <a:bodyPr/>
              <a:lstStyle/>
              <a:p>
                <a:r>
                  <a:rPr lang="ja-JP" altLang="en-US">
                    <a:noFill/>
                  </a:rPr>
                  <a:t> </a:t>
                </a:r>
              </a:p>
            </p:txBody>
          </p:sp>
        </mc:Fallback>
      </mc:AlternateContent>
      <p:sp>
        <p:nvSpPr>
          <p:cNvPr id="59" name="テキスト ボックス 58">
            <a:extLst>
              <a:ext uri="{FF2B5EF4-FFF2-40B4-BE49-F238E27FC236}">
                <a16:creationId xmlns:a16="http://schemas.microsoft.com/office/drawing/2014/main" id="{18D3D430-84FB-4E4F-84D7-73144CBC979A}"/>
              </a:ext>
            </a:extLst>
          </p:cNvPr>
          <p:cNvSpPr txBox="1"/>
          <p:nvPr/>
        </p:nvSpPr>
        <p:spPr>
          <a:xfrm>
            <a:off x="6148114" y="5846921"/>
            <a:ext cx="5846376" cy="286232"/>
          </a:xfrm>
          <a:prstGeom prst="rect">
            <a:avLst/>
          </a:prstGeom>
          <a:noFill/>
        </p:spPr>
        <p:txBody>
          <a:bodyPr wrap="square" rtlCol="0">
            <a:spAutoFit/>
          </a:bodyPr>
          <a:lstStyle/>
          <a:p>
            <a:pPr algn="r">
              <a:lnSpc>
                <a:spcPct val="90000"/>
              </a:lnSpc>
            </a:pPr>
            <a:r>
              <a:rPr kumimoji="1" lang="en-US" altLang="ja-JP" sz="1400" b="1" u="sng" dirty="0">
                <a:latin typeface="Meiryo UI" panose="020B0604030504040204" pitchFamily="50" charset="-128"/>
                <a:ea typeface="Meiryo UI" panose="020B0604030504040204" pitchFamily="50" charset="-128"/>
              </a:rPr>
              <a:t>ATE</a:t>
            </a:r>
            <a:r>
              <a:rPr kumimoji="1" lang="ja-JP" altLang="en-US" sz="1400" b="1" u="sng" dirty="0">
                <a:latin typeface="Meiryo UI" panose="020B0604030504040204" pitchFamily="50" charset="-128"/>
                <a:ea typeface="Meiryo UI" panose="020B0604030504040204" pitchFamily="50" charset="-128"/>
              </a:rPr>
              <a:t>の点推定値だけでなく，使用するモデルの不確実性を考慮する必要性</a:t>
            </a:r>
          </a:p>
        </p:txBody>
      </p:sp>
    </p:spTree>
    <p:extLst>
      <p:ext uri="{BB962C8B-B14F-4D97-AF65-F5344CB8AC3E}">
        <p14:creationId xmlns:p14="http://schemas.microsoft.com/office/powerpoint/2010/main" val="1960417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077CBA0-82D4-44AC-9075-2E0E0D1714C2}"/>
              </a:ext>
            </a:extLst>
          </p:cNvPr>
          <p:cNvSpPr/>
          <p:nvPr/>
        </p:nvSpPr>
        <p:spPr>
          <a:xfrm>
            <a:off x="1413891" y="4896884"/>
            <a:ext cx="9433047" cy="914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53C00CF6-762F-4326-8E7A-A44A0C13743C}"/>
              </a:ext>
            </a:extLst>
          </p:cNvPr>
          <p:cNvSpPr>
            <a:spLocks noGrp="1"/>
          </p:cNvSpPr>
          <p:nvPr>
            <p:ph type="title"/>
          </p:nvPr>
        </p:nvSpPr>
        <p:spPr>
          <a:xfrm>
            <a:off x="1524530" y="532284"/>
            <a:ext cx="9143538" cy="1224136"/>
          </a:xfrm>
        </p:spPr>
        <p:txBody>
          <a:bodyPr>
            <a:normAutofit/>
          </a:bodyPr>
          <a:lstStyle/>
          <a:p>
            <a:r>
              <a:rPr lang="en-US" altLang="ja-JP" sz="2800" dirty="0"/>
              <a:t>ATE</a:t>
            </a:r>
            <a:r>
              <a:rPr lang="ja-JP" altLang="en-US" sz="2800" dirty="0"/>
              <a:t>の解釈に関する議論 ②</a:t>
            </a:r>
            <a:endParaRPr kumimoji="1" lang="ja-JP" altLang="en-US" sz="2800" dirty="0"/>
          </a:p>
        </p:txBody>
      </p:sp>
      <p:sp>
        <p:nvSpPr>
          <p:cNvPr id="4" name="スライド番号プレースホルダー 3">
            <a:extLst>
              <a:ext uri="{FF2B5EF4-FFF2-40B4-BE49-F238E27FC236}">
                <a16:creationId xmlns:a16="http://schemas.microsoft.com/office/drawing/2014/main" id="{A62CB837-652A-44D8-BD49-CFDF25359D3E}"/>
              </a:ext>
            </a:extLst>
          </p:cNvPr>
          <p:cNvSpPr>
            <a:spLocks noGrp="1"/>
          </p:cNvSpPr>
          <p:nvPr>
            <p:ph type="sldNum" sz="quarter" idx="12"/>
          </p:nvPr>
        </p:nvSpPr>
        <p:spPr/>
        <p:txBody>
          <a:bodyPr/>
          <a:lstStyle/>
          <a:p>
            <a:fld id="{DF28FB93-0A08-4E7D-8E63-9EFA29F1E093}" type="slidenum">
              <a:rPr lang="en-US" altLang="ja-JP" smtClean="0"/>
              <a:pPr/>
              <a:t>59</a:t>
            </a:fld>
            <a:endParaRPr lang="ja-JP" altLang="en-US"/>
          </a:p>
        </p:txBody>
      </p:sp>
      <mc:AlternateContent xmlns:mc="http://schemas.openxmlformats.org/markup-compatibility/2006" xmlns:a14="http://schemas.microsoft.com/office/drawing/2010/main">
        <mc:Choice Requires="a14">
          <p:graphicFrame>
            <p:nvGraphicFramePr>
              <p:cNvPr id="5" name="表 5">
                <a:extLst>
                  <a:ext uri="{FF2B5EF4-FFF2-40B4-BE49-F238E27FC236}">
                    <a16:creationId xmlns:a16="http://schemas.microsoft.com/office/drawing/2014/main" id="{ADB00CC6-F609-4B4E-8203-9153A9BE7BA3}"/>
                  </a:ext>
                </a:extLst>
              </p:cNvPr>
              <p:cNvGraphicFramePr>
                <a:graphicFrameLocks noGrp="1"/>
              </p:cNvGraphicFramePr>
              <p:nvPr>
                <p:extLst>
                  <p:ext uri="{D42A27DB-BD31-4B8C-83A1-F6EECF244321}">
                    <p14:modId xmlns:p14="http://schemas.microsoft.com/office/powerpoint/2010/main" val="981914180"/>
                  </p:ext>
                </p:extLst>
              </p:nvPr>
            </p:nvGraphicFramePr>
            <p:xfrm>
              <a:off x="227166" y="2273087"/>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ea typeface="Meiryo UI" panose="020B0604030504040204" pitchFamily="50" charset="-128"/>
                                  </a:rPr>
                                  <m:t>𝝈</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𝟎</m:t>
                                </m:r>
                              </m:oMath>
                            </m:oMathPara>
                          </a14:m>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𝒇</m:t>
                              </m:r>
                              <m:d>
                                <m:dPr>
                                  <m:ctrlPr>
                                    <a:rPr kumimoji="1" lang="en-US" altLang="ja-JP" sz="1400" b="1" i="1" smtClean="0">
                                      <a:latin typeface="Cambria Math" panose="02040503050406030204" pitchFamily="18" charset="0"/>
                                      <a:ea typeface="Meiryo UI" panose="020B0604030504040204" pitchFamily="50" charset="-128"/>
                                    </a:rPr>
                                  </m:ctrlPr>
                                </m:dPr>
                                <m:e>
                                  <m:r>
                                    <a:rPr kumimoji="1" lang="ja-JP" altLang="en-US" sz="1400" b="1" i="1" smtClean="0">
                                      <a:latin typeface="Cambria Math" panose="02040503050406030204" pitchFamily="18" charset="0"/>
                                      <a:ea typeface="Meiryo UI" panose="020B0604030504040204" pitchFamily="50" charset="-128"/>
                                    </a:rPr>
                                    <m:t>𝝈</m:t>
                                  </m:r>
                                </m:e>
                              </m:d>
                            </m:oMath>
                          </a14:m>
                          <a:r>
                            <a:rPr kumimoji="1" lang="ja-JP" altLang="en-US" sz="1400" b="1" dirty="0">
                              <a:latin typeface="Meiryo UI" panose="020B0604030504040204" pitchFamily="50" charset="-128"/>
                              <a:ea typeface="Meiryo UI" panose="020B0604030504040204" pitchFamily="50" charset="-128"/>
                            </a:rPr>
                            <a:t> の分散</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WAIC</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8436.99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8436.77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8436.81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Choice>
        <mc:Fallback xmlns="">
          <p:graphicFrame>
            <p:nvGraphicFramePr>
              <p:cNvPr id="5" name="表 5">
                <a:extLst>
                  <a:ext uri="{FF2B5EF4-FFF2-40B4-BE49-F238E27FC236}">
                    <a16:creationId xmlns:a16="http://schemas.microsoft.com/office/drawing/2014/main" id="{ADB00CC6-F609-4B4E-8203-9153A9BE7BA3}"/>
                  </a:ext>
                </a:extLst>
              </p:cNvPr>
              <p:cNvGraphicFramePr>
                <a:graphicFrameLocks noGrp="1"/>
              </p:cNvGraphicFramePr>
              <p:nvPr>
                <p:extLst>
                  <p:ext uri="{D42A27DB-BD31-4B8C-83A1-F6EECF244321}">
                    <p14:modId xmlns:p14="http://schemas.microsoft.com/office/powerpoint/2010/main" val="981914180"/>
                  </p:ext>
                </p:extLst>
              </p:nvPr>
            </p:nvGraphicFramePr>
            <p:xfrm>
              <a:off x="227166" y="2273087"/>
              <a:ext cx="5688632" cy="111252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39623" t="-813" r="-201415" b="-52846"/>
                          </a:stretch>
                        </a:blipFill>
                      </a:tcPr>
                    </a:tc>
                    <a:tc gridSpan="2">
                      <a:txBody>
                        <a:bodyPr/>
                        <a:lstStyle/>
                        <a:p>
                          <a:endParaRPr lang="ja-JP"/>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9249" t="-1639" r="-235" b="-208197"/>
                          </a:stretch>
                        </a:blip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WAIC</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8436.99</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8436.77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8436.81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bl>
              </a:graphicData>
            </a:graphic>
          </p:graphicFrame>
        </mc:Fallback>
      </mc:AlternateContent>
      <p:sp>
        <p:nvSpPr>
          <p:cNvPr id="8" name="テキスト ボックス 7">
            <a:extLst>
              <a:ext uri="{FF2B5EF4-FFF2-40B4-BE49-F238E27FC236}">
                <a16:creationId xmlns:a16="http://schemas.microsoft.com/office/drawing/2014/main" id="{AA84D558-B65B-4270-AFC8-713A21F519AD}"/>
              </a:ext>
            </a:extLst>
          </p:cNvPr>
          <p:cNvSpPr txBox="1"/>
          <p:nvPr/>
        </p:nvSpPr>
        <p:spPr>
          <a:xfrm>
            <a:off x="261763" y="1913047"/>
            <a:ext cx="568863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WAIC</a:t>
            </a:r>
            <a:endParaRPr kumimoji="1" lang="ja-JP" altLang="en-US" sz="1400"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graphicFrame>
            <p:nvGraphicFramePr>
              <p:cNvPr id="9" name="表 8">
                <a:extLst>
                  <a:ext uri="{FF2B5EF4-FFF2-40B4-BE49-F238E27FC236}">
                    <a16:creationId xmlns:a16="http://schemas.microsoft.com/office/drawing/2014/main" id="{3CF114CE-7A71-4FE0-ADF1-4BDED6236541}"/>
                  </a:ext>
                </a:extLst>
              </p:cNvPr>
              <p:cNvGraphicFramePr>
                <a:graphicFrameLocks noGrp="1"/>
              </p:cNvGraphicFramePr>
              <p:nvPr>
                <p:extLst>
                  <p:ext uri="{D42A27DB-BD31-4B8C-83A1-F6EECF244321}">
                    <p14:modId xmlns:p14="http://schemas.microsoft.com/office/powerpoint/2010/main" val="1392423538"/>
                  </p:ext>
                </p:extLst>
              </p:nvPr>
            </p:nvGraphicFramePr>
            <p:xfrm>
              <a:off x="6269333" y="2273087"/>
              <a:ext cx="5688632" cy="148336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14:m>
                            <m:oMathPara xmlns:m="http://schemas.openxmlformats.org/officeDocument/2006/math">
                              <m:oMathParaPr>
                                <m:jc m:val="centerGroup"/>
                              </m:oMathParaPr>
                              <m:oMath xmlns:m="http://schemas.openxmlformats.org/officeDocument/2006/math">
                                <m:r>
                                  <a:rPr kumimoji="1" lang="ja-JP" altLang="en-US" sz="1800" b="1" i="1" smtClean="0">
                                    <a:latin typeface="Cambria Math" panose="02040503050406030204" pitchFamily="18" charset="0"/>
                                    <a:ea typeface="Meiryo UI" panose="020B0604030504040204" pitchFamily="50" charset="-128"/>
                                  </a:rPr>
                                  <m:t>𝝈</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𝟎</m:t>
                                </m:r>
                              </m:oMath>
                            </m:oMathPara>
                          </a14:m>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事前分布 </a:t>
                          </a:r>
                          <a14:m>
                            <m:oMath xmlns:m="http://schemas.openxmlformats.org/officeDocument/2006/math">
                              <m:r>
                                <a:rPr kumimoji="1" lang="en-US" altLang="ja-JP" sz="1400" b="1" i="1" smtClean="0">
                                  <a:latin typeface="Cambria Math" panose="02040503050406030204" pitchFamily="18" charset="0"/>
                                  <a:ea typeface="Meiryo UI" panose="020B0604030504040204" pitchFamily="50" charset="-128"/>
                                </a:rPr>
                                <m:t>𝒇</m:t>
                              </m:r>
                              <m:d>
                                <m:dPr>
                                  <m:ctrlPr>
                                    <a:rPr kumimoji="1" lang="en-US" altLang="ja-JP" sz="1400" b="1" i="1" smtClean="0">
                                      <a:latin typeface="Cambria Math" panose="02040503050406030204" pitchFamily="18" charset="0"/>
                                      <a:ea typeface="Meiryo UI" panose="020B0604030504040204" pitchFamily="50" charset="-128"/>
                                    </a:rPr>
                                  </m:ctrlPr>
                                </m:dPr>
                                <m:e>
                                  <m:r>
                                    <a:rPr kumimoji="1" lang="ja-JP" altLang="en-US" sz="1400" b="1" i="1" smtClean="0">
                                      <a:latin typeface="Cambria Math" panose="02040503050406030204" pitchFamily="18" charset="0"/>
                                      <a:ea typeface="Meiryo UI" panose="020B0604030504040204" pitchFamily="50" charset="-128"/>
                                    </a:rPr>
                                    <m:t>𝝈</m:t>
                                  </m:r>
                                </m:e>
                              </m:d>
                            </m:oMath>
                          </a14:m>
                          <a:r>
                            <a:rPr kumimoji="1" lang="ja-JP" altLang="en-US" sz="1400" b="1" dirty="0">
                              <a:latin typeface="Meiryo UI" panose="020B0604030504040204" pitchFamily="50" charset="-128"/>
                              <a:ea typeface="Meiryo UI" panose="020B0604030504040204" pitchFamily="50" charset="-128"/>
                            </a:rPr>
                            <a:t> の分散</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𝟐</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-0.03</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r h="370840">
                    <a:tc>
                      <a:txBody>
                        <a:bodyPr/>
                        <a:lstStyle/>
                        <a:p>
                          <a:pPr algn="ctr"/>
                          <a:r>
                            <a:rPr kumimoji="1" lang="en-US" altLang="ja-JP" sz="1400" b="1" dirty="0">
                              <a:latin typeface="Meiryo UI" panose="020B0604030504040204" pitchFamily="50" charset="-128"/>
                              <a:ea typeface="Meiryo UI" panose="020B0604030504040204" pitchFamily="50" charset="-128"/>
                            </a:rPr>
                            <a:t>ATE (</a:t>
                          </a:r>
                          <a14:m>
                            <m:oMath xmlns:m="http://schemas.openxmlformats.org/officeDocument/2006/math">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𝟏</m:t>
                                  </m:r>
                                </m:sub>
                              </m:sSub>
                              <m:r>
                                <a:rPr kumimoji="1" lang="en-US" altLang="ja-JP" sz="1400" b="1" i="1" smtClean="0">
                                  <a:latin typeface="Cambria Math" panose="02040503050406030204" pitchFamily="18" charset="0"/>
                                  <a:ea typeface="Meiryo UI" panose="020B0604030504040204" pitchFamily="50" charset="-128"/>
                                </a:rPr>
                                <m:t>−</m:t>
                              </m:r>
                              <m:sSub>
                                <m:sSubPr>
                                  <m:ctrlPr>
                                    <a:rPr kumimoji="1" lang="en-US" altLang="ja-JP" sz="1400" b="1" i="1" smtClean="0">
                                      <a:latin typeface="Cambria Math" panose="02040503050406030204" pitchFamily="18" charset="0"/>
                                      <a:ea typeface="Meiryo UI" panose="020B0604030504040204" pitchFamily="50" charset="-128"/>
                                    </a:rPr>
                                  </m:ctrlPr>
                                </m:sSubPr>
                                <m:e>
                                  <m:r>
                                    <a:rPr kumimoji="1" lang="en-US" altLang="ja-JP" sz="1400" b="1" i="1" smtClean="0">
                                      <a:latin typeface="Cambria Math" panose="02040503050406030204" pitchFamily="18" charset="0"/>
                                      <a:ea typeface="Meiryo UI" panose="020B0604030504040204" pitchFamily="50" charset="-128"/>
                                    </a:rPr>
                                    <m:t>𝒀</m:t>
                                  </m:r>
                                </m:e>
                                <m:sub>
                                  <m:r>
                                    <a:rPr kumimoji="1" lang="en-US" altLang="ja-JP" sz="1400" b="1" i="1" smtClean="0">
                                      <a:latin typeface="Cambria Math" panose="02040503050406030204" pitchFamily="18" charset="0"/>
                                      <a:ea typeface="Meiryo UI" panose="020B0604030504040204" pitchFamily="50" charset="-128"/>
                                    </a:rPr>
                                    <m:t>𝟑</m:t>
                                  </m:r>
                                </m:sub>
                              </m:sSub>
                            </m:oMath>
                          </a14:m>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0.06</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806415"/>
                      </a:ext>
                    </a:extLst>
                  </a:tr>
                </a:tbl>
              </a:graphicData>
            </a:graphic>
          </p:graphicFrame>
        </mc:Choice>
        <mc:Fallback xmlns="">
          <p:graphicFrame>
            <p:nvGraphicFramePr>
              <p:cNvPr id="9" name="表 8">
                <a:extLst>
                  <a:ext uri="{FF2B5EF4-FFF2-40B4-BE49-F238E27FC236}">
                    <a16:creationId xmlns:a16="http://schemas.microsoft.com/office/drawing/2014/main" id="{3CF114CE-7A71-4FE0-ADF1-4BDED6236541}"/>
                  </a:ext>
                </a:extLst>
              </p:cNvPr>
              <p:cNvGraphicFramePr>
                <a:graphicFrameLocks noGrp="1"/>
              </p:cNvGraphicFramePr>
              <p:nvPr>
                <p:extLst>
                  <p:ext uri="{D42A27DB-BD31-4B8C-83A1-F6EECF244321}">
                    <p14:modId xmlns:p14="http://schemas.microsoft.com/office/powerpoint/2010/main" val="1392423538"/>
                  </p:ext>
                </p:extLst>
              </p:nvPr>
            </p:nvGraphicFramePr>
            <p:xfrm>
              <a:off x="6269333" y="2273087"/>
              <a:ext cx="5688632" cy="1483360"/>
            </p:xfrm>
            <a:graphic>
              <a:graphicData uri="http://schemas.openxmlformats.org/drawingml/2006/table">
                <a:tbl>
                  <a:tblPr firstRow="1" bandRow="1">
                    <a:tableStyleId>{3B4B98B0-60AC-42C2-AFA5-B58CD77FA1E5}</a:tableStyleId>
                  </a:tblPr>
                  <a:tblGrid>
                    <a:gridCol w="1800200">
                      <a:extLst>
                        <a:ext uri="{9D8B030D-6E8A-4147-A177-3AD203B41FA5}">
                          <a16:colId xmlns:a16="http://schemas.microsoft.com/office/drawing/2014/main" val="3054686603"/>
                        </a:ext>
                      </a:extLst>
                    </a:gridCol>
                    <a:gridCol w="1296144">
                      <a:extLst>
                        <a:ext uri="{9D8B030D-6E8A-4147-A177-3AD203B41FA5}">
                          <a16:colId xmlns:a16="http://schemas.microsoft.com/office/drawing/2014/main" val="89233652"/>
                        </a:ext>
                      </a:extLst>
                    </a:gridCol>
                    <a:gridCol w="1296144">
                      <a:extLst>
                        <a:ext uri="{9D8B030D-6E8A-4147-A177-3AD203B41FA5}">
                          <a16:colId xmlns:a16="http://schemas.microsoft.com/office/drawing/2014/main" val="477523488"/>
                        </a:ext>
                      </a:extLst>
                    </a:gridCol>
                    <a:gridCol w="1296144">
                      <a:extLst>
                        <a:ext uri="{9D8B030D-6E8A-4147-A177-3AD203B41FA5}">
                          <a16:colId xmlns:a16="http://schemas.microsoft.com/office/drawing/2014/main" val="550777289"/>
                        </a:ext>
                      </a:extLst>
                    </a:gridCol>
                  </a:tblGrid>
                  <a:tr h="37084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9623" t="-813" r="-201415" b="-102439"/>
                          </a:stretch>
                        </a:blipFill>
                      </a:tcPr>
                    </a:tc>
                    <a:tc gridSpan="2">
                      <a:txBody>
                        <a:bodyPr/>
                        <a:lstStyle/>
                        <a:p>
                          <a:endParaRPr lang="ja-JP"/>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9249" t="-1639" r="-235" b="-308197"/>
                          </a:stretch>
                        </a:blip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174793"/>
                      </a:ext>
                    </a:extLst>
                  </a:tr>
                  <a:tr h="37084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kumimoji="1" lang="ja-JP" altLang="en-US" sz="1400" b="1" i="1" smtClean="0">
                                    <a:latin typeface="Cambria Math" panose="02040503050406030204" pitchFamily="18" charset="0"/>
                                    <a:ea typeface="Meiryo UI" panose="020B0604030504040204" pitchFamily="50" charset="-128"/>
                                  </a:rPr>
                                  <m:t>𝝈</m:t>
                                </m:r>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𝟎</m:t>
                                </m:r>
                              </m:oMath>
                            </m:oMathPara>
                          </a14:m>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0.10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0.20</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9018"/>
                      </a:ext>
                    </a:extLst>
                  </a:tr>
                  <a:tr h="370840">
                    <a:tc>
                      <a:txBody>
                        <a:bodyPr/>
                        <a:lstStyle/>
                        <a:p>
                          <a:endParaRPr lang="ja-JP"/>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t="-203279" r="-215878" b="-106557"/>
                          </a:stretch>
                        </a:blip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-0.02</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-0.03</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810054"/>
                      </a:ext>
                    </a:extLst>
                  </a:tr>
                  <a:tr h="370840">
                    <a:tc>
                      <a:txBody>
                        <a:bodyPr/>
                        <a:lstStyle/>
                        <a:p>
                          <a:endParaRPr lang="ja-JP"/>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t="-303279" r="-215878" b="-6557"/>
                          </a:stretch>
                        </a:blipFill>
                      </a:tcPr>
                    </a:tc>
                    <a:tc>
                      <a:txBody>
                        <a:bodyPr/>
                        <a:lstStyle/>
                        <a:p>
                          <a:pPr algn="ctr"/>
                          <a:r>
                            <a:rPr kumimoji="1" lang="en-US" altLang="ja-JP" sz="1400" b="1" dirty="0">
                              <a:latin typeface="Meiryo UI" panose="020B0604030504040204" pitchFamily="50" charset="-128"/>
                              <a:ea typeface="Meiryo UI" panose="020B0604030504040204" pitchFamily="50" charset="-128"/>
                            </a:rPr>
                            <a:t>-0.07</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-0.01</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Meiryo UI" panose="020B0604030504040204" pitchFamily="50" charset="-128"/>
                              <a:ea typeface="Meiryo UI" panose="020B0604030504040204" pitchFamily="50" charset="-128"/>
                            </a:rPr>
                            <a:t>0.06</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806415"/>
                      </a:ext>
                    </a:extLst>
                  </a:tr>
                </a:tbl>
              </a:graphicData>
            </a:graphic>
          </p:graphicFrame>
        </mc:Fallback>
      </mc:AlternateContent>
      <p:sp>
        <p:nvSpPr>
          <p:cNvPr id="10" name="テキスト ボックス 9">
            <a:extLst>
              <a:ext uri="{FF2B5EF4-FFF2-40B4-BE49-F238E27FC236}">
                <a16:creationId xmlns:a16="http://schemas.microsoft.com/office/drawing/2014/main" id="{CE3EBB24-5CDD-4E1E-B667-A6DA275EAB88}"/>
              </a:ext>
            </a:extLst>
          </p:cNvPr>
          <p:cNvSpPr txBox="1"/>
          <p:nvPr/>
        </p:nvSpPr>
        <p:spPr>
          <a:xfrm>
            <a:off x="6269333" y="1913047"/>
            <a:ext cx="5688632"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表</a:t>
            </a:r>
            <a:r>
              <a:rPr kumimoji="1" lang="en-US" altLang="ja-JP" sz="1400" b="1" dirty="0">
                <a:latin typeface="Meiryo UI" panose="020B0604030504040204" pitchFamily="50" charset="-128"/>
                <a:ea typeface="Meiryo UI" panose="020B0604030504040204" pitchFamily="50" charset="-128"/>
              </a:rPr>
              <a:t>. ATE</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C9B0F97-056F-4097-9087-75A0585DD00A}"/>
              </a:ext>
            </a:extLst>
          </p:cNvPr>
          <p:cNvSpPr txBox="1"/>
          <p:nvPr/>
        </p:nvSpPr>
        <p:spPr>
          <a:xfrm>
            <a:off x="1413893" y="4456749"/>
            <a:ext cx="9361040" cy="120032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課題</a:t>
            </a:r>
            <a:r>
              <a:rPr kumimoji="1" lang="en-US" altLang="ja-JP" b="1" dirty="0">
                <a:latin typeface="Meiryo UI" panose="020B0604030504040204" pitchFamily="50" charset="-128"/>
                <a:ea typeface="Meiryo UI" panose="020B0604030504040204" pitchFamily="50" charset="-128"/>
              </a:rPr>
              <a:t>: WAIC</a:t>
            </a:r>
            <a:r>
              <a:rPr kumimoji="1" lang="ja-JP" altLang="en-US" b="1" dirty="0">
                <a:latin typeface="Meiryo UI" panose="020B0604030504040204" pitchFamily="50" charset="-128"/>
                <a:ea typeface="Meiryo UI" panose="020B0604030504040204" pitchFamily="50" charset="-128"/>
              </a:rPr>
              <a:t>がほとんど変化しない場合における</a:t>
            </a:r>
            <a:r>
              <a:rPr kumimoji="1" lang="en-US" altLang="ja-JP" b="1" dirty="0">
                <a:latin typeface="Meiryo UI" panose="020B0604030504040204" pitchFamily="50" charset="-128"/>
                <a:ea typeface="Meiryo UI" panose="020B0604030504040204" pitchFamily="50" charset="-128"/>
              </a:rPr>
              <a:t>ATE</a:t>
            </a:r>
            <a:r>
              <a:rPr kumimoji="1" lang="ja-JP" altLang="en-US" b="1" dirty="0">
                <a:latin typeface="Meiryo UI" panose="020B0604030504040204" pitchFamily="50" charset="-128"/>
                <a:ea typeface="Meiryo UI" panose="020B0604030504040204" pitchFamily="50" charset="-128"/>
              </a:rPr>
              <a:t>の解釈</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b="1" dirty="0">
                <a:latin typeface="Meiryo UI" panose="020B0604030504040204" pitchFamily="50" charset="-128"/>
                <a:ea typeface="Meiryo UI" panose="020B0604030504040204" pitchFamily="50" charset="-128"/>
              </a:rPr>
              <a:t>WAIC</a:t>
            </a:r>
            <a:r>
              <a:rPr kumimoji="1" lang="ja-JP" altLang="en-US" b="1" dirty="0">
                <a:latin typeface="Meiryo UI" panose="020B0604030504040204" pitchFamily="50" charset="-128"/>
                <a:ea typeface="Meiryo UI" panose="020B0604030504040204" pitchFamily="50" charset="-128"/>
              </a:rPr>
              <a:t>が最小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サンプル外予測精度が最大</a:t>
            </a: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となった</a:t>
            </a:r>
            <a:r>
              <a:rPr kumimoji="1" lang="en-US" altLang="ja-JP" b="1" dirty="0">
                <a:latin typeface="Meiryo UI" panose="020B0604030504040204" pitchFamily="50" charset="-128"/>
                <a:ea typeface="Meiryo UI" panose="020B0604030504040204" pitchFamily="50" charset="-128"/>
              </a:rPr>
              <a:t>ATE</a:t>
            </a:r>
            <a:r>
              <a:rPr kumimoji="1" lang="ja-JP" altLang="en-US" b="1" dirty="0">
                <a:latin typeface="Meiryo UI" panose="020B0604030504040204" pitchFamily="50" charset="-128"/>
                <a:ea typeface="Meiryo UI" panose="020B0604030504040204" pitchFamily="50" charset="-128"/>
              </a:rPr>
              <a:t>のみを報告するのではなく事前分布の仮定を変えた場合の</a:t>
            </a:r>
            <a:r>
              <a:rPr kumimoji="1" lang="en-US" altLang="ja-JP" b="1" dirty="0">
                <a:latin typeface="Meiryo UI" panose="020B0604030504040204" pitchFamily="50" charset="-128"/>
                <a:ea typeface="Meiryo UI" panose="020B0604030504040204" pitchFamily="50" charset="-128"/>
              </a:rPr>
              <a:t>ATE</a:t>
            </a:r>
            <a:r>
              <a:rPr kumimoji="1" lang="ja-JP" altLang="en-US" b="1" dirty="0">
                <a:latin typeface="Meiryo UI" panose="020B0604030504040204" pitchFamily="50" charset="-128"/>
                <a:ea typeface="Meiryo UI" panose="020B0604030504040204" pitchFamily="50" charset="-128"/>
              </a:rPr>
              <a:t>を含めて，幅を持って結果を捉えることが重要</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126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82A3E-10EC-4C05-863F-D1322F35049B}"/>
              </a:ext>
            </a:extLst>
          </p:cNvPr>
          <p:cNvSpPr>
            <a:spLocks noGrp="1"/>
          </p:cNvSpPr>
          <p:nvPr>
            <p:ph type="title"/>
          </p:nvPr>
        </p:nvSpPr>
        <p:spPr>
          <a:xfrm>
            <a:off x="991030" y="2816932"/>
            <a:ext cx="10206766" cy="1224136"/>
          </a:xfrm>
        </p:spPr>
        <p:txBody>
          <a:bodyPr>
            <a:normAutofit/>
          </a:bodyPr>
          <a:lstStyle/>
          <a:p>
            <a:r>
              <a:rPr kumimoji="1" lang="ja-JP" altLang="en-US" dirty="0"/>
              <a:t>居住地選択と交通行動の間に生じる</a:t>
            </a:r>
            <a:r>
              <a:rPr lang="ja-JP" altLang="en-US" dirty="0"/>
              <a:t>内生性とその対処法</a:t>
            </a:r>
            <a:endParaRPr kumimoji="1" lang="ja-JP" altLang="en-US" dirty="0"/>
          </a:p>
        </p:txBody>
      </p:sp>
      <p:sp>
        <p:nvSpPr>
          <p:cNvPr id="4" name="スライド番号プレースホルダー 3">
            <a:extLst>
              <a:ext uri="{FF2B5EF4-FFF2-40B4-BE49-F238E27FC236}">
                <a16:creationId xmlns:a16="http://schemas.microsoft.com/office/drawing/2014/main" id="{207EB7D2-C67F-4813-8D07-DEB9F74EC53C}"/>
              </a:ext>
            </a:extLst>
          </p:cNvPr>
          <p:cNvSpPr>
            <a:spLocks noGrp="1"/>
          </p:cNvSpPr>
          <p:nvPr>
            <p:ph type="sldNum" sz="quarter" idx="12"/>
          </p:nvPr>
        </p:nvSpPr>
        <p:spPr/>
        <p:txBody>
          <a:bodyPr/>
          <a:lstStyle/>
          <a:p>
            <a:fld id="{DF28FB93-0A08-4E7D-8E63-9EFA29F1E093}" type="slidenum">
              <a:rPr lang="en-US" altLang="ja-JP" smtClean="0"/>
              <a:pPr/>
              <a:t>6</a:t>
            </a:fld>
            <a:endParaRPr lang="ja-JP" altLang="en-US"/>
          </a:p>
        </p:txBody>
      </p:sp>
    </p:spTree>
    <p:extLst>
      <p:ext uri="{BB962C8B-B14F-4D97-AF65-F5344CB8AC3E}">
        <p14:creationId xmlns:p14="http://schemas.microsoft.com/office/powerpoint/2010/main" val="130308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四角形: 角を丸くする 82">
            <a:extLst>
              <a:ext uri="{FF2B5EF4-FFF2-40B4-BE49-F238E27FC236}">
                <a16:creationId xmlns:a16="http://schemas.microsoft.com/office/drawing/2014/main" id="{5FCED677-8B23-4C7E-AB6C-60D424F624F9}"/>
              </a:ext>
            </a:extLst>
          </p:cNvPr>
          <p:cNvSpPr/>
          <p:nvPr/>
        </p:nvSpPr>
        <p:spPr>
          <a:xfrm>
            <a:off x="8228452" y="4856395"/>
            <a:ext cx="3815512" cy="71294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70" name="直線矢印コネクタ 69">
            <a:extLst>
              <a:ext uri="{FF2B5EF4-FFF2-40B4-BE49-F238E27FC236}">
                <a16:creationId xmlns:a16="http://schemas.microsoft.com/office/drawing/2014/main" id="{2CD39CF3-E63E-4054-94D4-C768493E5814}"/>
              </a:ext>
            </a:extLst>
          </p:cNvPr>
          <p:cNvCxnSpPr>
            <a:cxnSpLocks/>
          </p:cNvCxnSpPr>
          <p:nvPr/>
        </p:nvCxnSpPr>
        <p:spPr>
          <a:xfrm>
            <a:off x="8658061" y="2087908"/>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B9F40A04-7F30-4EF9-A552-AF87C9EF5DAF}"/>
              </a:ext>
            </a:extLst>
          </p:cNvPr>
          <p:cNvSpPr/>
          <p:nvPr/>
        </p:nvSpPr>
        <p:spPr>
          <a:xfrm>
            <a:off x="8982798" y="2700500"/>
            <a:ext cx="3061166" cy="59986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4" name="四角形: 角を丸くする 33">
            <a:extLst>
              <a:ext uri="{FF2B5EF4-FFF2-40B4-BE49-F238E27FC236}">
                <a16:creationId xmlns:a16="http://schemas.microsoft.com/office/drawing/2014/main" id="{4AB0EB2B-E88D-4FBC-BCC8-54E17992D875}"/>
              </a:ext>
            </a:extLst>
          </p:cNvPr>
          <p:cNvSpPr/>
          <p:nvPr/>
        </p:nvSpPr>
        <p:spPr>
          <a:xfrm>
            <a:off x="825049" y="4200862"/>
            <a:ext cx="7133686" cy="12447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6348AE7E-35E3-4B38-91CC-D358B2D21921}"/>
              </a:ext>
            </a:extLst>
          </p:cNvPr>
          <p:cNvSpPr>
            <a:spLocks noGrp="1"/>
          </p:cNvSpPr>
          <p:nvPr>
            <p:ph type="title"/>
          </p:nvPr>
        </p:nvSpPr>
        <p:spPr>
          <a:xfrm>
            <a:off x="1522643" y="402275"/>
            <a:ext cx="9143538" cy="745893"/>
          </a:xfrm>
        </p:spPr>
        <p:txBody>
          <a:bodyPr>
            <a:normAutofit/>
          </a:bodyPr>
          <a:lstStyle/>
          <a:p>
            <a:pPr>
              <a:lnSpc>
                <a:spcPct val="150000"/>
              </a:lnSpc>
            </a:pPr>
            <a:r>
              <a:rPr kumimoji="1" lang="ja-JP" altLang="en-US" dirty="0"/>
              <a:t>計量経済学における内生性</a:t>
            </a:r>
          </a:p>
        </p:txBody>
      </p:sp>
      <p:sp>
        <p:nvSpPr>
          <p:cNvPr id="4" name="スライド番号プレースホルダー 3">
            <a:extLst>
              <a:ext uri="{FF2B5EF4-FFF2-40B4-BE49-F238E27FC236}">
                <a16:creationId xmlns:a16="http://schemas.microsoft.com/office/drawing/2014/main" id="{34B7F365-0740-45AD-B2AF-04DB2FB10C95}"/>
              </a:ext>
            </a:extLst>
          </p:cNvPr>
          <p:cNvSpPr>
            <a:spLocks noGrp="1"/>
          </p:cNvSpPr>
          <p:nvPr>
            <p:ph type="sldNum" sz="quarter" idx="12"/>
          </p:nvPr>
        </p:nvSpPr>
        <p:spPr/>
        <p:txBody>
          <a:bodyPr/>
          <a:lstStyle/>
          <a:p>
            <a:fld id="{DF28FB93-0A08-4E7D-8E63-9EFA29F1E093}" type="slidenum">
              <a:rPr lang="en-US" altLang="ja-JP" smtClean="0"/>
              <a:pPr/>
              <a:t>7</a:t>
            </a:fld>
            <a:endParaRPr lang="ja-JP" altLang="en-US"/>
          </a:p>
        </p:txBody>
      </p:sp>
      <p:sp>
        <p:nvSpPr>
          <p:cNvPr id="12" name="テキスト ボックス 11">
            <a:extLst>
              <a:ext uri="{FF2B5EF4-FFF2-40B4-BE49-F238E27FC236}">
                <a16:creationId xmlns:a16="http://schemas.microsoft.com/office/drawing/2014/main" id="{716E86B8-0E02-4036-A971-CCC91C2E308B}"/>
              </a:ext>
            </a:extLst>
          </p:cNvPr>
          <p:cNvSpPr txBox="1"/>
          <p:nvPr/>
        </p:nvSpPr>
        <p:spPr>
          <a:xfrm>
            <a:off x="1052528" y="4405193"/>
            <a:ext cx="952505"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外生性 </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200266B-31F8-40E9-AD02-A9F9F3C3BA47}"/>
              </a:ext>
            </a:extLst>
          </p:cNvPr>
          <p:cNvSpPr txBox="1"/>
          <p:nvPr/>
        </p:nvSpPr>
        <p:spPr>
          <a:xfrm>
            <a:off x="1036897" y="4931502"/>
            <a:ext cx="952505"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内生性 </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11962678-9B90-4523-A01D-1CB117323EB0}"/>
              </a:ext>
            </a:extLst>
          </p:cNvPr>
          <p:cNvSpPr/>
          <p:nvPr/>
        </p:nvSpPr>
        <p:spPr>
          <a:xfrm>
            <a:off x="825049" y="2166237"/>
            <a:ext cx="5987208" cy="157913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E0E3C58-E3A3-40E8-B11F-97C570B30600}"/>
                  </a:ext>
                </a:extLst>
              </p:cNvPr>
              <p:cNvSpPr txBox="1"/>
              <p:nvPr/>
            </p:nvSpPr>
            <p:spPr>
              <a:xfrm>
                <a:off x="825049" y="2263311"/>
                <a:ext cx="5987208" cy="276999"/>
              </a:xfrm>
              <a:prstGeom prst="rect">
                <a:avLst/>
              </a:prstGeom>
              <a:noFill/>
            </p:spPr>
            <p:txBody>
              <a:bodyPr wrap="square" lIns="0" tIns="0" rIns="0" bIns="0" rtlCol="0">
                <a:spAutoFit/>
              </a:bodyPr>
              <a:lstStyle/>
              <a:p>
                <a:pPr algn="ctr">
                  <a:lnSpc>
                    <a:spcPct val="90000"/>
                  </a:lnSpc>
                </a:pPr>
                <a14:m>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𝒀</m:t>
                        </m:r>
                      </m:e>
                      <m:sub>
                        <m:r>
                          <a:rPr kumimoji="1" lang="en-US" altLang="ja-JP" sz="2000" b="1" i="1" smtClean="0">
                            <a:latin typeface="Cambria Math" panose="02040503050406030204" pitchFamily="18" charset="0"/>
                          </a:rPr>
                          <m:t>𝒊</m:t>
                        </m:r>
                      </m:sub>
                    </m:sSub>
                    <m:r>
                      <a:rPr kumimoji="1" lang="en-US" altLang="ja-JP" sz="2000" b="1" i="1" smtClean="0">
                        <a:latin typeface="Cambria Math" panose="02040503050406030204" pitchFamily="18" charset="0"/>
                        <a:ea typeface="Cambria Math" panose="02040503050406030204" pitchFamily="18" charset="0"/>
                      </a:rPr>
                      <m:t>=</m:t>
                    </m:r>
                    <m:sSubSup>
                      <m:sSubSupPr>
                        <m:ctrlPr>
                          <a:rPr kumimoji="1" lang="en-US" altLang="ja-JP" sz="2000" b="1" i="1" smtClean="0">
                            <a:latin typeface="Cambria Math" panose="02040503050406030204" pitchFamily="18" charset="0"/>
                            <a:ea typeface="Cambria Math" panose="02040503050406030204" pitchFamily="18" charset="0"/>
                          </a:rPr>
                        </m:ctrlPr>
                      </m:sSubSupPr>
                      <m:e>
                        <m:r>
                          <a:rPr kumimoji="1" lang="en-US" altLang="ja-JP" sz="2000" b="1" i="1" smtClean="0">
                            <a:latin typeface="Cambria Math" panose="02040503050406030204" pitchFamily="18" charset="0"/>
                            <a:ea typeface="Cambria Math" panose="02040503050406030204" pitchFamily="18" charset="0"/>
                          </a:rPr>
                          <m:t>𝒁</m:t>
                        </m:r>
                      </m:e>
                      <m:sub>
                        <m:r>
                          <a:rPr kumimoji="1" lang="en-US" altLang="ja-JP" sz="2000" b="1" i="1" smtClean="0">
                            <a:latin typeface="Cambria Math" panose="02040503050406030204" pitchFamily="18" charset="0"/>
                            <a:ea typeface="Cambria Math" panose="02040503050406030204" pitchFamily="18" charset="0"/>
                          </a:rPr>
                          <m:t>𝒊</m:t>
                        </m:r>
                      </m:sub>
                      <m:sup>
                        <m:r>
                          <a:rPr kumimoji="1" lang="en-US" altLang="ja-JP" sz="2000" b="1" i="1" smtClean="0">
                            <a:latin typeface="Cambria Math" panose="02040503050406030204" pitchFamily="18" charset="0"/>
                            <a:ea typeface="Cambria Math" panose="02040503050406030204" pitchFamily="18" charset="0"/>
                          </a:rPr>
                          <m:t>′</m:t>
                        </m:r>
                      </m:sup>
                    </m:sSubSup>
                    <m:r>
                      <a:rPr kumimoji="1" lang="ja-JP" altLang="en-US" sz="2000" b="1" i="1" smtClean="0">
                        <a:latin typeface="Cambria Math" panose="02040503050406030204" pitchFamily="18" charset="0"/>
                        <a:ea typeface="Cambria Math" panose="02040503050406030204" pitchFamily="18" charset="0"/>
                      </a:rPr>
                      <m:t>𝜷</m:t>
                    </m:r>
                    <m:r>
                      <a:rPr kumimoji="1" lang="en-US" altLang="ja-JP" sz="2000" b="1" i="1" smtClean="0">
                        <a:latin typeface="Cambria Math" panose="02040503050406030204" pitchFamily="18" charset="0"/>
                        <a:ea typeface="Cambria Math" panose="02040503050406030204" pitchFamily="18" charset="0"/>
                      </a:rPr>
                      <m:t>+</m:t>
                    </m:r>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𝒖</m:t>
                        </m:r>
                      </m:e>
                      <m:sub>
                        <m:r>
                          <a:rPr kumimoji="1" lang="en-US" altLang="ja-JP" sz="2000" b="1" i="1" smtClean="0">
                            <a:latin typeface="Cambria Math" panose="02040503050406030204" pitchFamily="18" charset="0"/>
                            <a:ea typeface="Cambria Math" panose="02040503050406030204" pitchFamily="18" charset="0"/>
                          </a:rPr>
                          <m:t>𝒊</m:t>
                        </m:r>
                      </m:sub>
                    </m:sSub>
                    <m:r>
                      <a:rPr kumimoji="1" lang="en-US" altLang="ja-JP" sz="2000" b="1" i="1" smtClean="0">
                        <a:latin typeface="Cambria Math" panose="02040503050406030204" pitchFamily="18" charset="0"/>
                        <a:ea typeface="Cambria Math" panose="02040503050406030204" pitchFamily="18" charset="0"/>
                      </a:rPr>
                      <m:t>,</m:t>
                    </m:r>
                  </m:oMath>
                </a14:m>
                <a:r>
                  <a:rPr kumimoji="1" lang="ja-JP" altLang="en-US" sz="2000" b="1" dirty="0"/>
                  <a:t>  </a:t>
                </a:r>
                <a14:m>
                  <m:oMath xmlns:m="http://schemas.openxmlformats.org/officeDocument/2006/math">
                    <m:r>
                      <a:rPr kumimoji="1" lang="en-US" altLang="ja-JP" sz="1600" b="1" i="1" dirty="0" smtClean="0">
                        <a:latin typeface="Cambria Math" panose="02040503050406030204" pitchFamily="18" charset="0"/>
                      </a:rPr>
                      <m:t>𝒊</m:t>
                    </m:r>
                    <m:r>
                      <a:rPr kumimoji="1" lang="en-US" altLang="ja-JP" sz="1600" b="1" i="1" dirty="0" smtClean="0">
                        <a:latin typeface="Cambria Math" panose="02040503050406030204" pitchFamily="18" charset="0"/>
                        <a:ea typeface="Cambria Math" panose="02040503050406030204" pitchFamily="18" charset="0"/>
                      </a:rPr>
                      <m:t>=</m:t>
                    </m:r>
                    <m:r>
                      <a:rPr kumimoji="1" lang="en-US" altLang="ja-JP" sz="1600" b="1" i="1" dirty="0" smtClean="0">
                        <a:latin typeface="Cambria Math" panose="02040503050406030204" pitchFamily="18" charset="0"/>
                        <a:ea typeface="Cambria Math" panose="02040503050406030204" pitchFamily="18" charset="0"/>
                      </a:rPr>
                      <m:t>𝟏</m:t>
                    </m:r>
                    <m:r>
                      <a:rPr kumimoji="1" lang="en-US" altLang="ja-JP" sz="1600" b="1" i="1" dirty="0" smtClean="0">
                        <a:latin typeface="Cambria Math" panose="02040503050406030204" pitchFamily="18" charset="0"/>
                        <a:ea typeface="Cambria Math" panose="02040503050406030204" pitchFamily="18" charset="0"/>
                      </a:rPr>
                      <m:t>, </m:t>
                    </m:r>
                    <m:r>
                      <a:rPr kumimoji="1" lang="en-US" altLang="ja-JP" sz="1600" b="1" i="1" dirty="0" smtClean="0">
                        <a:latin typeface="Cambria Math" panose="02040503050406030204" pitchFamily="18" charset="0"/>
                        <a:ea typeface="Cambria Math" panose="02040503050406030204" pitchFamily="18" charset="0"/>
                      </a:rPr>
                      <m:t>𝟐</m:t>
                    </m:r>
                    <m:r>
                      <a:rPr kumimoji="1" lang="en-US" altLang="ja-JP" sz="1600" b="1" i="1" dirty="0" smtClean="0">
                        <a:latin typeface="Cambria Math" panose="02040503050406030204" pitchFamily="18" charset="0"/>
                        <a:ea typeface="Cambria Math" panose="02040503050406030204" pitchFamily="18" charset="0"/>
                      </a:rPr>
                      <m:t>, …, </m:t>
                    </m:r>
                    <m:r>
                      <a:rPr kumimoji="1" lang="en-US" altLang="ja-JP" sz="1600" b="1" i="1" dirty="0" smtClean="0">
                        <a:latin typeface="Cambria Math" panose="02040503050406030204" pitchFamily="18" charset="0"/>
                        <a:ea typeface="Cambria Math" panose="02040503050406030204" pitchFamily="18" charset="0"/>
                      </a:rPr>
                      <m:t>𝒏</m:t>
                    </m:r>
                  </m:oMath>
                </a14:m>
                <a:endParaRPr kumimoji="1" lang="ja-JP" altLang="en-US" sz="2000" b="1" dirty="0"/>
              </a:p>
            </p:txBody>
          </p:sp>
        </mc:Choice>
        <mc:Fallback xmlns="">
          <p:sp>
            <p:nvSpPr>
              <p:cNvPr id="10" name="テキスト ボックス 9">
                <a:extLst>
                  <a:ext uri="{FF2B5EF4-FFF2-40B4-BE49-F238E27FC236}">
                    <a16:creationId xmlns:a16="http://schemas.microsoft.com/office/drawing/2014/main" id="{5E0E3C58-E3A3-40E8-B11F-97C570B30600}"/>
                  </a:ext>
                </a:extLst>
              </p:cNvPr>
              <p:cNvSpPr txBox="1">
                <a:spLocks noRot="1" noChangeAspect="1" noMove="1" noResize="1" noEditPoints="1" noAdjustHandles="1" noChangeArrowheads="1" noChangeShapeType="1" noTextEdit="1"/>
              </p:cNvSpPr>
              <p:nvPr/>
            </p:nvSpPr>
            <p:spPr>
              <a:xfrm>
                <a:off x="825049" y="2263311"/>
                <a:ext cx="5987208" cy="276999"/>
              </a:xfrm>
              <a:prstGeom prst="rect">
                <a:avLst/>
              </a:prstGeom>
              <a:blipFill>
                <a:blip r:embed="rId2"/>
                <a:stretch>
                  <a:fillRect t="-8696" b="-391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EF8A663-AB53-4D69-9D29-299E2D1BC3B0}"/>
                  </a:ext>
                </a:extLst>
              </p:cNvPr>
              <p:cNvSpPr txBox="1"/>
              <p:nvPr/>
            </p:nvSpPr>
            <p:spPr>
              <a:xfrm>
                <a:off x="1253512" y="3029098"/>
                <a:ext cx="3090077" cy="590867"/>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𝑬</m:t>
                      </m:r>
                      <m:d>
                        <m:dPr>
                          <m:begChr m:val="["/>
                          <m:endChr m:val="]"/>
                          <m:ctrlPr>
                            <a:rPr kumimoji="1" lang="en-US" altLang="ja-JP" sz="2000" b="1" i="1" smtClean="0">
                              <a:latin typeface="Cambria Math" panose="02040503050406030204" pitchFamily="18" charset="0"/>
                            </a:rPr>
                          </m:ctrlPr>
                        </m:dPr>
                        <m:e>
                          <m:acc>
                            <m:accPr>
                              <m:chr m:val="̂"/>
                              <m:ctrlPr>
                                <a:rPr kumimoji="1" lang="en-US" altLang="ja-JP" sz="2000" b="1" i="1" smtClean="0">
                                  <a:latin typeface="Cambria Math" panose="02040503050406030204" pitchFamily="18" charset="0"/>
                                </a:rPr>
                              </m:ctrlPr>
                            </m:accPr>
                            <m:e>
                              <m:r>
                                <a:rPr kumimoji="1" lang="ja-JP" altLang="en-US" sz="2000" b="1" i="1" smtClean="0">
                                  <a:latin typeface="Cambria Math" panose="02040503050406030204" pitchFamily="18" charset="0"/>
                                </a:rPr>
                                <m:t>𝜷</m:t>
                              </m:r>
                            </m:e>
                          </m:acc>
                          <m:r>
                            <a:rPr kumimoji="1" lang="en-US" altLang="ja-JP" sz="2000" b="1" i="1" smtClean="0">
                              <a:latin typeface="Cambria Math" panose="02040503050406030204" pitchFamily="18" charset="0"/>
                            </a:rPr>
                            <m:t>|</m:t>
                          </m:r>
                          <m:r>
                            <a:rPr kumimoji="1" lang="en-US" altLang="ja-JP" sz="2000" b="1" i="1" smtClean="0">
                              <a:latin typeface="Cambria Math" panose="02040503050406030204" pitchFamily="18" charset="0"/>
                            </a:rPr>
                            <m:t>𝒁</m:t>
                          </m:r>
                          <m:r>
                            <a:rPr kumimoji="1" lang="en-US" altLang="ja-JP" sz="2000" b="1" i="1" smtClean="0">
                              <a:latin typeface="Cambria Math" panose="02040503050406030204" pitchFamily="18" charset="0"/>
                            </a:rPr>
                            <m:t> </m:t>
                          </m:r>
                        </m:e>
                      </m:d>
                      <m:r>
                        <a:rPr kumimoji="1" lang="en-US" altLang="ja-JP" sz="2000" b="1" i="1" smtClean="0">
                          <a:latin typeface="Cambria Math" panose="02040503050406030204" pitchFamily="18" charset="0"/>
                          <a:ea typeface="Cambria Math" panose="02040503050406030204" pitchFamily="18" charset="0"/>
                        </a:rPr>
                        <m:t>=</m:t>
                      </m:r>
                      <m:r>
                        <a:rPr kumimoji="1" lang="ja-JP" altLang="en-US" sz="2000" b="1" i="1" smtClean="0">
                          <a:latin typeface="Cambria Math" panose="02040503050406030204" pitchFamily="18" charset="0"/>
                          <a:ea typeface="Cambria Math" panose="02040503050406030204" pitchFamily="18" charset="0"/>
                        </a:rPr>
                        <m:t>𝜷</m:t>
                      </m:r>
                      <m:r>
                        <a:rPr kumimoji="1" lang="en-US" altLang="ja-JP" sz="2000" b="1" i="1" smtClean="0">
                          <a:latin typeface="Cambria Math" panose="02040503050406030204" pitchFamily="18" charset="0"/>
                          <a:ea typeface="Cambria Math" panose="02040503050406030204" pitchFamily="18" charset="0"/>
                        </a:rPr>
                        <m:t>+</m:t>
                      </m:r>
                      <m:f>
                        <m:fPr>
                          <m:ctrlPr>
                            <a:rPr kumimoji="1" lang="en-US" altLang="ja-JP" sz="2000" b="1" i="1" smtClean="0">
                              <a:latin typeface="Cambria Math" panose="02040503050406030204" pitchFamily="18" charset="0"/>
                              <a:ea typeface="Cambria Math" panose="02040503050406030204" pitchFamily="18" charset="0"/>
                            </a:rPr>
                          </m:ctrlPr>
                        </m:fPr>
                        <m:num>
                          <m:r>
                            <a:rPr kumimoji="1" lang="en-US" altLang="ja-JP" sz="2000" b="1" i="0" smtClean="0">
                              <a:latin typeface="Cambria Math" panose="02040503050406030204" pitchFamily="18" charset="0"/>
                              <a:ea typeface="Cambria Math" panose="02040503050406030204" pitchFamily="18" charset="0"/>
                            </a:rPr>
                            <m:t>𝐂𝐨𝐯</m:t>
                          </m:r>
                          <m:d>
                            <m:dPr>
                              <m:ctrlPr>
                                <a:rPr kumimoji="1" lang="en-US" altLang="ja-JP" sz="2000" b="1" i="1" smtClean="0">
                                  <a:latin typeface="Cambria Math" panose="02040503050406030204" pitchFamily="18" charset="0"/>
                                  <a:ea typeface="Cambria Math" panose="02040503050406030204" pitchFamily="18" charset="0"/>
                                </a:rPr>
                              </m:ctrlPr>
                            </m:dPr>
                            <m:e>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𝒁</m:t>
                                  </m:r>
                                </m:e>
                                <m:sub>
                                  <m:r>
                                    <a:rPr kumimoji="1" lang="en-US" altLang="ja-JP" sz="2000" b="1" i="1" smtClean="0">
                                      <a:latin typeface="Cambria Math" panose="02040503050406030204" pitchFamily="18" charset="0"/>
                                      <a:ea typeface="Cambria Math" panose="02040503050406030204" pitchFamily="18" charset="0"/>
                                    </a:rPr>
                                    <m:t>𝒊</m:t>
                                  </m:r>
                                </m:sub>
                              </m:sSub>
                              <m:r>
                                <a:rPr kumimoji="1" lang="en-US" altLang="ja-JP" sz="2000" b="1" i="1" smtClean="0">
                                  <a:latin typeface="Cambria Math" panose="02040503050406030204" pitchFamily="18" charset="0"/>
                                  <a:ea typeface="Cambria Math" panose="02040503050406030204" pitchFamily="18" charset="0"/>
                                </a:rPr>
                                <m:t>, </m:t>
                              </m:r>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𝒖</m:t>
                                  </m:r>
                                </m:e>
                                <m:sub>
                                  <m:r>
                                    <a:rPr kumimoji="1" lang="en-US" altLang="ja-JP" sz="2000" b="1" i="1" smtClean="0">
                                      <a:latin typeface="Cambria Math" panose="02040503050406030204" pitchFamily="18" charset="0"/>
                                      <a:ea typeface="Cambria Math" panose="02040503050406030204" pitchFamily="18" charset="0"/>
                                    </a:rPr>
                                    <m:t>𝒊</m:t>
                                  </m:r>
                                </m:sub>
                              </m:sSub>
                            </m:e>
                          </m:d>
                        </m:num>
                        <m:den>
                          <m:r>
                            <a:rPr kumimoji="1" lang="en-US" altLang="ja-JP" sz="2000" b="1" i="0" smtClean="0">
                              <a:latin typeface="Cambria Math" panose="02040503050406030204" pitchFamily="18" charset="0"/>
                              <a:ea typeface="Cambria Math" panose="02040503050406030204" pitchFamily="18" charset="0"/>
                            </a:rPr>
                            <m:t>𝐕𝐚𝐫</m:t>
                          </m:r>
                          <m:d>
                            <m:dPr>
                              <m:ctrlPr>
                                <a:rPr kumimoji="1" lang="en-US" altLang="ja-JP" sz="2000" b="1" i="1" smtClean="0">
                                  <a:latin typeface="Cambria Math" panose="02040503050406030204" pitchFamily="18" charset="0"/>
                                  <a:ea typeface="Cambria Math" panose="02040503050406030204" pitchFamily="18" charset="0"/>
                                </a:rPr>
                              </m:ctrlPr>
                            </m:dPr>
                            <m:e>
                              <m:sSub>
                                <m:sSubPr>
                                  <m:ctrlPr>
                                    <a:rPr kumimoji="1" lang="en-US" altLang="ja-JP" sz="2000" b="1" i="1" smtClean="0">
                                      <a:latin typeface="Cambria Math" panose="02040503050406030204" pitchFamily="18" charset="0"/>
                                      <a:ea typeface="Cambria Math" panose="02040503050406030204" pitchFamily="18" charset="0"/>
                                    </a:rPr>
                                  </m:ctrlPr>
                                </m:sSubPr>
                                <m:e>
                                  <m:r>
                                    <a:rPr kumimoji="1" lang="en-US" altLang="ja-JP" sz="2000" b="1" i="1" smtClean="0">
                                      <a:latin typeface="Cambria Math" panose="02040503050406030204" pitchFamily="18" charset="0"/>
                                      <a:ea typeface="Cambria Math" panose="02040503050406030204" pitchFamily="18" charset="0"/>
                                    </a:rPr>
                                    <m:t>𝒁</m:t>
                                  </m:r>
                                </m:e>
                                <m:sub>
                                  <m:r>
                                    <a:rPr kumimoji="1" lang="en-US" altLang="ja-JP" sz="2000" b="1" i="1" smtClean="0">
                                      <a:latin typeface="Cambria Math" panose="02040503050406030204" pitchFamily="18" charset="0"/>
                                      <a:ea typeface="Cambria Math" panose="02040503050406030204" pitchFamily="18" charset="0"/>
                                    </a:rPr>
                                    <m:t>𝒊</m:t>
                                  </m:r>
                                </m:sub>
                              </m:sSub>
                            </m:e>
                          </m:d>
                        </m:den>
                      </m:f>
                    </m:oMath>
                  </m:oMathPara>
                </a14:m>
                <a:endParaRPr kumimoji="1" lang="ja-JP" altLang="en-US" sz="2000" b="1" dirty="0"/>
              </a:p>
            </p:txBody>
          </p:sp>
        </mc:Choice>
        <mc:Fallback xmlns="">
          <p:sp>
            <p:nvSpPr>
              <p:cNvPr id="11" name="テキスト ボックス 10">
                <a:extLst>
                  <a:ext uri="{FF2B5EF4-FFF2-40B4-BE49-F238E27FC236}">
                    <a16:creationId xmlns:a16="http://schemas.microsoft.com/office/drawing/2014/main" id="{CEF8A663-AB53-4D69-9D29-299E2D1BC3B0}"/>
                  </a:ext>
                </a:extLst>
              </p:cNvPr>
              <p:cNvSpPr txBox="1">
                <a:spLocks noRot="1" noChangeAspect="1" noMove="1" noResize="1" noEditPoints="1" noAdjustHandles="1" noChangeArrowheads="1" noChangeShapeType="1" noTextEdit="1"/>
              </p:cNvSpPr>
              <p:nvPr/>
            </p:nvSpPr>
            <p:spPr>
              <a:xfrm>
                <a:off x="1253512" y="3029098"/>
                <a:ext cx="3090077" cy="590867"/>
              </a:xfrm>
              <a:prstGeom prst="rect">
                <a:avLst/>
              </a:prstGeom>
              <a:blipFill>
                <a:blip r:embed="rId3"/>
                <a:stretch>
                  <a:fillRect t="-3093" b="-20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DF73C0B-C57F-45AD-B174-9B86360B1883}"/>
                  </a:ext>
                </a:extLst>
              </p:cNvPr>
              <p:cNvSpPr txBox="1"/>
              <p:nvPr/>
            </p:nvSpPr>
            <p:spPr>
              <a:xfrm>
                <a:off x="981843" y="1525461"/>
                <a:ext cx="1423210" cy="286232"/>
              </a:xfrm>
              <a:prstGeom prst="rect">
                <a:avLst/>
              </a:prstGeom>
              <a:noFill/>
            </p:spPr>
            <p:txBody>
              <a:bodyPr wrap="none" rtlCol="0">
                <a:spAutoFit/>
              </a:bodyPr>
              <a:lstStyle/>
              <a:p>
                <a:pPr algn="ctr">
                  <a:lnSpc>
                    <a:spcPct val="90000"/>
                  </a:lnSpc>
                </a:pP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𝒀</m:t>
                        </m:r>
                      </m:e>
                      <m:sub>
                        <m:r>
                          <a:rPr kumimoji="1" lang="en-US" altLang="ja-JP" sz="1400" b="1" i="1">
                            <a:latin typeface="Cambria Math" panose="02040503050406030204" pitchFamily="18" charset="0"/>
                          </a:rPr>
                          <m:t>𝒊</m:t>
                        </m:r>
                      </m:sub>
                    </m:sSub>
                    <m:r>
                      <a:rPr kumimoji="1" lang="en-US" altLang="ja-JP" sz="1400" b="1" i="1">
                        <a:latin typeface="Cambria Math" panose="02040503050406030204" pitchFamily="18" charset="0"/>
                      </a:rPr>
                      <m:t> </m:t>
                    </m:r>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被説明変数</a:t>
                </a:r>
              </a:p>
            </p:txBody>
          </p:sp>
        </mc:Choice>
        <mc:Fallback xmlns="">
          <p:sp>
            <p:nvSpPr>
              <p:cNvPr id="19" name="テキスト ボックス 18">
                <a:extLst>
                  <a:ext uri="{FF2B5EF4-FFF2-40B4-BE49-F238E27FC236}">
                    <a16:creationId xmlns:a16="http://schemas.microsoft.com/office/drawing/2014/main" id="{7DF73C0B-C57F-45AD-B174-9B86360B1883}"/>
                  </a:ext>
                </a:extLst>
              </p:cNvPr>
              <p:cNvSpPr txBox="1">
                <a:spLocks noRot="1" noChangeAspect="1" noMove="1" noResize="1" noEditPoints="1" noAdjustHandles="1" noChangeArrowheads="1" noChangeShapeType="1" noTextEdit="1"/>
              </p:cNvSpPr>
              <p:nvPr/>
            </p:nvSpPr>
            <p:spPr>
              <a:xfrm>
                <a:off x="981843" y="1525461"/>
                <a:ext cx="1423210" cy="286232"/>
              </a:xfrm>
              <a:prstGeom prst="rect">
                <a:avLst/>
              </a:prstGeom>
              <a:blipFill>
                <a:blip r:embed="rId4"/>
                <a:stretch>
                  <a:fillRect t="-12766"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9E37326-6337-4283-8665-980CA1D93184}"/>
                  </a:ext>
                </a:extLst>
              </p:cNvPr>
              <p:cNvSpPr/>
              <p:nvPr/>
            </p:nvSpPr>
            <p:spPr>
              <a:xfrm>
                <a:off x="8342142" y="3982547"/>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6" name="正方形/長方形 5">
                <a:extLst>
                  <a:ext uri="{FF2B5EF4-FFF2-40B4-BE49-F238E27FC236}">
                    <a16:creationId xmlns:a16="http://schemas.microsoft.com/office/drawing/2014/main" id="{19E37326-6337-4283-8665-980CA1D93184}"/>
                  </a:ext>
                </a:extLst>
              </p:cNvPr>
              <p:cNvSpPr>
                <a:spLocks noRot="1" noChangeAspect="1" noMove="1" noResize="1" noEditPoints="1" noAdjustHandles="1" noChangeArrowheads="1" noChangeShapeType="1" noTextEdit="1"/>
              </p:cNvSpPr>
              <p:nvPr/>
            </p:nvSpPr>
            <p:spPr>
              <a:xfrm>
                <a:off x="8342142" y="3982547"/>
                <a:ext cx="631840" cy="461665"/>
              </a:xfrm>
              <a:prstGeom prst="rect">
                <a:avLst/>
              </a:prstGeom>
              <a:blipFill>
                <a:blip r:embed="rId5"/>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13A21FE-4AC8-41E8-84C3-2707CB0AD474}"/>
                  </a:ext>
                </a:extLst>
              </p:cNvPr>
              <p:cNvSpPr/>
              <p:nvPr/>
            </p:nvSpPr>
            <p:spPr>
              <a:xfrm>
                <a:off x="8333325" y="1580860"/>
                <a:ext cx="649473"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1" name="正方形/長方形 20">
                <a:extLst>
                  <a:ext uri="{FF2B5EF4-FFF2-40B4-BE49-F238E27FC236}">
                    <a16:creationId xmlns:a16="http://schemas.microsoft.com/office/drawing/2014/main" id="{413A21FE-4AC8-41E8-84C3-2707CB0AD474}"/>
                  </a:ext>
                </a:extLst>
              </p:cNvPr>
              <p:cNvSpPr>
                <a:spLocks noRot="1" noChangeAspect="1" noMove="1" noResize="1" noEditPoints="1" noAdjustHandles="1" noChangeArrowheads="1" noChangeShapeType="1" noTextEdit="1"/>
              </p:cNvSpPr>
              <p:nvPr/>
            </p:nvSpPr>
            <p:spPr>
              <a:xfrm>
                <a:off x="8333325" y="1580860"/>
                <a:ext cx="649473" cy="461665"/>
              </a:xfrm>
              <a:prstGeom prst="rect">
                <a:avLst/>
              </a:prstGeom>
              <a:blipFill>
                <a:blip r:embed="rId6"/>
                <a:stretch>
                  <a:fillRect b="-3846"/>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919F5B0B-22B2-4C28-97B5-600673DC0EFE}"/>
                  </a:ext>
                </a:extLst>
              </p:cNvPr>
              <p:cNvSpPr txBox="1"/>
              <p:nvPr/>
            </p:nvSpPr>
            <p:spPr>
              <a:xfrm>
                <a:off x="1028242" y="1825718"/>
                <a:ext cx="1754005" cy="286232"/>
              </a:xfrm>
              <a:prstGeom prst="rect">
                <a:avLst/>
              </a:prstGeom>
              <a:noFill/>
            </p:spPr>
            <p:txBody>
              <a:bodyPr wrap="none" rtlCol="0">
                <a:spAutoFit/>
              </a:bodyPr>
              <a:lstStyle/>
              <a:p>
                <a:pPr algn="ctr">
                  <a:lnSpc>
                    <a:spcPct val="90000"/>
                  </a:lnSpc>
                </a:pPr>
                <a14:m>
                  <m:oMath xmlns:m="http://schemas.openxmlformats.org/officeDocument/2006/math">
                    <m:r>
                      <a:rPr kumimoji="1" lang="ja-JP" altLang="en-US" sz="1400" b="1" i="1" smtClean="0">
                        <a:latin typeface="Cambria Math" panose="02040503050406030204" pitchFamily="18" charset="0"/>
                      </a:rPr>
                      <m:t>𝜷</m:t>
                    </m:r>
                    <m:r>
                      <a:rPr kumimoji="1" lang="en-US" altLang="ja-JP" sz="1400" b="1" i="1">
                        <a:latin typeface="Cambria Math" panose="02040503050406030204" pitchFamily="18" charset="0"/>
                      </a:rPr>
                      <m:t> </m:t>
                    </m:r>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パラメータの真値</a:t>
                </a:r>
              </a:p>
            </p:txBody>
          </p:sp>
        </mc:Choice>
        <mc:Fallback xmlns="">
          <p:sp>
            <p:nvSpPr>
              <p:cNvPr id="36" name="テキスト ボックス 35">
                <a:extLst>
                  <a:ext uri="{FF2B5EF4-FFF2-40B4-BE49-F238E27FC236}">
                    <a16:creationId xmlns:a16="http://schemas.microsoft.com/office/drawing/2014/main" id="{919F5B0B-22B2-4C28-97B5-600673DC0EFE}"/>
                  </a:ext>
                </a:extLst>
              </p:cNvPr>
              <p:cNvSpPr txBox="1">
                <a:spLocks noRot="1" noChangeAspect="1" noMove="1" noResize="1" noEditPoints="1" noAdjustHandles="1" noChangeArrowheads="1" noChangeShapeType="1" noTextEdit="1"/>
              </p:cNvSpPr>
              <p:nvPr/>
            </p:nvSpPr>
            <p:spPr>
              <a:xfrm>
                <a:off x="1028242" y="1825718"/>
                <a:ext cx="1754005" cy="286232"/>
              </a:xfrm>
              <a:prstGeom prst="rect">
                <a:avLst/>
              </a:prstGeom>
              <a:blipFill>
                <a:blip r:embed="rId7"/>
                <a:stretch>
                  <a:fillRect t="-10638" r="-348"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366086-C866-4530-94BC-36BF5F46269B}"/>
                  </a:ext>
                </a:extLst>
              </p:cNvPr>
              <p:cNvSpPr txBox="1"/>
              <p:nvPr/>
            </p:nvSpPr>
            <p:spPr>
              <a:xfrm>
                <a:off x="847427" y="2661594"/>
                <a:ext cx="3158753" cy="296684"/>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推定されるパラメータ </a:t>
                </a:r>
                <a14:m>
                  <m:oMath xmlns:m="http://schemas.openxmlformats.org/officeDocument/2006/math">
                    <m:acc>
                      <m:accPr>
                        <m:chr m:val="̂"/>
                        <m:ctrlPr>
                          <a:rPr kumimoji="1" lang="ja-JP" altLang="en-US" sz="1400" b="1" i="1" smtClean="0">
                            <a:latin typeface="Cambria Math" panose="02040503050406030204" pitchFamily="18" charset="0"/>
                          </a:rPr>
                        </m:ctrlPr>
                      </m:accPr>
                      <m:e>
                        <m:r>
                          <a:rPr kumimoji="1" lang="ja-JP" altLang="en-US" sz="1400" b="1" i="1" smtClean="0">
                            <a:latin typeface="Cambria Math" panose="02040503050406030204" pitchFamily="18" charset="0"/>
                          </a:rPr>
                          <m:t>𝜷</m:t>
                        </m:r>
                      </m:e>
                    </m:acc>
                  </m:oMath>
                </a14:m>
                <a:r>
                  <a:rPr kumimoji="1" lang="ja-JP" altLang="en-US" sz="1400" b="1" dirty="0">
                    <a:latin typeface="Meiryo UI" panose="020B0604030504040204" pitchFamily="50" charset="-128"/>
                    <a:ea typeface="Meiryo UI" panose="020B0604030504040204" pitchFamily="50" charset="-128"/>
                  </a:rPr>
                  <a:t> の期待値は　</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37" name="テキスト ボックス 36">
                <a:extLst>
                  <a:ext uri="{FF2B5EF4-FFF2-40B4-BE49-F238E27FC236}">
                    <a16:creationId xmlns:a16="http://schemas.microsoft.com/office/drawing/2014/main" id="{D9366086-C866-4530-94BC-36BF5F46269B}"/>
                  </a:ext>
                </a:extLst>
              </p:cNvPr>
              <p:cNvSpPr txBox="1">
                <a:spLocks noRot="1" noChangeAspect="1" noMove="1" noResize="1" noEditPoints="1" noAdjustHandles="1" noChangeArrowheads="1" noChangeShapeType="1" noTextEdit="1"/>
              </p:cNvSpPr>
              <p:nvPr/>
            </p:nvSpPr>
            <p:spPr>
              <a:xfrm>
                <a:off x="847427" y="2661594"/>
                <a:ext cx="3158753" cy="296684"/>
              </a:xfrm>
              <a:prstGeom prst="rect">
                <a:avLst/>
              </a:prstGeom>
              <a:blipFill>
                <a:blip r:embed="rId8"/>
                <a:stretch>
                  <a:fillRect t="-8333" b="-20833"/>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7A1B84D6-7EEA-4487-AF4E-19EBBD96AE57}"/>
              </a:ext>
            </a:extLst>
          </p:cNvPr>
          <p:cNvSpPr txBox="1"/>
          <p:nvPr/>
        </p:nvSpPr>
        <p:spPr>
          <a:xfrm>
            <a:off x="4264839" y="3379445"/>
            <a:ext cx="1558440"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説明変数の分散</a:t>
            </a:r>
          </a:p>
        </p:txBody>
      </p:sp>
      <p:sp>
        <p:nvSpPr>
          <p:cNvPr id="39" name="テキスト ボックス 38">
            <a:extLst>
              <a:ext uri="{FF2B5EF4-FFF2-40B4-BE49-F238E27FC236}">
                <a16:creationId xmlns:a16="http://schemas.microsoft.com/office/drawing/2014/main" id="{A47AC99F-DB35-4E92-8B04-4B1C94159B87}"/>
              </a:ext>
            </a:extLst>
          </p:cNvPr>
          <p:cNvSpPr txBox="1"/>
          <p:nvPr/>
        </p:nvSpPr>
        <p:spPr>
          <a:xfrm>
            <a:off x="4264839" y="2997354"/>
            <a:ext cx="2403222" cy="286232"/>
          </a:xfrm>
          <a:prstGeom prst="rect">
            <a:avLst/>
          </a:prstGeom>
          <a:noFill/>
        </p:spPr>
        <p:txBody>
          <a:bodyPr wrap="none" rtlCol="0">
            <a:spAutoFit/>
          </a:bodyPr>
          <a:lstStyle/>
          <a:p>
            <a:pPr algn="ctr">
              <a:lnSpc>
                <a:spcPct val="90000"/>
              </a:lnSpc>
            </a:pP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説明変数と誤差項の共分散</a:t>
            </a: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6EA11D05-C531-4EDC-98A3-07AA879C049B}"/>
                  </a:ext>
                </a:extLst>
              </p:cNvPr>
              <p:cNvSpPr txBox="1"/>
              <p:nvPr/>
            </p:nvSpPr>
            <p:spPr>
              <a:xfrm>
                <a:off x="2934635" y="1525688"/>
                <a:ext cx="3877621" cy="286232"/>
              </a:xfrm>
              <a:prstGeom prst="rect">
                <a:avLst/>
              </a:prstGeom>
              <a:noFill/>
            </p:spPr>
            <p:txBody>
              <a:bodyPr wrap="square" rtlCol="0">
                <a:spAutoFit/>
              </a:bodyPr>
              <a:lstStyle/>
              <a:p>
                <a:pPr>
                  <a:lnSpc>
                    <a:spcPct val="90000"/>
                  </a:lnSpc>
                </a:pP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𝒁</m:t>
                        </m:r>
                      </m:e>
                      <m:sub>
                        <m:r>
                          <a:rPr kumimoji="1" lang="en-US" altLang="ja-JP" sz="1400" b="1" i="1">
                            <a:latin typeface="Cambria Math" panose="02040503050406030204" pitchFamily="18" charset="0"/>
                          </a:rPr>
                          <m:t>𝒊</m:t>
                        </m:r>
                      </m:sub>
                    </m:sSub>
                    <m:r>
                      <a:rPr kumimoji="1" lang="en-US" altLang="ja-JP" sz="1400" b="1" i="1">
                        <a:latin typeface="Cambria Math" panose="02040503050406030204" pitchFamily="18" charset="0"/>
                      </a:rPr>
                      <m:t> </m:t>
                    </m:r>
                  </m:oMath>
                </a14:m>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説明変数</a:t>
                </a:r>
              </a:p>
            </p:txBody>
          </p:sp>
        </mc:Choice>
        <mc:Fallback xmlns="">
          <p:sp>
            <p:nvSpPr>
              <p:cNvPr id="40" name="テキスト ボックス 39">
                <a:extLst>
                  <a:ext uri="{FF2B5EF4-FFF2-40B4-BE49-F238E27FC236}">
                    <a16:creationId xmlns:a16="http://schemas.microsoft.com/office/drawing/2014/main" id="{6EA11D05-C531-4EDC-98A3-07AA879C049B}"/>
                  </a:ext>
                </a:extLst>
              </p:cNvPr>
              <p:cNvSpPr txBox="1">
                <a:spLocks noRot="1" noChangeAspect="1" noMove="1" noResize="1" noEditPoints="1" noAdjustHandles="1" noChangeArrowheads="1" noChangeShapeType="1" noTextEdit="1"/>
              </p:cNvSpPr>
              <p:nvPr/>
            </p:nvSpPr>
            <p:spPr>
              <a:xfrm>
                <a:off x="2934635" y="1525688"/>
                <a:ext cx="3877621" cy="286232"/>
              </a:xfrm>
              <a:prstGeom prst="rect">
                <a:avLst/>
              </a:prstGeom>
              <a:blipFill>
                <a:blip r:embed="rId9"/>
                <a:stretch>
                  <a:fillRect t="-10638"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BD99E8D3-03BA-4CB6-B8D5-CB686B927779}"/>
                  </a:ext>
                </a:extLst>
              </p:cNvPr>
              <p:cNvSpPr txBox="1"/>
              <p:nvPr/>
            </p:nvSpPr>
            <p:spPr>
              <a:xfrm>
                <a:off x="2934635" y="1822142"/>
                <a:ext cx="2762008" cy="286232"/>
              </a:xfrm>
              <a:prstGeom prst="rect">
                <a:avLst/>
              </a:prstGeom>
              <a:noFill/>
            </p:spPr>
            <p:txBody>
              <a:bodyPr wrap="square" rtlCol="0" anchor="ctr">
                <a:spAutoFit/>
              </a:bodyPr>
              <a:lstStyle/>
              <a:p>
                <a:pPr>
                  <a:lnSpc>
                    <a:spcPct val="90000"/>
                  </a:lnSpc>
                </a:pPr>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𝒖</m:t>
                        </m:r>
                      </m:e>
                      <m:sub>
                        <m:r>
                          <a:rPr kumimoji="1" lang="en-US" altLang="ja-JP" sz="1400" b="1" i="1">
                            <a:latin typeface="Cambria Math" panose="02040503050406030204" pitchFamily="18" charset="0"/>
                          </a:rPr>
                          <m:t>𝒊</m:t>
                        </m:r>
                      </m:sub>
                    </m:sSub>
                    <m:r>
                      <a:rPr kumimoji="1" lang="en-US" altLang="ja-JP" sz="1400" b="1" i="1">
                        <a:latin typeface="Cambria Math" panose="02040503050406030204" pitchFamily="18" charset="0"/>
                      </a:rPr>
                      <m:t> </m:t>
                    </m:r>
                  </m:oMath>
                </a14:m>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誤差項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未観測変数を含む</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mc:Choice>
        <mc:Fallback xmlns="">
          <p:sp>
            <p:nvSpPr>
              <p:cNvPr id="41" name="テキスト ボックス 40">
                <a:extLst>
                  <a:ext uri="{FF2B5EF4-FFF2-40B4-BE49-F238E27FC236}">
                    <a16:creationId xmlns:a16="http://schemas.microsoft.com/office/drawing/2014/main" id="{BD99E8D3-03BA-4CB6-B8D5-CB686B927779}"/>
                  </a:ext>
                </a:extLst>
              </p:cNvPr>
              <p:cNvSpPr txBox="1">
                <a:spLocks noRot="1" noChangeAspect="1" noMove="1" noResize="1" noEditPoints="1" noAdjustHandles="1" noChangeArrowheads="1" noChangeShapeType="1" noTextEdit="1"/>
              </p:cNvSpPr>
              <p:nvPr/>
            </p:nvSpPr>
            <p:spPr>
              <a:xfrm>
                <a:off x="2934635" y="1822142"/>
                <a:ext cx="2762008" cy="286232"/>
              </a:xfrm>
              <a:prstGeom prst="rect">
                <a:avLst/>
              </a:prstGeom>
              <a:blipFill>
                <a:blip r:embed="rId10"/>
                <a:stretch>
                  <a:fillRect t="-12766" b="-21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4C71744D-DBEC-45AC-BD80-D719B0D24E27}"/>
                  </a:ext>
                </a:extLst>
              </p:cNvPr>
              <p:cNvSpPr txBox="1"/>
              <p:nvPr/>
            </p:nvSpPr>
            <p:spPr>
              <a:xfrm>
                <a:off x="752137" y="3660540"/>
                <a:ext cx="3477494" cy="332014"/>
              </a:xfrm>
              <a:prstGeom prst="rect">
                <a:avLst/>
              </a:prstGeom>
              <a:noFill/>
            </p:spPr>
            <p:txBody>
              <a:bodyPr wrap="square" lIns="0" tIns="0" rIns="0" bIns="0" rtlCol="0" anchor="t">
                <a:spAutoFit/>
              </a:bodyPr>
              <a:lstStyle/>
              <a:p>
                <a:pPr algn="ctr">
                  <a:lnSpc>
                    <a:spcPct val="150000"/>
                  </a:lnSpc>
                </a:pPr>
                <a:r>
                  <a:rPr kumimoji="1" lang="ja-JP" altLang="en-US" sz="1400" b="1" dirty="0">
                    <a:latin typeface="Times New Roman" panose="02020603050405020304" pitchFamily="18" charset="0"/>
                    <a:ea typeface="Meiryo UI" panose="020B0604030504040204" pitchFamily="50" charset="-128"/>
                    <a:cs typeface="Times New Roman" panose="02020603050405020304" pitchFamily="18" charset="0"/>
                  </a:rPr>
                  <a:t>＊または</a:t>
                </a:r>
                <a14:m>
                  <m:oMath xmlns:m="http://schemas.openxmlformats.org/officeDocument/2006/math">
                    <m:r>
                      <a:rPr kumimoji="1" lang="ja-JP" altLang="en-US" sz="1400" b="1" i="1" dirty="0" smtClean="0">
                        <a:latin typeface="Cambria Math" panose="02040503050406030204" pitchFamily="18" charset="0"/>
                      </a:rPr>
                      <m:t> </m:t>
                    </m:r>
                    <m:r>
                      <a:rPr kumimoji="1" lang="en-US" altLang="ja-JP" sz="1400" b="1" i="1" smtClean="0">
                        <a:latin typeface="Cambria Math" panose="02040503050406030204" pitchFamily="18" charset="0"/>
                      </a:rPr>
                      <m:t>𝑬</m:t>
                    </m:r>
                    <m:d>
                      <m:dPr>
                        <m:begChr m:val="["/>
                        <m:endChr m:val="]"/>
                        <m:ctrlPr>
                          <a:rPr kumimoji="1" lang="en-US" altLang="ja-JP" sz="1400" b="1" i="1">
                            <a:latin typeface="Cambria Math" panose="02040503050406030204" pitchFamily="18" charset="0"/>
                          </a:rPr>
                        </m:ctrlPr>
                      </m:dPr>
                      <m:e>
                        <m:acc>
                          <m:accPr>
                            <m:chr m:val="̂"/>
                            <m:ctrlPr>
                              <a:rPr kumimoji="1" lang="en-US" altLang="ja-JP" sz="1400" b="1" i="1">
                                <a:latin typeface="Cambria Math" panose="02040503050406030204" pitchFamily="18" charset="0"/>
                              </a:rPr>
                            </m:ctrlPr>
                          </m:accPr>
                          <m:e>
                            <m:r>
                              <a:rPr kumimoji="1" lang="ja-JP" altLang="en-US" sz="1400" b="1" i="1">
                                <a:latin typeface="Cambria Math" panose="02040503050406030204" pitchFamily="18" charset="0"/>
                              </a:rPr>
                              <m:t>𝜷</m:t>
                            </m:r>
                          </m:e>
                        </m:acc>
                        <m:r>
                          <a:rPr kumimoji="1" lang="en-US" altLang="ja-JP" sz="1400" b="1" i="1">
                            <a:latin typeface="Cambria Math" panose="02040503050406030204" pitchFamily="18" charset="0"/>
                          </a:rPr>
                          <m:t>|</m:t>
                        </m:r>
                        <m:r>
                          <a:rPr kumimoji="1" lang="en-US" altLang="ja-JP" sz="1400" b="1" i="1" smtClean="0">
                            <a:latin typeface="Cambria Math" panose="02040503050406030204" pitchFamily="18" charset="0"/>
                          </a:rPr>
                          <m:t>𝒁</m:t>
                        </m:r>
                        <m:r>
                          <a:rPr kumimoji="1" lang="en-US" altLang="ja-JP" sz="1400" b="1" i="1">
                            <a:latin typeface="Cambria Math" panose="02040503050406030204" pitchFamily="18" charset="0"/>
                          </a:rPr>
                          <m:t> </m:t>
                        </m:r>
                      </m:e>
                    </m:d>
                    <m:r>
                      <a:rPr kumimoji="1" lang="en-US" altLang="ja-JP" sz="1400" b="1" i="1" smtClean="0">
                        <a:latin typeface="Cambria Math" panose="02040503050406030204" pitchFamily="18" charset="0"/>
                      </a:rPr>
                      <m:t>=</m:t>
                    </m:r>
                    <m:r>
                      <a:rPr kumimoji="1" lang="ja-JP" altLang="en-US" sz="1400" b="1" i="1" smtClean="0">
                        <a:latin typeface="Cambria Math" panose="02040503050406030204" pitchFamily="18" charset="0"/>
                      </a:rPr>
                      <m:t>𝜷</m:t>
                    </m:r>
                    <m:r>
                      <a:rPr kumimoji="1" lang="en-US" altLang="ja-JP" sz="1400" b="1" i="1" smtClean="0">
                        <a:latin typeface="Cambria Math" panose="02040503050406030204" pitchFamily="18" charset="0"/>
                      </a:rPr>
                      <m:t>+</m:t>
                    </m:r>
                    <m:sSup>
                      <m:sSupPr>
                        <m:ctrlPr>
                          <a:rPr kumimoji="1" lang="en-US" altLang="ja-JP" sz="1400" b="1" i="1" smtClean="0">
                            <a:latin typeface="Cambria Math" panose="02040503050406030204" pitchFamily="18" charset="0"/>
                          </a:rPr>
                        </m:ctrlPr>
                      </m:sSupPr>
                      <m:e>
                        <m:d>
                          <m:dPr>
                            <m:ctrlPr>
                              <a:rPr kumimoji="1" lang="en-US" altLang="ja-JP" sz="1400" b="1" i="1" smtClean="0">
                                <a:latin typeface="Cambria Math" panose="02040503050406030204" pitchFamily="18" charset="0"/>
                              </a:rPr>
                            </m:ctrlPr>
                          </m:dPr>
                          <m:e>
                            <m:sSup>
                              <m:sSupPr>
                                <m:ctrlPr>
                                  <a:rPr kumimoji="1" lang="en-US" altLang="ja-JP" sz="1400" b="1" i="1" smtClean="0">
                                    <a:latin typeface="Cambria Math" panose="02040503050406030204" pitchFamily="18" charset="0"/>
                                  </a:rPr>
                                </m:ctrlPr>
                              </m:sSupPr>
                              <m:e>
                                <m:r>
                                  <a:rPr kumimoji="1" lang="en-US" altLang="ja-JP" sz="1400" b="1" i="1" smtClean="0">
                                    <a:latin typeface="Cambria Math" panose="02040503050406030204" pitchFamily="18" charset="0"/>
                                  </a:rPr>
                                  <m:t>𝒁</m:t>
                                </m:r>
                              </m:e>
                              <m:sup>
                                <m:r>
                                  <a:rPr kumimoji="1" lang="en-US" altLang="ja-JP" sz="1400" b="1" i="1" smtClean="0">
                                    <a:latin typeface="Cambria Math" panose="02040503050406030204" pitchFamily="18" charset="0"/>
                                  </a:rPr>
                                  <m:t>′</m:t>
                                </m:r>
                              </m:sup>
                            </m:sSup>
                            <m:r>
                              <a:rPr kumimoji="1" lang="en-US" altLang="ja-JP" sz="1400" b="1" i="1" smtClean="0">
                                <a:latin typeface="Cambria Math" panose="02040503050406030204" pitchFamily="18" charset="0"/>
                              </a:rPr>
                              <m:t>𝒁</m:t>
                            </m:r>
                          </m:e>
                        </m:d>
                      </m:e>
                      <m:sup>
                        <m:r>
                          <a:rPr kumimoji="1" lang="en-US" altLang="ja-JP" sz="1400" b="1" i="1" smtClean="0">
                            <a:latin typeface="Cambria Math" panose="02040503050406030204" pitchFamily="18" charset="0"/>
                          </a:rPr>
                          <m:t>−</m:t>
                        </m:r>
                        <m:r>
                          <a:rPr kumimoji="1" lang="en-US" altLang="ja-JP" sz="1400" b="1" i="1" smtClean="0">
                            <a:latin typeface="Cambria Math" panose="02040503050406030204" pitchFamily="18" charset="0"/>
                          </a:rPr>
                          <m:t>𝟏</m:t>
                        </m:r>
                      </m:sup>
                    </m:sSup>
                    <m:sSup>
                      <m:sSupPr>
                        <m:ctrlPr>
                          <a:rPr kumimoji="1" lang="en-US" altLang="ja-JP" sz="1400" b="1" i="1" smtClean="0">
                            <a:latin typeface="Cambria Math" panose="02040503050406030204" pitchFamily="18" charset="0"/>
                          </a:rPr>
                        </m:ctrlPr>
                      </m:sSupPr>
                      <m:e>
                        <m:r>
                          <a:rPr kumimoji="1" lang="en-US" altLang="ja-JP" sz="1400" b="1" i="1" smtClean="0">
                            <a:latin typeface="Cambria Math" panose="02040503050406030204" pitchFamily="18" charset="0"/>
                          </a:rPr>
                          <m:t>𝒁</m:t>
                        </m:r>
                      </m:e>
                      <m:sup>
                        <m:r>
                          <a:rPr kumimoji="1" lang="en-US" altLang="ja-JP" sz="1400" b="1" i="1" smtClean="0">
                            <a:latin typeface="Cambria Math" panose="02040503050406030204" pitchFamily="18" charset="0"/>
                          </a:rPr>
                          <m:t>′</m:t>
                        </m:r>
                      </m:sup>
                    </m:sSup>
                    <m:r>
                      <a:rPr kumimoji="1" lang="en-US" altLang="ja-JP" sz="1400" b="1" i="1" smtClean="0">
                        <a:latin typeface="Cambria Math" panose="02040503050406030204" pitchFamily="18" charset="0"/>
                      </a:rPr>
                      <m:t>𝑬</m:t>
                    </m:r>
                    <m:d>
                      <m:dPr>
                        <m:begChr m:val="["/>
                        <m:endChr m:val="]"/>
                        <m:ctrlPr>
                          <a:rPr kumimoji="1" lang="en-US" altLang="ja-JP" sz="1400" b="1" i="1" smtClean="0">
                            <a:latin typeface="Cambria Math" panose="02040503050406030204" pitchFamily="18" charset="0"/>
                          </a:rPr>
                        </m:ctrlPr>
                      </m:dPr>
                      <m:e>
                        <m:r>
                          <a:rPr kumimoji="1" lang="en-US" altLang="ja-JP" sz="1400" b="1" i="1" smtClean="0">
                            <a:latin typeface="Cambria Math" panose="02040503050406030204" pitchFamily="18" charset="0"/>
                          </a:rPr>
                          <m:t>𝒖</m:t>
                        </m:r>
                        <m:r>
                          <a:rPr kumimoji="1" lang="en-US" altLang="ja-JP" sz="1400" b="1" i="1" smtClean="0">
                            <a:latin typeface="Cambria Math" panose="02040503050406030204" pitchFamily="18" charset="0"/>
                          </a:rPr>
                          <m:t>|</m:t>
                        </m:r>
                        <m:r>
                          <a:rPr kumimoji="1" lang="en-US" altLang="ja-JP" sz="1400" b="1" i="1" smtClean="0">
                            <a:latin typeface="Cambria Math" panose="02040503050406030204" pitchFamily="18" charset="0"/>
                          </a:rPr>
                          <m:t>𝒁</m:t>
                        </m:r>
                      </m:e>
                    </m:d>
                  </m:oMath>
                </a14:m>
                <a:r>
                  <a:rPr kumimoji="1" lang="ja-JP" altLang="en-US" sz="1400" b="1" dirty="0">
                    <a:latin typeface="Times New Roman" panose="02020603050405020304" pitchFamily="18" charset="0"/>
                    <a:ea typeface="Meiryo UI" panose="020B0604030504040204" pitchFamily="50" charset="-128"/>
                    <a:cs typeface="Times New Roman" panose="02020603050405020304" pitchFamily="18" charset="0"/>
                  </a:rPr>
                  <a:t> </a:t>
                </a:r>
              </a:p>
            </p:txBody>
          </p:sp>
        </mc:Choice>
        <mc:Fallback xmlns="">
          <p:sp>
            <p:nvSpPr>
              <p:cNvPr id="42" name="テキスト ボックス 41">
                <a:extLst>
                  <a:ext uri="{FF2B5EF4-FFF2-40B4-BE49-F238E27FC236}">
                    <a16:creationId xmlns:a16="http://schemas.microsoft.com/office/drawing/2014/main" id="{4C71744D-DBEC-45AC-BD80-D719B0D24E27}"/>
                  </a:ext>
                </a:extLst>
              </p:cNvPr>
              <p:cNvSpPr txBox="1">
                <a:spLocks noRot="1" noChangeAspect="1" noMove="1" noResize="1" noEditPoints="1" noAdjustHandles="1" noChangeArrowheads="1" noChangeShapeType="1" noTextEdit="1"/>
              </p:cNvSpPr>
              <p:nvPr/>
            </p:nvSpPr>
            <p:spPr>
              <a:xfrm>
                <a:off x="752137" y="3660540"/>
                <a:ext cx="3477494" cy="332014"/>
              </a:xfrm>
              <a:prstGeom prst="rect">
                <a:avLst/>
              </a:prstGeom>
              <a:blipFill>
                <a:blip r:embed="rId11"/>
                <a:stretch>
                  <a:fillRect b="-25455"/>
                </a:stretch>
              </a:blipFill>
            </p:spPr>
            <p:txBody>
              <a:bodyPr/>
              <a:lstStyle/>
              <a:p>
                <a:r>
                  <a:rPr lang="ja-JP" altLang="en-US">
                    <a:noFill/>
                  </a:rPr>
                  <a:t> </a:t>
                </a:r>
              </a:p>
            </p:txBody>
          </p:sp>
        </mc:Fallback>
      </mc:AlternateContent>
      <p:sp>
        <p:nvSpPr>
          <p:cNvPr id="43" name="テキスト ボックス 42">
            <a:extLst>
              <a:ext uri="{FF2B5EF4-FFF2-40B4-BE49-F238E27FC236}">
                <a16:creationId xmlns:a16="http://schemas.microsoft.com/office/drawing/2014/main" id="{1EE9A1EB-F77B-485B-8CC5-592725F90A14}"/>
              </a:ext>
            </a:extLst>
          </p:cNvPr>
          <p:cNvSpPr txBox="1"/>
          <p:nvPr/>
        </p:nvSpPr>
        <p:spPr>
          <a:xfrm>
            <a:off x="8470676" y="6503061"/>
            <a:ext cx="3501280" cy="258532"/>
          </a:xfrm>
          <a:prstGeom prst="rect">
            <a:avLst/>
          </a:prstGeom>
          <a:noFill/>
        </p:spPr>
        <p:txBody>
          <a:bodyPr wrap="none" rtlCol="0">
            <a:spAutoFit/>
          </a:bodyPr>
          <a:lstStyle/>
          <a:p>
            <a:pPr>
              <a:lnSpc>
                <a:spcPct val="90000"/>
              </a:lnSpc>
            </a:pPr>
            <a:r>
              <a:rPr kumimoji="1" lang="ja-JP" altLang="en-US" sz="1200" dirty="0">
                <a:solidFill>
                  <a:schemeClr val="bg1"/>
                </a:solidFill>
                <a:latin typeface="Meiryo UI" panose="020B0604030504040204" pitchFamily="50" charset="-128"/>
                <a:ea typeface="Meiryo UI" panose="020B0604030504040204" pitchFamily="50" charset="-128"/>
              </a:rPr>
              <a:t>鹿野繁樹</a:t>
            </a:r>
            <a:r>
              <a:rPr kumimoji="1" lang="en-US" altLang="ja-JP" sz="1200" dirty="0">
                <a:solidFill>
                  <a:schemeClr val="bg1"/>
                </a:solidFill>
                <a:latin typeface="Meiryo UI" panose="020B0604030504040204" pitchFamily="50" charset="-128"/>
                <a:ea typeface="Meiryo UI" panose="020B0604030504040204" pitchFamily="50" charset="-128"/>
              </a:rPr>
              <a:t>: </a:t>
            </a:r>
            <a:r>
              <a:rPr kumimoji="1" lang="ja-JP" altLang="en-US" sz="1200" dirty="0">
                <a:solidFill>
                  <a:schemeClr val="bg1"/>
                </a:solidFill>
                <a:latin typeface="Meiryo UI" panose="020B0604030504040204" pitchFamily="50" charset="-128"/>
                <a:ea typeface="Meiryo UI" panose="020B0604030504040204" pitchFamily="50" charset="-128"/>
              </a:rPr>
              <a:t>新しい計量経済学</a:t>
            </a:r>
            <a:r>
              <a:rPr kumimoji="1" lang="en-US" altLang="ja-JP" sz="1200" dirty="0">
                <a:solidFill>
                  <a:schemeClr val="bg1"/>
                </a:solidFill>
                <a:latin typeface="Meiryo UI" panose="020B0604030504040204" pitchFamily="50" charset="-128"/>
                <a:ea typeface="Meiryo UI" panose="020B0604030504040204" pitchFamily="50" charset="-128"/>
              </a:rPr>
              <a:t>, </a:t>
            </a:r>
            <a:r>
              <a:rPr kumimoji="1" lang="ja-JP" altLang="en-US" sz="1200" dirty="0">
                <a:solidFill>
                  <a:schemeClr val="bg1"/>
                </a:solidFill>
                <a:latin typeface="Meiryo UI" panose="020B0604030504040204" pitchFamily="50" charset="-128"/>
                <a:ea typeface="Meiryo UI" panose="020B0604030504040204" pitchFamily="50" charset="-128"/>
              </a:rPr>
              <a:t>日本評論社</a:t>
            </a:r>
            <a:r>
              <a:rPr kumimoji="1" lang="en-US" altLang="ja-JP" sz="1200" dirty="0">
                <a:solidFill>
                  <a:schemeClr val="bg1"/>
                </a:solidFill>
                <a:latin typeface="Meiryo UI" panose="020B0604030504040204" pitchFamily="50" charset="-128"/>
                <a:ea typeface="Meiryo UI" panose="020B0604030504040204" pitchFamily="50" charset="-128"/>
              </a:rPr>
              <a:t>, 2015.</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647A20E7-EE3D-44D2-B6A5-1AFE6027EB36}"/>
                  </a:ext>
                </a:extLst>
              </p:cNvPr>
              <p:cNvSpPr/>
              <p:nvPr/>
            </p:nvSpPr>
            <p:spPr>
              <a:xfrm>
                <a:off x="1941613" y="4893522"/>
                <a:ext cx="18669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14" name="正方形/長方形 13">
                <a:extLst>
                  <a:ext uri="{FF2B5EF4-FFF2-40B4-BE49-F238E27FC236}">
                    <a16:creationId xmlns:a16="http://schemas.microsoft.com/office/drawing/2014/main" id="{647A20E7-EE3D-44D2-B6A5-1AFE6027EB36}"/>
                  </a:ext>
                </a:extLst>
              </p:cNvPr>
              <p:cNvSpPr>
                <a:spLocks noRot="1" noChangeAspect="1" noMove="1" noResize="1" noEditPoints="1" noAdjustHandles="1" noChangeArrowheads="1" noChangeShapeType="1" noTextEdit="1"/>
              </p:cNvSpPr>
              <p:nvPr/>
            </p:nvSpPr>
            <p:spPr>
              <a:xfrm>
                <a:off x="1941613" y="4893522"/>
                <a:ext cx="1866921" cy="369332"/>
              </a:xfrm>
              <a:prstGeom prst="rect">
                <a:avLst/>
              </a:prstGeom>
              <a:blipFill>
                <a:blip r:embed="rId12"/>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C249D344-C35C-478F-B5B9-A80248902AE3}"/>
                  </a:ext>
                </a:extLst>
              </p:cNvPr>
              <p:cNvSpPr/>
              <p:nvPr/>
            </p:nvSpPr>
            <p:spPr>
              <a:xfrm>
                <a:off x="1941613" y="4341613"/>
                <a:ext cx="18669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smtClean="0">
                          <a:latin typeface="Cambria Math" panose="02040503050406030204" pitchFamily="18" charset="0"/>
                          <a:ea typeface="Cambria Math" panose="02040503050406030204" pitchFamily="18" charset="0"/>
                        </a:rPr>
                        <m:t>=</m:t>
                      </m:r>
                      <m:r>
                        <a:rPr kumimoji="1" lang="en-US" altLang="ja-JP" b="1" i="1">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17" name="正方形/長方形 16">
                <a:extLst>
                  <a:ext uri="{FF2B5EF4-FFF2-40B4-BE49-F238E27FC236}">
                    <a16:creationId xmlns:a16="http://schemas.microsoft.com/office/drawing/2014/main" id="{C249D344-C35C-478F-B5B9-A80248902AE3}"/>
                  </a:ext>
                </a:extLst>
              </p:cNvPr>
              <p:cNvSpPr>
                <a:spLocks noRot="1" noChangeAspect="1" noMove="1" noResize="1" noEditPoints="1" noAdjustHandles="1" noChangeArrowheads="1" noChangeShapeType="1" noTextEdit="1"/>
              </p:cNvSpPr>
              <p:nvPr/>
            </p:nvSpPr>
            <p:spPr>
              <a:xfrm>
                <a:off x="1941613" y="4341613"/>
                <a:ext cx="1866921" cy="369332"/>
              </a:xfrm>
              <a:prstGeom prst="rect">
                <a:avLst/>
              </a:prstGeom>
              <a:blipFill>
                <a:blip r:embed="rId13"/>
                <a:stretch>
                  <a:fillRect b="-3279"/>
                </a:stretch>
              </a:blipFill>
            </p:spPr>
            <p:txBody>
              <a:bodyPr/>
              <a:lstStyle/>
              <a:p>
                <a:r>
                  <a:rPr lang="ja-JP" altLang="en-US">
                    <a:noFill/>
                  </a:rPr>
                  <a:t> </a:t>
                </a:r>
              </a:p>
            </p:txBody>
          </p:sp>
        </mc:Fallback>
      </mc:AlternateContent>
      <p:sp>
        <p:nvSpPr>
          <p:cNvPr id="18" name="矢印: 右 17">
            <a:extLst>
              <a:ext uri="{FF2B5EF4-FFF2-40B4-BE49-F238E27FC236}">
                <a16:creationId xmlns:a16="http://schemas.microsoft.com/office/drawing/2014/main" id="{C71A821B-5D85-44C7-AD07-B17CD2C1E7E1}"/>
              </a:ext>
            </a:extLst>
          </p:cNvPr>
          <p:cNvSpPr/>
          <p:nvPr/>
        </p:nvSpPr>
        <p:spPr>
          <a:xfrm>
            <a:off x="3944972" y="4421593"/>
            <a:ext cx="392222" cy="220557"/>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5" name="矢印: 右 34">
            <a:extLst>
              <a:ext uri="{FF2B5EF4-FFF2-40B4-BE49-F238E27FC236}">
                <a16:creationId xmlns:a16="http://schemas.microsoft.com/office/drawing/2014/main" id="{3F30D167-2FF4-4B69-9556-13E62F0669B1}"/>
              </a:ext>
            </a:extLst>
          </p:cNvPr>
          <p:cNvSpPr/>
          <p:nvPr/>
        </p:nvSpPr>
        <p:spPr>
          <a:xfrm>
            <a:off x="3944972" y="4966333"/>
            <a:ext cx="392222" cy="220557"/>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3DFAF6A7-49C4-4828-AB73-15385547E4C5}"/>
                  </a:ext>
                </a:extLst>
              </p:cNvPr>
              <p:cNvSpPr/>
              <p:nvPr/>
            </p:nvSpPr>
            <p:spPr>
              <a:xfrm>
                <a:off x="4473632" y="4304487"/>
                <a:ext cx="1515928" cy="4064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acc>
                            <m:accPr>
                              <m:chr m:val="̂"/>
                              <m:ctrlPr>
                                <a:rPr kumimoji="1" lang="en-US" altLang="ja-JP" b="1" i="1">
                                  <a:latin typeface="Cambria Math" panose="02040503050406030204" pitchFamily="18" charset="0"/>
                                </a:rPr>
                              </m:ctrlPr>
                            </m:accPr>
                            <m:e>
                              <m:r>
                                <a:rPr kumimoji="1" lang="ja-JP" altLang="en-US" b="1" i="1">
                                  <a:latin typeface="Cambria Math" panose="02040503050406030204" pitchFamily="18" charset="0"/>
                                </a:rPr>
                                <m:t>𝜷</m:t>
                              </m:r>
                            </m:e>
                          </m:acc>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r>
                            <a:rPr kumimoji="1" lang="en-US" altLang="ja-JP" b="1" i="1">
                              <a:latin typeface="Cambria Math" panose="02040503050406030204" pitchFamily="18" charset="0"/>
                            </a:rPr>
                            <m:t> </m:t>
                          </m:r>
                        </m:e>
                      </m:d>
                      <m:r>
                        <a:rPr kumimoji="1" lang="en-US" altLang="ja-JP" b="1" i="1">
                          <a:latin typeface="Cambria Math" panose="02040503050406030204" pitchFamily="18" charset="0"/>
                          <a:ea typeface="Cambria Math" panose="02040503050406030204" pitchFamily="18" charset="0"/>
                        </a:rPr>
                        <m:t>=</m:t>
                      </m:r>
                      <m:r>
                        <a:rPr kumimoji="1" lang="ja-JP" altLang="en-US" b="1" i="1">
                          <a:latin typeface="Cambria Math" panose="02040503050406030204" pitchFamily="18" charset="0"/>
                          <a:ea typeface="Cambria Math" panose="02040503050406030204" pitchFamily="18" charset="0"/>
                        </a:rPr>
                        <m:t>𝜷</m:t>
                      </m:r>
                    </m:oMath>
                  </m:oMathPara>
                </a14:m>
                <a:endParaRPr lang="ja-JP" altLang="en-US" dirty="0"/>
              </a:p>
            </p:txBody>
          </p:sp>
        </mc:Choice>
        <mc:Fallback xmlns="">
          <p:sp>
            <p:nvSpPr>
              <p:cNvPr id="20" name="正方形/長方形 19">
                <a:extLst>
                  <a:ext uri="{FF2B5EF4-FFF2-40B4-BE49-F238E27FC236}">
                    <a16:creationId xmlns:a16="http://schemas.microsoft.com/office/drawing/2014/main" id="{3DFAF6A7-49C4-4828-AB73-15385547E4C5}"/>
                  </a:ext>
                </a:extLst>
              </p:cNvPr>
              <p:cNvSpPr>
                <a:spLocks noRot="1" noChangeAspect="1" noMove="1" noResize="1" noEditPoints="1" noAdjustHandles="1" noChangeArrowheads="1" noChangeShapeType="1" noTextEdit="1"/>
              </p:cNvSpPr>
              <p:nvPr/>
            </p:nvSpPr>
            <p:spPr>
              <a:xfrm>
                <a:off x="4473632" y="4304487"/>
                <a:ext cx="1515928" cy="406458"/>
              </a:xfrm>
              <a:prstGeom prst="rect">
                <a:avLst/>
              </a:prstGeom>
              <a:blipFill>
                <a:blip r:embed="rId14"/>
                <a:stretch>
                  <a:fillRect b="-89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871FC178-A4FE-4975-A89D-0F28077F1FBA}"/>
                  </a:ext>
                </a:extLst>
              </p:cNvPr>
              <p:cNvSpPr/>
              <p:nvPr/>
            </p:nvSpPr>
            <p:spPr>
              <a:xfrm>
                <a:off x="4472562" y="4856396"/>
                <a:ext cx="1515928" cy="4064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acc>
                            <m:accPr>
                              <m:chr m:val="̂"/>
                              <m:ctrlPr>
                                <a:rPr kumimoji="1" lang="en-US" altLang="ja-JP" b="1" i="1">
                                  <a:latin typeface="Cambria Math" panose="02040503050406030204" pitchFamily="18" charset="0"/>
                                </a:rPr>
                              </m:ctrlPr>
                            </m:accPr>
                            <m:e>
                              <m:r>
                                <a:rPr kumimoji="1" lang="ja-JP" altLang="en-US" b="1" i="1">
                                  <a:latin typeface="Cambria Math" panose="02040503050406030204" pitchFamily="18" charset="0"/>
                                </a:rPr>
                                <m:t>𝜷</m:t>
                              </m:r>
                            </m:e>
                          </m:acc>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r>
                            <a:rPr kumimoji="1" lang="en-US" altLang="ja-JP" b="1" i="1">
                              <a:latin typeface="Cambria Math" panose="02040503050406030204" pitchFamily="18" charset="0"/>
                            </a:rPr>
                            <m:t> </m:t>
                          </m:r>
                        </m:e>
                      </m:d>
                      <m:r>
                        <a:rPr kumimoji="1" lang="en-US" altLang="ja-JP" b="1" i="1" smtClean="0">
                          <a:latin typeface="Cambria Math" panose="02040503050406030204" pitchFamily="18" charset="0"/>
                          <a:ea typeface="Cambria Math" panose="02040503050406030204" pitchFamily="18" charset="0"/>
                        </a:rPr>
                        <m:t>≠</m:t>
                      </m:r>
                      <m:r>
                        <a:rPr kumimoji="1" lang="ja-JP" altLang="en-US" b="1" i="1">
                          <a:latin typeface="Cambria Math" panose="02040503050406030204" pitchFamily="18" charset="0"/>
                          <a:ea typeface="Cambria Math" panose="02040503050406030204" pitchFamily="18" charset="0"/>
                        </a:rPr>
                        <m:t>𝜷</m:t>
                      </m:r>
                    </m:oMath>
                  </m:oMathPara>
                </a14:m>
                <a:endParaRPr lang="ja-JP" altLang="en-US" dirty="0"/>
              </a:p>
            </p:txBody>
          </p:sp>
        </mc:Choice>
        <mc:Fallback xmlns="">
          <p:sp>
            <p:nvSpPr>
              <p:cNvPr id="22" name="正方形/長方形 21">
                <a:extLst>
                  <a:ext uri="{FF2B5EF4-FFF2-40B4-BE49-F238E27FC236}">
                    <a16:creationId xmlns:a16="http://schemas.microsoft.com/office/drawing/2014/main" id="{871FC178-A4FE-4975-A89D-0F28077F1FBA}"/>
                  </a:ext>
                </a:extLst>
              </p:cNvPr>
              <p:cNvSpPr>
                <a:spLocks noRot="1" noChangeAspect="1" noMove="1" noResize="1" noEditPoints="1" noAdjustHandles="1" noChangeArrowheads="1" noChangeShapeType="1" noTextEdit="1"/>
              </p:cNvSpPr>
              <p:nvPr/>
            </p:nvSpPr>
            <p:spPr>
              <a:xfrm>
                <a:off x="4472562" y="4856396"/>
                <a:ext cx="1515928" cy="406458"/>
              </a:xfrm>
              <a:prstGeom prst="rect">
                <a:avLst/>
              </a:prstGeom>
              <a:blipFill>
                <a:blip r:embed="rId15"/>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F4FA5FC9-A3A6-47D6-9904-166A083A9E3D}"/>
                  </a:ext>
                </a:extLst>
              </p:cNvPr>
              <p:cNvSpPr/>
              <p:nvPr/>
            </p:nvSpPr>
            <p:spPr>
              <a:xfrm>
                <a:off x="11292014" y="2776255"/>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4" name="正方形/長方形 43">
                <a:extLst>
                  <a:ext uri="{FF2B5EF4-FFF2-40B4-BE49-F238E27FC236}">
                    <a16:creationId xmlns:a16="http://schemas.microsoft.com/office/drawing/2014/main" id="{F4FA5FC9-A3A6-47D6-9904-166A083A9E3D}"/>
                  </a:ext>
                </a:extLst>
              </p:cNvPr>
              <p:cNvSpPr>
                <a:spLocks noRot="1" noChangeAspect="1" noMove="1" noResize="1" noEditPoints="1" noAdjustHandles="1" noChangeArrowheads="1" noChangeShapeType="1" noTextEdit="1"/>
              </p:cNvSpPr>
              <p:nvPr/>
            </p:nvSpPr>
            <p:spPr>
              <a:xfrm>
                <a:off x="11292014" y="2776255"/>
                <a:ext cx="635046" cy="461665"/>
              </a:xfrm>
              <a:prstGeom prst="rect">
                <a:avLst/>
              </a:prstGeom>
              <a:blipFill>
                <a:blip r:embed="rId16"/>
                <a:stretch>
                  <a:fillRect b="-3846"/>
                </a:stretch>
              </a:blipFill>
              <a:ln>
                <a:solidFill>
                  <a:schemeClr val="tx2"/>
                </a:solidFill>
              </a:ln>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0F9F274F-D6E9-4690-ACFE-31D133693945}"/>
              </a:ext>
            </a:extLst>
          </p:cNvPr>
          <p:cNvCxnSpPr>
            <a:cxnSpLocks/>
          </p:cNvCxnSpPr>
          <p:nvPr/>
        </p:nvCxnSpPr>
        <p:spPr>
          <a:xfrm flipH="1">
            <a:off x="9047475" y="3358979"/>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FEF73326-B903-4AAF-8217-0C9F32BE24D5}"/>
              </a:ext>
            </a:extLst>
          </p:cNvPr>
          <p:cNvSpPr txBox="1"/>
          <p:nvPr/>
        </p:nvSpPr>
        <p:spPr>
          <a:xfrm>
            <a:off x="6593115" y="4369313"/>
            <a:ext cx="1188146" cy="313932"/>
          </a:xfrm>
          <a:prstGeom prst="rect">
            <a:avLst/>
          </a:prstGeom>
          <a:noFill/>
        </p:spPr>
        <p:txBody>
          <a:bodyPr wrap="non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は外生変数</a:t>
            </a:r>
          </a:p>
        </p:txBody>
      </p:sp>
      <p:sp>
        <p:nvSpPr>
          <p:cNvPr id="49" name="テキスト ボックス 48">
            <a:extLst>
              <a:ext uri="{FF2B5EF4-FFF2-40B4-BE49-F238E27FC236}">
                <a16:creationId xmlns:a16="http://schemas.microsoft.com/office/drawing/2014/main" id="{55BB9ACE-5D51-4B63-8768-4830B6F4DCA1}"/>
              </a:ext>
            </a:extLst>
          </p:cNvPr>
          <p:cNvSpPr txBox="1"/>
          <p:nvPr/>
        </p:nvSpPr>
        <p:spPr>
          <a:xfrm>
            <a:off x="6593115" y="4931502"/>
            <a:ext cx="1188146" cy="313932"/>
          </a:xfrm>
          <a:prstGeom prst="rect">
            <a:avLst/>
          </a:prstGeom>
          <a:noFill/>
        </p:spPr>
        <p:txBody>
          <a:bodyPr wrap="non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は内生変数</a:t>
            </a:r>
          </a:p>
        </p:txBody>
      </p:sp>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837A44F6-7A10-4CFB-8F3B-641C9B121E4E}"/>
                  </a:ext>
                </a:extLst>
              </p:cNvPr>
              <p:cNvSpPr/>
              <p:nvPr/>
            </p:nvSpPr>
            <p:spPr>
              <a:xfrm>
                <a:off x="6218525" y="4328755"/>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oMath>
                  </m:oMathPara>
                </a14:m>
                <a:endParaRPr lang="ja-JP" altLang="en-US" dirty="0"/>
              </a:p>
            </p:txBody>
          </p:sp>
        </mc:Choice>
        <mc:Fallback xmlns="">
          <p:sp>
            <p:nvSpPr>
              <p:cNvPr id="50" name="正方形/長方形 49">
                <a:extLst>
                  <a:ext uri="{FF2B5EF4-FFF2-40B4-BE49-F238E27FC236}">
                    <a16:creationId xmlns:a16="http://schemas.microsoft.com/office/drawing/2014/main" id="{837A44F6-7A10-4CFB-8F3B-641C9B121E4E}"/>
                  </a:ext>
                </a:extLst>
              </p:cNvPr>
              <p:cNvSpPr>
                <a:spLocks noRot="1" noChangeAspect="1" noMove="1" noResize="1" noEditPoints="1" noAdjustHandles="1" noChangeArrowheads="1" noChangeShapeType="1" noTextEdit="1"/>
              </p:cNvSpPr>
              <p:nvPr/>
            </p:nvSpPr>
            <p:spPr>
              <a:xfrm>
                <a:off x="6218525" y="4328755"/>
                <a:ext cx="518027" cy="369332"/>
              </a:xfrm>
              <a:prstGeom prst="rect">
                <a:avLst/>
              </a:prstGeom>
              <a:blipFill>
                <a:blip r:embed="rId17"/>
                <a:stretch>
                  <a:fillRect b="-3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E5CD3BEC-20B1-4292-B85C-6AB9F70F633C}"/>
                  </a:ext>
                </a:extLst>
              </p:cNvPr>
              <p:cNvSpPr/>
              <p:nvPr/>
            </p:nvSpPr>
            <p:spPr>
              <a:xfrm>
                <a:off x="6245219" y="4878840"/>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oMath>
                  </m:oMathPara>
                </a14:m>
                <a:endParaRPr lang="ja-JP" altLang="en-US" dirty="0"/>
              </a:p>
            </p:txBody>
          </p:sp>
        </mc:Choice>
        <mc:Fallback xmlns="">
          <p:sp>
            <p:nvSpPr>
              <p:cNvPr id="51" name="正方形/長方形 50">
                <a:extLst>
                  <a:ext uri="{FF2B5EF4-FFF2-40B4-BE49-F238E27FC236}">
                    <a16:creationId xmlns:a16="http://schemas.microsoft.com/office/drawing/2014/main" id="{E5CD3BEC-20B1-4292-B85C-6AB9F70F633C}"/>
                  </a:ext>
                </a:extLst>
              </p:cNvPr>
              <p:cNvSpPr>
                <a:spLocks noRot="1" noChangeAspect="1" noMove="1" noResize="1" noEditPoints="1" noAdjustHandles="1" noChangeArrowheads="1" noChangeShapeType="1" noTextEdit="1"/>
              </p:cNvSpPr>
              <p:nvPr/>
            </p:nvSpPr>
            <p:spPr>
              <a:xfrm>
                <a:off x="6245219" y="4878840"/>
                <a:ext cx="518027" cy="369332"/>
              </a:xfrm>
              <a:prstGeom prst="rect">
                <a:avLst/>
              </a:prstGeom>
              <a:blipFill>
                <a:blip r:embed="rId18"/>
                <a:stretch>
                  <a:fillRect b="-3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146D2F59-13AF-4B38-98DC-37C08ACAE6CF}"/>
                  </a:ext>
                </a:extLst>
              </p:cNvPr>
              <p:cNvSpPr txBox="1"/>
              <p:nvPr/>
            </p:nvSpPr>
            <p:spPr>
              <a:xfrm>
                <a:off x="9239542" y="2812746"/>
                <a:ext cx="1959191" cy="424732"/>
              </a:xfrm>
              <a:prstGeom prst="rect">
                <a:avLst/>
              </a:prstGeom>
              <a:noFill/>
            </p:spPr>
            <p:txBody>
              <a:bodyPr wrap="none" rtlCol="0" anchor="ctr">
                <a:spAutoFit/>
              </a:bodyPr>
              <a:lstStyle/>
              <a:p>
                <a:pPr algn="ctr">
                  <a:lnSpc>
                    <a:spcPct val="90000"/>
                  </a:lnSpc>
                </a:pPr>
                <a14:m>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𝒁</m:t>
                        </m:r>
                      </m:e>
                      <m:sub>
                        <m:r>
                          <a:rPr kumimoji="1" lang="en-US" altLang="ja-JP" sz="1200" b="1" i="1">
                            <a:latin typeface="Cambria Math" panose="02040503050406030204" pitchFamily="18" charset="0"/>
                          </a:rPr>
                          <m:t>𝒊</m:t>
                        </m:r>
                      </m:sub>
                    </m:sSub>
                  </m:oMath>
                </a14:m>
                <a:r>
                  <a:rPr kumimoji="1" lang="ja-JP" altLang="en-US" sz="1200" b="1" dirty="0">
                    <a:latin typeface="Meiryo UI" panose="020B0604030504040204" pitchFamily="50" charset="-128"/>
                    <a:ea typeface="Meiryo UI" panose="020B0604030504040204" pitchFamily="50" charset="-128"/>
                  </a:rPr>
                  <a:t> と関係する未観測変数や</a:t>
                </a:r>
                <a:endParaRPr kumimoji="1" lang="en-US" altLang="ja-JP" sz="1200" b="1" dirty="0">
                  <a:latin typeface="Meiryo UI" panose="020B0604030504040204" pitchFamily="50" charset="-128"/>
                  <a:ea typeface="Meiryo UI" panose="020B0604030504040204" pitchFamily="50" charset="-128"/>
                </a:endParaRPr>
              </a:p>
              <a:p>
                <a:pPr algn="ctr">
                  <a:lnSpc>
                    <a:spcPct val="90000"/>
                  </a:lnSpc>
                </a:pPr>
                <a:r>
                  <a:rPr kumimoji="1" lang="ja-JP" altLang="en-US" sz="1200" b="1" dirty="0">
                    <a:latin typeface="Meiryo UI" panose="020B0604030504040204" pitchFamily="50" charset="-128"/>
                    <a:ea typeface="Meiryo UI" panose="020B0604030504040204" pitchFamily="50" charset="-128"/>
                  </a:rPr>
                  <a:t>観測誤差 などを含む</a:t>
                </a:r>
              </a:p>
            </p:txBody>
          </p:sp>
        </mc:Choice>
        <mc:Fallback xmlns="">
          <p:sp>
            <p:nvSpPr>
              <p:cNvPr id="55" name="テキスト ボックス 54">
                <a:extLst>
                  <a:ext uri="{FF2B5EF4-FFF2-40B4-BE49-F238E27FC236}">
                    <a16:creationId xmlns:a16="http://schemas.microsoft.com/office/drawing/2014/main" id="{146D2F59-13AF-4B38-98DC-37C08ACAE6CF}"/>
                  </a:ext>
                </a:extLst>
              </p:cNvPr>
              <p:cNvSpPr txBox="1">
                <a:spLocks noRot="1" noChangeAspect="1" noMove="1" noResize="1" noEditPoints="1" noAdjustHandles="1" noChangeArrowheads="1" noChangeShapeType="1" noTextEdit="1"/>
              </p:cNvSpPr>
              <p:nvPr/>
            </p:nvSpPr>
            <p:spPr>
              <a:xfrm>
                <a:off x="9239542" y="2812746"/>
                <a:ext cx="1959191" cy="424732"/>
              </a:xfrm>
              <a:prstGeom prst="rect">
                <a:avLst/>
              </a:prstGeom>
              <a:blipFill>
                <a:blip r:embed="rId19"/>
                <a:stretch>
                  <a:fillRect t="-4286" b="-11429"/>
                </a:stretch>
              </a:blipFill>
            </p:spPr>
            <p:txBody>
              <a:bodyPr/>
              <a:lstStyle/>
              <a:p>
                <a:r>
                  <a:rPr lang="ja-JP" altLang="en-US">
                    <a:noFill/>
                  </a:rPr>
                  <a:t> </a:t>
                </a:r>
              </a:p>
            </p:txBody>
          </p:sp>
        </mc:Fallback>
      </mc:AlternateContent>
      <p:cxnSp>
        <p:nvCxnSpPr>
          <p:cNvPr id="56" name="直線矢印コネクタ 55">
            <a:extLst>
              <a:ext uri="{FF2B5EF4-FFF2-40B4-BE49-F238E27FC236}">
                <a16:creationId xmlns:a16="http://schemas.microsoft.com/office/drawing/2014/main" id="{CE7D2BA3-8CA8-4F7C-8A8C-CC0799B2A503}"/>
              </a:ext>
            </a:extLst>
          </p:cNvPr>
          <p:cNvCxnSpPr>
            <a:cxnSpLocks/>
          </p:cNvCxnSpPr>
          <p:nvPr/>
        </p:nvCxnSpPr>
        <p:spPr>
          <a:xfrm>
            <a:off x="9047475" y="2087908"/>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正方形/長方形 58">
                <a:extLst>
                  <a:ext uri="{FF2B5EF4-FFF2-40B4-BE49-F238E27FC236}">
                    <a16:creationId xmlns:a16="http://schemas.microsoft.com/office/drawing/2014/main" id="{B9C14CC6-CD8B-4C32-B58D-48F2B7603D95}"/>
                  </a:ext>
                </a:extLst>
              </p:cNvPr>
              <p:cNvSpPr/>
              <p:nvPr/>
            </p:nvSpPr>
            <p:spPr>
              <a:xfrm>
                <a:off x="9279822" y="1997805"/>
                <a:ext cx="1852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p:sp>
            <p:nvSpPr>
              <p:cNvPr id="59" name="正方形/長方形 58">
                <a:extLst>
                  <a:ext uri="{FF2B5EF4-FFF2-40B4-BE49-F238E27FC236}">
                    <a16:creationId xmlns:a16="http://schemas.microsoft.com/office/drawing/2014/main" id="{B9C14CC6-CD8B-4C32-B58D-48F2B7603D95}"/>
                  </a:ext>
                </a:extLst>
              </p:cNvPr>
              <p:cNvSpPr>
                <a:spLocks noRot="1" noChangeAspect="1" noMove="1" noResize="1" noEditPoints="1" noAdjustHandles="1" noChangeArrowheads="1" noChangeShapeType="1" noTextEdit="1"/>
              </p:cNvSpPr>
              <p:nvPr/>
            </p:nvSpPr>
            <p:spPr>
              <a:xfrm>
                <a:off x="9279822" y="1997805"/>
                <a:ext cx="1852495" cy="369332"/>
              </a:xfrm>
              <a:prstGeom prst="rect">
                <a:avLst/>
              </a:prstGeom>
              <a:blipFill>
                <a:blip r:embed="rId20"/>
                <a:stretch>
                  <a:fillRect b="-3333"/>
                </a:stretch>
              </a:blipFill>
            </p:spPr>
            <p:txBody>
              <a:bodyPr/>
              <a:lstStyle/>
              <a:p>
                <a:r>
                  <a:rPr lang="ja-JP" altLang="en-US">
                    <a:noFill/>
                  </a:rPr>
                  <a:t> </a:t>
                </a:r>
              </a:p>
            </p:txBody>
          </p:sp>
        </mc:Fallback>
      </mc:AlternateContent>
      <p:sp>
        <p:nvSpPr>
          <p:cNvPr id="64" name="正方形/長方形 63">
            <a:extLst>
              <a:ext uri="{FF2B5EF4-FFF2-40B4-BE49-F238E27FC236}">
                <a16:creationId xmlns:a16="http://schemas.microsoft.com/office/drawing/2014/main" id="{F19300A3-CBFD-4A71-A729-B0D94DF7C44E}"/>
              </a:ext>
            </a:extLst>
          </p:cNvPr>
          <p:cNvSpPr/>
          <p:nvPr/>
        </p:nvSpPr>
        <p:spPr>
          <a:xfrm>
            <a:off x="8470676" y="656429"/>
            <a:ext cx="2406428" cy="369332"/>
          </a:xfrm>
          <a:prstGeom prst="rect">
            <a:avLst/>
          </a:prstGeom>
        </p:spPr>
        <p:txBody>
          <a:bodyPr wrap="none">
            <a:spAutoFit/>
          </a:bodyPr>
          <a:lstStyle/>
          <a:p>
            <a:r>
              <a:rPr kumimoji="1" lang="en-US" altLang="ja-JP" b="1" dirty="0">
                <a:solidFill>
                  <a:schemeClr val="accent1">
                    <a:lumMod val="50000"/>
                  </a:schemeClr>
                </a:solidFill>
                <a:latin typeface="Meiryo UI" panose="020B0604030504040204" pitchFamily="50" charset="-128"/>
                <a:ea typeface="Meiryo UI" panose="020B0604030504040204" pitchFamily="50" charset="-128"/>
              </a:rPr>
              <a:t>(</a:t>
            </a:r>
            <a:r>
              <a:rPr kumimoji="1" lang="ja-JP" altLang="en-US" b="1" dirty="0">
                <a:solidFill>
                  <a:schemeClr val="accent1">
                    <a:lumMod val="50000"/>
                  </a:schemeClr>
                </a:solidFill>
                <a:latin typeface="Meiryo UI" panose="020B0604030504040204" pitchFamily="50" charset="-128"/>
                <a:ea typeface="Meiryo UI" panose="020B0604030504040204" pitchFamily="50" charset="-128"/>
              </a:rPr>
              <a:t>線形回帰モデルの例</a:t>
            </a:r>
            <a:r>
              <a:rPr kumimoji="1" lang="en-US" altLang="ja-JP" b="1" dirty="0">
                <a:solidFill>
                  <a:schemeClr val="accent1">
                    <a:lumMod val="50000"/>
                  </a:schemeClr>
                </a:solidFill>
                <a:latin typeface="Meiryo UI" panose="020B0604030504040204" pitchFamily="50" charset="-128"/>
                <a:ea typeface="Meiryo UI" panose="020B0604030504040204" pitchFamily="50" charset="-128"/>
              </a:rPr>
              <a:t>)</a:t>
            </a:r>
            <a:endParaRPr lang="ja-JP" altLang="en-US" b="1" dirty="0">
              <a:solidFill>
                <a:schemeClr val="accent1">
                  <a:lumMod val="50000"/>
                </a:schemeClr>
              </a:solidFill>
              <a:latin typeface="Meiryo UI" panose="020B0604030504040204" pitchFamily="50" charset="-128"/>
              <a:ea typeface="Meiryo UI" panose="020B0604030504040204" pitchFamily="50" charset="-128"/>
            </a:endParaRPr>
          </a:p>
        </p:txBody>
      </p:sp>
      <p:cxnSp>
        <p:nvCxnSpPr>
          <p:cNvPr id="66" name="直線コネクタ 65">
            <a:extLst>
              <a:ext uri="{FF2B5EF4-FFF2-40B4-BE49-F238E27FC236}">
                <a16:creationId xmlns:a16="http://schemas.microsoft.com/office/drawing/2014/main" id="{BB0CAB61-D11B-44BC-996E-323E8AC30495}"/>
              </a:ext>
            </a:extLst>
          </p:cNvPr>
          <p:cNvCxnSpPr>
            <a:cxnSpLocks/>
          </p:cNvCxnSpPr>
          <p:nvPr/>
        </p:nvCxnSpPr>
        <p:spPr>
          <a:xfrm>
            <a:off x="4664088" y="5290768"/>
            <a:ext cx="115919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289C94AC-4EDA-4302-AD28-5520754CB77B}"/>
              </a:ext>
            </a:extLst>
          </p:cNvPr>
          <p:cNvSpPr txBox="1"/>
          <p:nvPr/>
        </p:nvSpPr>
        <p:spPr>
          <a:xfrm>
            <a:off x="2489979" y="5777965"/>
            <a:ext cx="7208866" cy="341632"/>
          </a:xfrm>
          <a:prstGeom prst="rect">
            <a:avLst/>
          </a:prstGeom>
          <a:noFill/>
        </p:spPr>
        <p:txBody>
          <a:bodyPr wrap="square" rtlCol="0">
            <a:spAutoFit/>
          </a:bodyPr>
          <a:lstStyle/>
          <a:p>
            <a:pPr algn="ctr">
              <a:lnSpc>
                <a:spcPct val="90000"/>
              </a:lnSpc>
            </a:pPr>
            <a:r>
              <a:rPr kumimoji="1" lang="ja-JP" altLang="en-US" b="1" u="sng" dirty="0">
                <a:latin typeface="Meiryo UI" panose="020B0604030504040204" pitchFamily="50" charset="-128"/>
                <a:ea typeface="Meiryo UI" panose="020B0604030504040204" pitchFamily="50" charset="-128"/>
              </a:rPr>
              <a:t>内生性によりパラメータの推定値にバイアスが生じる </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内生性バイアス</a:t>
            </a:r>
            <a:r>
              <a:rPr kumimoji="1" lang="en-US" altLang="ja-JP" b="1" u="sng" dirty="0">
                <a:latin typeface="Meiryo UI" panose="020B0604030504040204" pitchFamily="50" charset="-128"/>
                <a:ea typeface="Meiryo UI" panose="020B0604030504040204" pitchFamily="50" charset="-128"/>
              </a:rPr>
              <a:t>)</a:t>
            </a:r>
            <a:endParaRPr kumimoji="1" lang="ja-JP" altLang="en-US" b="1" u="sng" dirty="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A57830F1-25CC-4A63-828F-099D885B6099}"/>
              </a:ext>
            </a:extLst>
          </p:cNvPr>
          <p:cNvSpPr txBox="1"/>
          <p:nvPr/>
        </p:nvSpPr>
        <p:spPr>
          <a:xfrm>
            <a:off x="8185578" y="1288658"/>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説明変数</a:t>
            </a:r>
          </a:p>
        </p:txBody>
      </p:sp>
      <p:sp>
        <p:nvSpPr>
          <p:cNvPr id="80" name="テキスト ボックス 79">
            <a:extLst>
              <a:ext uri="{FF2B5EF4-FFF2-40B4-BE49-F238E27FC236}">
                <a16:creationId xmlns:a16="http://schemas.microsoft.com/office/drawing/2014/main" id="{091D751E-94BE-4968-801E-9F7DDB6B509A}"/>
              </a:ext>
            </a:extLst>
          </p:cNvPr>
          <p:cNvSpPr txBox="1"/>
          <p:nvPr/>
        </p:nvSpPr>
        <p:spPr>
          <a:xfrm>
            <a:off x="8133295" y="4498853"/>
            <a:ext cx="1082349"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被説明変数</a:t>
            </a:r>
          </a:p>
        </p:txBody>
      </p:sp>
      <p:sp>
        <p:nvSpPr>
          <p:cNvPr id="81" name="テキスト ボックス 80">
            <a:extLst>
              <a:ext uri="{FF2B5EF4-FFF2-40B4-BE49-F238E27FC236}">
                <a16:creationId xmlns:a16="http://schemas.microsoft.com/office/drawing/2014/main" id="{5EA6CA4B-405C-4B70-B820-659F42252B22}"/>
              </a:ext>
            </a:extLst>
          </p:cNvPr>
          <p:cNvSpPr txBox="1"/>
          <p:nvPr/>
        </p:nvSpPr>
        <p:spPr>
          <a:xfrm>
            <a:off x="11247899" y="2484796"/>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A401828E-0901-4A8C-B80A-C841DE272662}"/>
                  </a:ext>
                </a:extLst>
              </p:cNvPr>
              <p:cNvSpPr txBox="1"/>
              <p:nvPr/>
            </p:nvSpPr>
            <p:spPr>
              <a:xfrm>
                <a:off x="8328675" y="4913140"/>
                <a:ext cx="3664544" cy="584775"/>
              </a:xfrm>
              <a:prstGeom prst="rect">
                <a:avLst/>
              </a:prstGeom>
              <a:noFill/>
            </p:spPr>
            <p:txBody>
              <a:bodyPr wrap="square" rtlCol="0">
                <a:spAutoFit/>
              </a:bodyPr>
              <a:lstStyle/>
              <a:p>
                <a:pPr algn="ctr"/>
                <a14:m>
                  <m:oMath xmlns:m="http://schemas.openxmlformats.org/officeDocument/2006/math">
                    <m:r>
                      <a:rPr kumimoji="1" lang="en-US" altLang="ja-JP" sz="1600" b="1" i="0" smtClean="0">
                        <a:latin typeface="Cambria Math" panose="02040503050406030204" pitchFamily="18" charset="0"/>
                      </a:rPr>
                      <m:t> </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𝒁</m:t>
                        </m:r>
                      </m:e>
                      <m:sub>
                        <m:r>
                          <a:rPr kumimoji="1" lang="en-US" altLang="ja-JP" sz="1600" b="1" i="1">
                            <a:latin typeface="Cambria Math" panose="02040503050406030204" pitchFamily="18" charset="0"/>
                          </a:rPr>
                          <m:t>𝒊</m:t>
                        </m:r>
                      </m:sub>
                    </m:sSub>
                  </m:oMath>
                </a14:m>
                <a:r>
                  <a:rPr kumimoji="1" lang="ja-JP" altLang="en-US" sz="1600" b="1" dirty="0">
                    <a:latin typeface="Meiryo UI" panose="020B0604030504040204" pitchFamily="50" charset="-128"/>
                    <a:ea typeface="Meiryo UI" panose="020B0604030504040204" pitchFamily="50" charset="-128"/>
                  </a:rPr>
                  <a:t> の </a:t>
                </a:r>
                <a14:m>
                  <m:oMath xmlns:m="http://schemas.openxmlformats.org/officeDocument/2006/math">
                    <m:sSub>
                      <m:sSubPr>
                        <m:ctrlPr>
                          <a:rPr kumimoji="1" lang="en-US" altLang="ja-JP" sz="1600" b="1" i="1">
                            <a:latin typeface="Cambria Math" panose="02040503050406030204" pitchFamily="18" charset="0"/>
                          </a:rPr>
                        </m:ctrlPr>
                      </m:sSubPr>
                      <m:e>
                        <m:r>
                          <a:rPr kumimoji="1" lang="en-US" altLang="ja-JP" sz="1600" b="1" i="1">
                            <a:latin typeface="Cambria Math" panose="02040503050406030204" pitchFamily="18" charset="0"/>
                          </a:rPr>
                          <m:t>𝒀</m:t>
                        </m:r>
                      </m:e>
                      <m:sub>
                        <m:r>
                          <a:rPr kumimoji="1" lang="en-US" altLang="ja-JP" sz="1600" b="1" i="1">
                            <a:latin typeface="Cambria Math" panose="02040503050406030204" pitchFamily="18" charset="0"/>
                          </a:rPr>
                          <m:t>𝒊</m:t>
                        </m:r>
                      </m:sub>
                    </m:sSub>
                  </m:oMath>
                </a14:m>
                <a:r>
                  <a:rPr kumimoji="1" lang="ja-JP" altLang="en-US" sz="1600" b="1" dirty="0">
                    <a:latin typeface="Meiryo UI" panose="020B0604030504040204" pitchFamily="50" charset="-128"/>
                    <a:ea typeface="Meiryo UI" panose="020B0604030504040204" pitchFamily="50" charset="-128"/>
                  </a:rPr>
                  <a:t> へ直接与える影響と誤差項 </a:t>
                </a:r>
                <a14:m>
                  <m:oMath xmlns:m="http://schemas.openxmlformats.org/officeDocument/2006/math">
                    <m:sSub>
                      <m:sSubPr>
                        <m:ctrlPr>
                          <a:rPr kumimoji="1" lang="en-US" altLang="ja-JP" sz="1600" b="1" i="1" smtClean="0">
                            <a:latin typeface="Cambria Math" panose="02040503050406030204" pitchFamily="18" charset="0"/>
                            <a:ea typeface="Cambria Math" panose="02040503050406030204" pitchFamily="18" charset="0"/>
                          </a:rPr>
                        </m:ctrlPr>
                      </m:sSubPr>
                      <m:e>
                        <m:r>
                          <a:rPr kumimoji="1" lang="en-US" altLang="ja-JP" sz="1600" b="1" i="1" smtClean="0">
                            <a:latin typeface="Cambria Math" panose="02040503050406030204" pitchFamily="18" charset="0"/>
                            <a:ea typeface="Cambria Math" panose="02040503050406030204" pitchFamily="18" charset="0"/>
                          </a:rPr>
                          <m:t>𝒖</m:t>
                        </m:r>
                      </m:e>
                      <m:sub>
                        <m:r>
                          <a:rPr kumimoji="1" lang="en-US" altLang="ja-JP" sz="1600" b="1" i="1" smtClean="0">
                            <a:latin typeface="Cambria Math" panose="02040503050406030204" pitchFamily="18" charset="0"/>
                            <a:ea typeface="Cambria Math" panose="02040503050406030204" pitchFamily="18" charset="0"/>
                          </a:rPr>
                          <m:t>𝒊</m:t>
                        </m:r>
                      </m:sub>
                    </m:sSub>
                    <m:r>
                      <a:rPr kumimoji="1" lang="en-US" altLang="ja-JP" sz="1600" b="1" i="1" smtClean="0">
                        <a:latin typeface="Cambria Math" panose="02040503050406030204" pitchFamily="18" charset="0"/>
                        <a:ea typeface="Cambria Math" panose="02040503050406030204" pitchFamily="18" charset="0"/>
                      </a:rPr>
                      <m:t> </m:t>
                    </m:r>
                  </m:oMath>
                </a14:m>
                <a:r>
                  <a:rPr kumimoji="1" lang="ja-JP" altLang="en-US" sz="1600" b="1" dirty="0">
                    <a:latin typeface="Meiryo UI" panose="020B0604030504040204" pitchFamily="50" charset="-128"/>
                    <a:ea typeface="Meiryo UI" panose="020B0604030504040204" pitchFamily="50" charset="-128"/>
                  </a:rPr>
                  <a:t>を介して与える影響を区別できない </a:t>
                </a:r>
              </a:p>
            </p:txBody>
          </p:sp>
        </mc:Choice>
        <mc:Fallback xmlns="">
          <p:sp>
            <p:nvSpPr>
              <p:cNvPr id="82" name="テキスト ボックス 81">
                <a:extLst>
                  <a:ext uri="{FF2B5EF4-FFF2-40B4-BE49-F238E27FC236}">
                    <a16:creationId xmlns:a16="http://schemas.microsoft.com/office/drawing/2014/main" id="{A401828E-0901-4A8C-B80A-C841DE272662}"/>
                  </a:ext>
                </a:extLst>
              </p:cNvPr>
              <p:cNvSpPr txBox="1">
                <a:spLocks noRot="1" noChangeAspect="1" noMove="1" noResize="1" noEditPoints="1" noAdjustHandles="1" noChangeArrowheads="1" noChangeShapeType="1" noTextEdit="1"/>
              </p:cNvSpPr>
              <p:nvPr/>
            </p:nvSpPr>
            <p:spPr>
              <a:xfrm>
                <a:off x="8328675" y="4913140"/>
                <a:ext cx="3664544" cy="584775"/>
              </a:xfrm>
              <a:prstGeom prst="rect">
                <a:avLst/>
              </a:prstGeom>
              <a:blipFill>
                <a:blip r:embed="rId21"/>
                <a:stretch>
                  <a:fillRect t="-3125" b="-12500"/>
                </a:stretch>
              </a:blipFill>
            </p:spPr>
            <p:txBody>
              <a:bodyPr/>
              <a:lstStyle/>
              <a:p>
                <a:r>
                  <a:rPr lang="ja-JP" altLang="en-US">
                    <a:noFill/>
                  </a:rPr>
                  <a:t> </a:t>
                </a:r>
              </a:p>
            </p:txBody>
          </p:sp>
        </mc:Fallback>
      </mc:AlternateContent>
      <p:sp>
        <p:nvSpPr>
          <p:cNvPr id="85" name="左中かっこ 84">
            <a:extLst>
              <a:ext uri="{FF2B5EF4-FFF2-40B4-BE49-F238E27FC236}">
                <a16:creationId xmlns:a16="http://schemas.microsoft.com/office/drawing/2014/main" id="{209EFE8D-9394-4E1E-A598-FDB732B48325}"/>
              </a:ext>
            </a:extLst>
          </p:cNvPr>
          <p:cNvSpPr/>
          <p:nvPr/>
        </p:nvSpPr>
        <p:spPr>
          <a:xfrm>
            <a:off x="8228452" y="2256936"/>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10FE2F4-EDB2-42A1-94EB-47E898E6E5CD}"/>
              </a:ext>
            </a:extLst>
          </p:cNvPr>
          <p:cNvSpPr txBox="1"/>
          <p:nvPr/>
        </p:nvSpPr>
        <p:spPr>
          <a:xfrm>
            <a:off x="6926332" y="2872132"/>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72BBC8BB-5FB5-4CDC-8E58-94A629649091}"/>
                  </a:ext>
                </a:extLst>
              </p:cNvPr>
              <p:cNvSpPr/>
              <p:nvPr/>
            </p:nvSpPr>
            <p:spPr>
              <a:xfrm>
                <a:off x="9263453" y="3679805"/>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87" name="正方形/長方形 86">
                <a:extLst>
                  <a:ext uri="{FF2B5EF4-FFF2-40B4-BE49-F238E27FC236}">
                    <a16:creationId xmlns:a16="http://schemas.microsoft.com/office/drawing/2014/main" id="{72BBC8BB-5FB5-4CDC-8E58-94A629649091}"/>
                  </a:ext>
                </a:extLst>
              </p:cNvPr>
              <p:cNvSpPr>
                <a:spLocks noRot="1" noChangeAspect="1" noMove="1" noResize="1" noEditPoints="1" noAdjustHandles="1" noChangeArrowheads="1" noChangeShapeType="1" noTextEdit="1"/>
              </p:cNvSpPr>
              <p:nvPr/>
            </p:nvSpPr>
            <p:spPr>
              <a:xfrm>
                <a:off x="9263453" y="3679805"/>
                <a:ext cx="1434688" cy="369332"/>
              </a:xfrm>
              <a:prstGeom prst="rect">
                <a:avLst/>
              </a:prstGeom>
              <a:blipFill>
                <a:blip r:embed="rId22"/>
                <a:stretch>
                  <a:fillRect b="-16667"/>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4AC92463-951C-4AD2-A706-F33682E71DFA}"/>
              </a:ext>
            </a:extLst>
          </p:cNvPr>
          <p:cNvSpPr txBox="1"/>
          <p:nvPr/>
        </p:nvSpPr>
        <p:spPr>
          <a:xfrm>
            <a:off x="9375797" y="1797843"/>
            <a:ext cx="1686680" cy="244682"/>
          </a:xfrm>
          <a:prstGeom prst="rect">
            <a:avLst/>
          </a:prstGeom>
          <a:noFill/>
        </p:spPr>
        <p:txBody>
          <a:bodyPr wrap="none" rtlCol="0">
            <a:spAutoFit/>
          </a:bodyPr>
          <a:lstStyle/>
          <a:p>
            <a:pPr algn="ctr">
              <a:lnSpc>
                <a:spcPct val="90000"/>
              </a:lnSpc>
            </a:pPr>
            <a:r>
              <a:rPr kumimoji="1" lang="ja-JP" altLang="en-US" sz="1100" b="1" dirty="0">
                <a:latin typeface="Meiryo UI" panose="020B0604030504040204" pitchFamily="50" charset="-128"/>
                <a:ea typeface="Meiryo UI" panose="020B0604030504040204" pitchFamily="50" charset="-128"/>
              </a:rPr>
              <a:t>説明変数が誤差項と相関</a:t>
            </a:r>
          </a:p>
        </p:txBody>
      </p:sp>
    </p:spTree>
    <p:extLst>
      <p:ext uri="{BB962C8B-B14F-4D97-AF65-F5344CB8AC3E}">
        <p14:creationId xmlns:p14="http://schemas.microsoft.com/office/powerpoint/2010/main" val="189515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線矢印コネクタ 69">
            <a:extLst>
              <a:ext uri="{FF2B5EF4-FFF2-40B4-BE49-F238E27FC236}">
                <a16:creationId xmlns:a16="http://schemas.microsoft.com/office/drawing/2014/main" id="{2CD39CF3-E63E-4054-94D4-C768493E5814}"/>
              </a:ext>
            </a:extLst>
          </p:cNvPr>
          <p:cNvCxnSpPr>
            <a:cxnSpLocks/>
          </p:cNvCxnSpPr>
          <p:nvPr/>
        </p:nvCxnSpPr>
        <p:spPr>
          <a:xfrm>
            <a:off x="8661890" y="2224869"/>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B9F40A04-7F30-4EF9-A552-AF87C9EF5DAF}"/>
              </a:ext>
            </a:extLst>
          </p:cNvPr>
          <p:cNvSpPr/>
          <p:nvPr/>
        </p:nvSpPr>
        <p:spPr>
          <a:xfrm>
            <a:off x="9666331" y="2832407"/>
            <a:ext cx="896406"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6348AE7E-35E3-4B38-91CC-D358B2D21921}"/>
              </a:ext>
            </a:extLst>
          </p:cNvPr>
          <p:cNvSpPr>
            <a:spLocks noGrp="1"/>
          </p:cNvSpPr>
          <p:nvPr>
            <p:ph type="title"/>
          </p:nvPr>
        </p:nvSpPr>
        <p:spPr>
          <a:xfrm>
            <a:off x="1522643" y="449635"/>
            <a:ext cx="9143538" cy="745893"/>
          </a:xfrm>
        </p:spPr>
        <p:txBody>
          <a:bodyPr>
            <a:normAutofit/>
          </a:bodyPr>
          <a:lstStyle/>
          <a:p>
            <a:pPr>
              <a:lnSpc>
                <a:spcPct val="150000"/>
              </a:lnSpc>
            </a:pPr>
            <a:r>
              <a:rPr lang="ja-JP" altLang="en-US" dirty="0"/>
              <a:t>居住地域の特性が交通行動に与える影響</a:t>
            </a:r>
            <a:endParaRPr kumimoji="1" lang="ja-JP" altLang="en-US" dirty="0"/>
          </a:p>
        </p:txBody>
      </p:sp>
      <p:sp>
        <p:nvSpPr>
          <p:cNvPr id="4" name="スライド番号プレースホルダー 3">
            <a:extLst>
              <a:ext uri="{FF2B5EF4-FFF2-40B4-BE49-F238E27FC236}">
                <a16:creationId xmlns:a16="http://schemas.microsoft.com/office/drawing/2014/main" id="{34B7F365-0740-45AD-B2AF-04DB2FB10C95}"/>
              </a:ext>
            </a:extLst>
          </p:cNvPr>
          <p:cNvSpPr>
            <a:spLocks noGrp="1"/>
          </p:cNvSpPr>
          <p:nvPr>
            <p:ph type="sldNum" sz="quarter" idx="12"/>
          </p:nvPr>
        </p:nvSpPr>
        <p:spPr/>
        <p:txBody>
          <a:bodyPr/>
          <a:lstStyle/>
          <a:p>
            <a:fld id="{DF28FB93-0A08-4E7D-8E63-9EFA29F1E093}" type="slidenum">
              <a:rPr lang="en-US" altLang="ja-JP" smtClean="0"/>
              <a:pPr/>
              <a:t>8</a:t>
            </a:fld>
            <a:endParaRPr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9E37326-6337-4283-8665-980CA1D93184}"/>
                  </a:ext>
                </a:extLst>
              </p:cNvPr>
              <p:cNvSpPr/>
              <p:nvPr/>
            </p:nvSpPr>
            <p:spPr>
              <a:xfrm>
                <a:off x="8345971" y="4119508"/>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6" name="正方形/長方形 5">
                <a:extLst>
                  <a:ext uri="{FF2B5EF4-FFF2-40B4-BE49-F238E27FC236}">
                    <a16:creationId xmlns:a16="http://schemas.microsoft.com/office/drawing/2014/main" id="{19E37326-6337-4283-8665-980CA1D93184}"/>
                  </a:ext>
                </a:extLst>
              </p:cNvPr>
              <p:cNvSpPr>
                <a:spLocks noRot="1" noChangeAspect="1" noMove="1" noResize="1" noEditPoints="1" noAdjustHandles="1" noChangeArrowheads="1" noChangeShapeType="1" noTextEdit="1"/>
              </p:cNvSpPr>
              <p:nvPr/>
            </p:nvSpPr>
            <p:spPr>
              <a:xfrm>
                <a:off x="8345971" y="4119508"/>
                <a:ext cx="631840" cy="461665"/>
              </a:xfrm>
              <a:prstGeom prst="rect">
                <a:avLst/>
              </a:prstGeom>
              <a:blipFill>
                <a:blip r:embed="rId2"/>
                <a:stretch>
                  <a:fillRect b="-2564"/>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13A21FE-4AC8-41E8-84C3-2707CB0AD474}"/>
                  </a:ext>
                </a:extLst>
              </p:cNvPr>
              <p:cNvSpPr/>
              <p:nvPr/>
            </p:nvSpPr>
            <p:spPr>
              <a:xfrm>
                <a:off x="8337154" y="1717821"/>
                <a:ext cx="649473"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1" name="正方形/長方形 20">
                <a:extLst>
                  <a:ext uri="{FF2B5EF4-FFF2-40B4-BE49-F238E27FC236}">
                    <a16:creationId xmlns:a16="http://schemas.microsoft.com/office/drawing/2014/main" id="{413A21FE-4AC8-41E8-84C3-2707CB0AD474}"/>
                  </a:ext>
                </a:extLst>
              </p:cNvPr>
              <p:cNvSpPr>
                <a:spLocks noRot="1" noChangeAspect="1" noMove="1" noResize="1" noEditPoints="1" noAdjustHandles="1" noChangeArrowheads="1" noChangeShapeType="1" noTextEdit="1"/>
              </p:cNvSpPr>
              <p:nvPr/>
            </p:nvSpPr>
            <p:spPr>
              <a:xfrm>
                <a:off x="8337154" y="1717821"/>
                <a:ext cx="649473" cy="461665"/>
              </a:xfrm>
              <a:prstGeom prst="rect">
                <a:avLst/>
              </a:prstGeom>
              <a:blipFill>
                <a:blip r:embed="rId3"/>
                <a:stretch>
                  <a:fillRect b="-2564"/>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F4FA5FC9-A3A6-47D6-9904-166A083A9E3D}"/>
                  </a:ext>
                </a:extLst>
              </p:cNvPr>
              <p:cNvSpPr/>
              <p:nvPr/>
            </p:nvSpPr>
            <p:spPr>
              <a:xfrm>
                <a:off x="9812715" y="2924386"/>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4" name="正方形/長方形 43">
                <a:extLst>
                  <a:ext uri="{FF2B5EF4-FFF2-40B4-BE49-F238E27FC236}">
                    <a16:creationId xmlns:a16="http://schemas.microsoft.com/office/drawing/2014/main" id="{F4FA5FC9-A3A6-47D6-9904-166A083A9E3D}"/>
                  </a:ext>
                </a:extLst>
              </p:cNvPr>
              <p:cNvSpPr>
                <a:spLocks noRot="1" noChangeAspect="1" noMove="1" noResize="1" noEditPoints="1" noAdjustHandles="1" noChangeArrowheads="1" noChangeShapeType="1" noTextEdit="1"/>
              </p:cNvSpPr>
              <p:nvPr/>
            </p:nvSpPr>
            <p:spPr>
              <a:xfrm>
                <a:off x="9812715" y="2924386"/>
                <a:ext cx="635046" cy="461665"/>
              </a:xfrm>
              <a:prstGeom prst="rect">
                <a:avLst/>
              </a:prstGeom>
              <a:blipFill>
                <a:blip r:embed="rId4"/>
                <a:stretch>
                  <a:fillRect b="-3896"/>
                </a:stretch>
              </a:blipFill>
              <a:ln>
                <a:solidFill>
                  <a:schemeClr val="tx2"/>
                </a:solidFill>
              </a:ln>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0F9F274F-D6E9-4690-ACFE-31D133693945}"/>
              </a:ext>
            </a:extLst>
          </p:cNvPr>
          <p:cNvCxnSpPr>
            <a:cxnSpLocks/>
          </p:cNvCxnSpPr>
          <p:nvPr/>
        </p:nvCxnSpPr>
        <p:spPr>
          <a:xfrm flipH="1">
            <a:off x="9051304" y="3495940"/>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E7D2BA3-8CA8-4F7C-8A8C-CC0799B2A503}"/>
              </a:ext>
            </a:extLst>
          </p:cNvPr>
          <p:cNvCxnSpPr>
            <a:cxnSpLocks/>
          </p:cNvCxnSpPr>
          <p:nvPr/>
        </p:nvCxnSpPr>
        <p:spPr>
          <a:xfrm>
            <a:off x="9051304" y="2224869"/>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B9C14CC6-CD8B-4C32-B58D-48F2B7603D95}"/>
                  </a:ext>
                </a:extLst>
              </p:cNvPr>
              <p:cNvSpPr/>
              <p:nvPr/>
            </p:nvSpPr>
            <p:spPr>
              <a:xfrm>
                <a:off x="9283651" y="2134766"/>
                <a:ext cx="1918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59" name="正方形/長方形 58">
                <a:extLst>
                  <a:ext uri="{FF2B5EF4-FFF2-40B4-BE49-F238E27FC236}">
                    <a16:creationId xmlns:a16="http://schemas.microsoft.com/office/drawing/2014/main" id="{B9C14CC6-CD8B-4C32-B58D-48F2B7603D95}"/>
                  </a:ext>
                </a:extLst>
              </p:cNvPr>
              <p:cNvSpPr>
                <a:spLocks noRot="1" noChangeAspect="1" noMove="1" noResize="1" noEditPoints="1" noAdjustHandles="1" noChangeArrowheads="1" noChangeShapeType="1" noTextEdit="1"/>
              </p:cNvSpPr>
              <p:nvPr/>
            </p:nvSpPr>
            <p:spPr>
              <a:xfrm>
                <a:off x="9283651" y="2134766"/>
                <a:ext cx="1918217" cy="369332"/>
              </a:xfrm>
              <a:prstGeom prst="rect">
                <a:avLst/>
              </a:prstGeom>
              <a:blipFill>
                <a:blip r:embed="rId5"/>
                <a:stretch>
                  <a:fillRect b="-3279"/>
                </a:stretch>
              </a:blipFill>
            </p:spPr>
            <p:txBody>
              <a:bodyPr/>
              <a:lstStyle/>
              <a:p>
                <a:r>
                  <a:rPr lang="ja-JP" altLang="en-US">
                    <a:noFill/>
                  </a:rPr>
                  <a:t> </a:t>
                </a:r>
              </a:p>
            </p:txBody>
          </p:sp>
        </mc:Fallback>
      </mc:AlternateContent>
      <p:sp>
        <p:nvSpPr>
          <p:cNvPr id="79" name="テキスト ボックス 78">
            <a:extLst>
              <a:ext uri="{FF2B5EF4-FFF2-40B4-BE49-F238E27FC236}">
                <a16:creationId xmlns:a16="http://schemas.microsoft.com/office/drawing/2014/main" id="{A57830F1-25CC-4A63-828F-099D885B6099}"/>
              </a:ext>
            </a:extLst>
          </p:cNvPr>
          <p:cNvSpPr txBox="1"/>
          <p:nvPr/>
        </p:nvSpPr>
        <p:spPr>
          <a:xfrm>
            <a:off x="8009873" y="1425619"/>
            <a:ext cx="1261884"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居住地域特性</a:t>
            </a:r>
          </a:p>
        </p:txBody>
      </p:sp>
      <p:sp>
        <p:nvSpPr>
          <p:cNvPr id="80" name="テキスト ボックス 79">
            <a:extLst>
              <a:ext uri="{FF2B5EF4-FFF2-40B4-BE49-F238E27FC236}">
                <a16:creationId xmlns:a16="http://schemas.microsoft.com/office/drawing/2014/main" id="{091D751E-94BE-4968-801E-9F7DDB6B509A}"/>
              </a:ext>
            </a:extLst>
          </p:cNvPr>
          <p:cNvSpPr txBox="1"/>
          <p:nvPr/>
        </p:nvSpPr>
        <p:spPr>
          <a:xfrm>
            <a:off x="8226892" y="4635814"/>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a:t>
            </a:r>
          </a:p>
        </p:txBody>
      </p:sp>
      <p:sp>
        <p:nvSpPr>
          <p:cNvPr id="81" name="テキスト ボックス 80">
            <a:extLst>
              <a:ext uri="{FF2B5EF4-FFF2-40B4-BE49-F238E27FC236}">
                <a16:creationId xmlns:a16="http://schemas.microsoft.com/office/drawing/2014/main" id="{5EA6CA4B-405C-4B70-B820-659F42252B22}"/>
              </a:ext>
            </a:extLst>
          </p:cNvPr>
          <p:cNvSpPr txBox="1"/>
          <p:nvPr/>
        </p:nvSpPr>
        <p:spPr>
          <a:xfrm>
            <a:off x="9724486" y="2596077"/>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p:sp>
        <p:nvSpPr>
          <p:cNvPr id="85" name="左中かっこ 84">
            <a:extLst>
              <a:ext uri="{FF2B5EF4-FFF2-40B4-BE49-F238E27FC236}">
                <a16:creationId xmlns:a16="http://schemas.microsoft.com/office/drawing/2014/main" id="{209EFE8D-9394-4E1E-A598-FDB732B48325}"/>
              </a:ext>
            </a:extLst>
          </p:cNvPr>
          <p:cNvSpPr/>
          <p:nvPr/>
        </p:nvSpPr>
        <p:spPr>
          <a:xfrm>
            <a:off x="8232281" y="2393897"/>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10FE2F4-EDB2-42A1-94EB-47E898E6E5CD}"/>
              </a:ext>
            </a:extLst>
          </p:cNvPr>
          <p:cNvSpPr txBox="1"/>
          <p:nvPr/>
        </p:nvSpPr>
        <p:spPr>
          <a:xfrm>
            <a:off x="6930161" y="3009093"/>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72BBC8BB-5FB5-4CDC-8E58-94A629649091}"/>
                  </a:ext>
                </a:extLst>
              </p:cNvPr>
              <p:cNvSpPr/>
              <p:nvPr/>
            </p:nvSpPr>
            <p:spPr>
              <a:xfrm>
                <a:off x="9267282" y="3816766"/>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87" name="正方形/長方形 86">
                <a:extLst>
                  <a:ext uri="{FF2B5EF4-FFF2-40B4-BE49-F238E27FC236}">
                    <a16:creationId xmlns:a16="http://schemas.microsoft.com/office/drawing/2014/main" id="{72BBC8BB-5FB5-4CDC-8E58-94A629649091}"/>
                  </a:ext>
                </a:extLst>
              </p:cNvPr>
              <p:cNvSpPr>
                <a:spLocks noRot="1" noChangeAspect="1" noMove="1" noResize="1" noEditPoints="1" noAdjustHandles="1" noChangeArrowheads="1" noChangeShapeType="1" noTextEdit="1"/>
              </p:cNvSpPr>
              <p:nvPr/>
            </p:nvSpPr>
            <p:spPr>
              <a:xfrm>
                <a:off x="9267282" y="3816766"/>
                <a:ext cx="1434688" cy="369332"/>
              </a:xfrm>
              <a:prstGeom prst="rect">
                <a:avLst/>
              </a:prstGeom>
              <a:blipFill>
                <a:blip r:embed="rId6"/>
                <a:stretch>
                  <a:fillRect b="-16393"/>
                </a:stretch>
              </a:blipFill>
            </p:spPr>
            <p:txBody>
              <a:bodyPr/>
              <a:lstStyle/>
              <a:p>
                <a:r>
                  <a:rPr lang="ja-JP" altLang="en-US">
                    <a:noFill/>
                  </a:rPr>
                  <a:t> </a:t>
                </a:r>
              </a:p>
            </p:txBody>
          </p:sp>
        </mc:Fallback>
      </mc:AlternateContent>
      <p:sp>
        <p:nvSpPr>
          <p:cNvPr id="52" name="四角形: 角を丸くする 51">
            <a:extLst>
              <a:ext uri="{FF2B5EF4-FFF2-40B4-BE49-F238E27FC236}">
                <a16:creationId xmlns:a16="http://schemas.microsoft.com/office/drawing/2014/main" id="{EBB118E7-1793-44B2-B522-01F54DCECF6B}"/>
              </a:ext>
            </a:extLst>
          </p:cNvPr>
          <p:cNvSpPr/>
          <p:nvPr/>
        </p:nvSpPr>
        <p:spPr>
          <a:xfrm>
            <a:off x="1644659" y="2024385"/>
            <a:ext cx="4032442" cy="18840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pic>
        <p:nvPicPr>
          <p:cNvPr id="53" name="図 52">
            <a:extLst>
              <a:ext uri="{FF2B5EF4-FFF2-40B4-BE49-F238E27FC236}">
                <a16:creationId xmlns:a16="http://schemas.microsoft.com/office/drawing/2014/main" id="{4A97AD85-84B4-4264-9A36-6D8BFB54C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0660" y="2338474"/>
            <a:ext cx="1127195" cy="1127195"/>
          </a:xfrm>
          <a:prstGeom prst="rect">
            <a:avLst/>
          </a:prstGeom>
        </p:spPr>
      </p:pic>
      <p:pic>
        <p:nvPicPr>
          <p:cNvPr id="54" name="図 53">
            <a:extLst>
              <a:ext uri="{FF2B5EF4-FFF2-40B4-BE49-F238E27FC236}">
                <a16:creationId xmlns:a16="http://schemas.microsoft.com/office/drawing/2014/main" id="{C59A6526-6F90-4B08-9F86-A9C54AEF62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4279580" y="2424133"/>
            <a:ext cx="902811" cy="902811"/>
          </a:xfrm>
          <a:prstGeom prst="rect">
            <a:avLst/>
          </a:prstGeom>
        </p:spPr>
      </p:pic>
      <p:sp>
        <p:nvSpPr>
          <p:cNvPr id="58" name="テキスト ボックス 57">
            <a:extLst>
              <a:ext uri="{FF2B5EF4-FFF2-40B4-BE49-F238E27FC236}">
                <a16:creationId xmlns:a16="http://schemas.microsoft.com/office/drawing/2014/main" id="{8CB3D28E-4F1B-4AB0-9782-82382DB42C94}"/>
              </a:ext>
            </a:extLst>
          </p:cNvPr>
          <p:cNvSpPr txBox="1"/>
          <p:nvPr/>
        </p:nvSpPr>
        <p:spPr>
          <a:xfrm>
            <a:off x="636544" y="3982547"/>
            <a:ext cx="6048672" cy="313932"/>
          </a:xfrm>
          <a:prstGeom prst="rect">
            <a:avLst/>
          </a:prstGeom>
          <a:noFill/>
        </p:spPr>
        <p:txBody>
          <a:bodyPr wrap="square" rtlCol="0">
            <a:spAutoFit/>
          </a:bodyPr>
          <a:lstStyle/>
          <a:p>
            <a:pPr algn="ctr">
              <a:lnSpc>
                <a:spcPct val="90000"/>
              </a:lnSpc>
            </a:pPr>
            <a:r>
              <a:rPr kumimoji="1" lang="ja-JP" altLang="en-US" sz="1600" b="1" u="sng" dirty="0">
                <a:latin typeface="Meiryo UI" panose="020B0604030504040204" pitchFamily="50" charset="-128"/>
                <a:ea typeface="Meiryo UI" panose="020B0604030504040204" pitchFamily="50" charset="-128"/>
              </a:rPr>
              <a:t>居住地域特性</a:t>
            </a:r>
            <a:r>
              <a:rPr kumimoji="1" lang="en-US" altLang="ja-JP" sz="1600" b="1" u="sng"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居住地域の環境、交通サービス水準、人口密度 等</a:t>
            </a:r>
          </a:p>
        </p:txBody>
      </p:sp>
      <p:sp>
        <p:nvSpPr>
          <p:cNvPr id="61" name="テキスト ボックス 60">
            <a:extLst>
              <a:ext uri="{FF2B5EF4-FFF2-40B4-BE49-F238E27FC236}">
                <a16:creationId xmlns:a16="http://schemas.microsoft.com/office/drawing/2014/main" id="{8477A6A6-F72E-4900-81FC-6333CEDF1C10}"/>
              </a:ext>
            </a:extLst>
          </p:cNvPr>
          <p:cNvSpPr txBox="1"/>
          <p:nvPr/>
        </p:nvSpPr>
        <p:spPr>
          <a:xfrm>
            <a:off x="3848115" y="3361913"/>
            <a:ext cx="1677062" cy="480131"/>
          </a:xfrm>
          <a:prstGeom prst="rect">
            <a:avLst/>
          </a:prstGeom>
          <a:noFill/>
        </p:spPr>
        <p:txBody>
          <a:bodyPr wrap="none" rtlCol="0">
            <a:spAutoFit/>
          </a:bodyPr>
          <a:lstStyle/>
          <a:p>
            <a:pPr algn="ctr">
              <a:lnSpc>
                <a:spcPct val="90000"/>
              </a:lnSpc>
            </a:pPr>
            <a:r>
              <a:rPr kumimoji="1" lang="ja-JP" altLang="en-US" sz="1400" b="1" dirty="0">
                <a:solidFill>
                  <a:schemeClr val="tx2"/>
                </a:solidFill>
                <a:latin typeface="Meiryo UI" panose="020B0604030504040204" pitchFamily="50" charset="-128"/>
                <a:ea typeface="Meiryo UI" panose="020B0604030504040204" pitchFamily="50" charset="-128"/>
              </a:rPr>
              <a:t>交通行動</a:t>
            </a:r>
            <a:endParaRPr kumimoji="1" lang="en-US" altLang="ja-JP" sz="1400" b="1" dirty="0">
              <a:solidFill>
                <a:schemeClr val="tx2"/>
              </a:solidFill>
              <a:latin typeface="Meiryo UI" panose="020B0604030504040204" pitchFamily="50" charset="-128"/>
              <a:ea typeface="Meiryo UI" panose="020B0604030504040204" pitchFamily="50" charset="-128"/>
            </a:endParaRPr>
          </a:p>
          <a:p>
            <a:pPr algn="ctr">
              <a:lnSpc>
                <a:spcPct val="90000"/>
              </a:lnSpc>
            </a:pPr>
            <a:r>
              <a:rPr kumimoji="1" lang="en-US" altLang="ja-JP" sz="1400" b="1" dirty="0">
                <a:solidFill>
                  <a:schemeClr val="tx2"/>
                </a:solidFill>
                <a:latin typeface="Meiryo UI" panose="020B0604030504040204" pitchFamily="50" charset="-128"/>
                <a:ea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rPr>
              <a:t>交通手段選択 等</a:t>
            </a:r>
            <a:r>
              <a:rPr kumimoji="1" lang="en-US" altLang="ja-JP" sz="1400" b="1" dirty="0">
                <a:solidFill>
                  <a:schemeClr val="tx2"/>
                </a:solidFill>
                <a:latin typeface="Meiryo UI" panose="020B0604030504040204" pitchFamily="50" charset="-128"/>
                <a:ea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endParaRPr>
          </a:p>
        </p:txBody>
      </p:sp>
      <p:sp>
        <p:nvSpPr>
          <p:cNvPr id="62" name="矢印: 右 61">
            <a:extLst>
              <a:ext uri="{FF2B5EF4-FFF2-40B4-BE49-F238E27FC236}">
                <a16:creationId xmlns:a16="http://schemas.microsoft.com/office/drawing/2014/main" id="{7B1E2F27-0FDB-49E7-B6B9-97C3EA3901B3}"/>
              </a:ext>
            </a:extLst>
          </p:cNvPr>
          <p:cNvSpPr/>
          <p:nvPr/>
        </p:nvSpPr>
        <p:spPr>
          <a:xfrm>
            <a:off x="3384251" y="2666411"/>
            <a:ext cx="720080" cy="48463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3" name="テキスト ボックス 2">
            <a:extLst>
              <a:ext uri="{FF2B5EF4-FFF2-40B4-BE49-F238E27FC236}">
                <a16:creationId xmlns:a16="http://schemas.microsoft.com/office/drawing/2014/main" id="{01D22753-7D8F-4B10-AA96-00CFE1471D70}"/>
              </a:ext>
            </a:extLst>
          </p:cNvPr>
          <p:cNvSpPr txBox="1"/>
          <p:nvPr/>
        </p:nvSpPr>
        <p:spPr>
          <a:xfrm>
            <a:off x="1766371" y="3326944"/>
            <a:ext cx="1415772" cy="313932"/>
          </a:xfrm>
          <a:prstGeom prst="rect">
            <a:avLst/>
          </a:prstGeom>
          <a:noFill/>
        </p:spPr>
        <p:txBody>
          <a:bodyPr wrap="none" rtlCol="0">
            <a:spAutoFit/>
          </a:bodyPr>
          <a:lstStyle/>
          <a:p>
            <a:pPr algn="ctr">
              <a:lnSpc>
                <a:spcPct val="90000"/>
              </a:lnSpc>
            </a:pPr>
            <a:r>
              <a:rPr kumimoji="1" lang="ja-JP" altLang="en-US" sz="1600" b="1" dirty="0">
                <a:solidFill>
                  <a:schemeClr val="tx2"/>
                </a:solidFill>
                <a:latin typeface="Meiryo UI" panose="020B0604030504040204" pitchFamily="50" charset="-128"/>
                <a:ea typeface="Meiryo UI" panose="020B0604030504040204" pitchFamily="50" charset="-128"/>
              </a:rPr>
              <a:t>居住地域特性</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452B8D5E-9ED6-4534-A5D2-BB8F141CE6B1}"/>
                  </a:ext>
                </a:extLst>
              </p:cNvPr>
              <p:cNvSpPr/>
              <p:nvPr/>
            </p:nvSpPr>
            <p:spPr>
              <a:xfrm>
                <a:off x="2208030" y="1855653"/>
                <a:ext cx="532453" cy="369332"/>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7" name="正方形/長方形 6">
                <a:extLst>
                  <a:ext uri="{FF2B5EF4-FFF2-40B4-BE49-F238E27FC236}">
                    <a16:creationId xmlns:a16="http://schemas.microsoft.com/office/drawing/2014/main" id="{452B8D5E-9ED6-4534-A5D2-BB8F141CE6B1}"/>
                  </a:ext>
                </a:extLst>
              </p:cNvPr>
              <p:cNvSpPr>
                <a:spLocks noRot="1" noChangeAspect="1" noMove="1" noResize="1" noEditPoints="1" noAdjustHandles="1" noChangeArrowheads="1" noChangeShapeType="1" noTextEdit="1"/>
              </p:cNvSpPr>
              <p:nvPr/>
            </p:nvSpPr>
            <p:spPr>
              <a:xfrm>
                <a:off x="2208030" y="1855653"/>
                <a:ext cx="532453" cy="369332"/>
              </a:xfrm>
              <a:prstGeom prst="rect">
                <a:avLst/>
              </a:prstGeom>
              <a:blipFill>
                <a:blip r:embed="rId9"/>
                <a:stretch>
                  <a:fillRect b="-1587"/>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正方形/長方形 64">
                <a:extLst>
                  <a:ext uri="{FF2B5EF4-FFF2-40B4-BE49-F238E27FC236}">
                    <a16:creationId xmlns:a16="http://schemas.microsoft.com/office/drawing/2014/main" id="{55A6611F-0935-4993-8123-43F0FED7A0E3}"/>
                  </a:ext>
                </a:extLst>
              </p:cNvPr>
              <p:cNvSpPr/>
              <p:nvPr/>
            </p:nvSpPr>
            <p:spPr>
              <a:xfrm>
                <a:off x="4420419" y="1870012"/>
                <a:ext cx="518027" cy="369332"/>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𝒀</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65" name="正方形/長方形 64">
                <a:extLst>
                  <a:ext uri="{FF2B5EF4-FFF2-40B4-BE49-F238E27FC236}">
                    <a16:creationId xmlns:a16="http://schemas.microsoft.com/office/drawing/2014/main" id="{55A6611F-0935-4993-8123-43F0FED7A0E3}"/>
                  </a:ext>
                </a:extLst>
              </p:cNvPr>
              <p:cNvSpPr>
                <a:spLocks noRot="1" noChangeAspect="1" noMove="1" noResize="1" noEditPoints="1" noAdjustHandles="1" noChangeArrowheads="1" noChangeShapeType="1" noTextEdit="1"/>
              </p:cNvSpPr>
              <p:nvPr/>
            </p:nvSpPr>
            <p:spPr>
              <a:xfrm>
                <a:off x="4420419" y="1870012"/>
                <a:ext cx="518027" cy="369332"/>
              </a:xfrm>
              <a:prstGeom prst="rect">
                <a:avLst/>
              </a:prstGeom>
              <a:blipFill>
                <a:blip r:embed="rId10"/>
                <a:stretch>
                  <a:fillRect b="-1613"/>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コンテンツ プレースホルダー 2">
                <a:extLst>
                  <a:ext uri="{FF2B5EF4-FFF2-40B4-BE49-F238E27FC236}">
                    <a16:creationId xmlns:a16="http://schemas.microsoft.com/office/drawing/2014/main" id="{9EC5A93C-C4CF-4748-B8B8-4015DFF767D3}"/>
                  </a:ext>
                </a:extLst>
              </p:cNvPr>
              <p:cNvSpPr>
                <a:spLocks noGrp="1"/>
              </p:cNvSpPr>
              <p:nvPr>
                <p:ph idx="1"/>
              </p:nvPr>
            </p:nvSpPr>
            <p:spPr>
              <a:xfrm>
                <a:off x="2097228" y="5172009"/>
                <a:ext cx="8029181" cy="651824"/>
              </a:xfrm>
              <a:ln>
                <a:solidFill>
                  <a:schemeClr val="tx1"/>
                </a:solidFill>
              </a:ln>
            </p:spPr>
            <p:txBody>
              <a:bodyPr>
                <a:normAutofit/>
              </a:bodyPr>
              <a:lstStyle/>
              <a:p>
                <a:pPr marL="0" indent="0" algn="ctr">
                  <a:buNone/>
                </a:pPr>
                <a:r>
                  <a:rPr kumimoji="1" lang="ja-JP" altLang="en-US" sz="1800" dirty="0"/>
                  <a:t>一般的な分析・予測では、地域特性は外生変数であると仮定　</a:t>
                </a:r>
                <a:r>
                  <a:rPr lang="en-US" altLang="ja-JP" sz="1800" dirty="0">
                    <a:ea typeface="Cambria Math" panose="02040503050406030204" pitchFamily="18" charset="0"/>
                  </a:rPr>
                  <a:t> </a:t>
                </a:r>
                <a14:m>
                  <m:oMath xmlns:m="http://schemas.openxmlformats.org/officeDocument/2006/math">
                    <m:r>
                      <a:rPr lang="en-US" altLang="ja-JP" sz="1800">
                        <a:latin typeface="Cambria Math" panose="02040503050406030204" pitchFamily="18" charset="0"/>
                        <a:ea typeface="Cambria Math" panose="02040503050406030204" pitchFamily="18" charset="0"/>
                      </a:rPr>
                      <m:t>𝐂𝐨𝐯</m:t>
                    </m:r>
                    <m:d>
                      <m:dPr>
                        <m:ctrlPr>
                          <a:rPr lang="en-US" altLang="ja-JP" sz="1800" i="1">
                            <a:latin typeface="Cambria Math" panose="02040503050406030204" pitchFamily="18" charset="0"/>
                            <a:ea typeface="Cambria Math" panose="02040503050406030204" pitchFamily="18" charset="0"/>
                          </a:rPr>
                        </m:ctrlPr>
                      </m:dPr>
                      <m:e>
                        <m:sSub>
                          <m:sSubPr>
                            <m:ctrlPr>
                              <a:rPr lang="en-US" altLang="ja-JP" sz="1800" i="1">
                                <a:latin typeface="Cambria Math" panose="02040503050406030204" pitchFamily="18" charset="0"/>
                                <a:ea typeface="Cambria Math" panose="02040503050406030204" pitchFamily="18" charset="0"/>
                              </a:rPr>
                            </m:ctrlPr>
                          </m:sSubPr>
                          <m:e>
                            <m:r>
                              <a:rPr lang="en-US" altLang="ja-JP" sz="1800" b="1" i="1" smtClean="0">
                                <a:latin typeface="Cambria Math" panose="02040503050406030204" pitchFamily="18" charset="0"/>
                                <a:ea typeface="Cambria Math" panose="02040503050406030204" pitchFamily="18" charset="0"/>
                              </a:rPr>
                              <m:t>𝒁</m:t>
                            </m:r>
                          </m:e>
                          <m:sub>
                            <m:r>
                              <a:rPr lang="en-US" altLang="ja-JP" sz="1800" i="1">
                                <a:latin typeface="Cambria Math" panose="02040503050406030204" pitchFamily="18" charset="0"/>
                                <a:ea typeface="Cambria Math" panose="02040503050406030204" pitchFamily="18" charset="0"/>
                              </a:rPr>
                              <m:t>𝒊</m:t>
                            </m:r>
                          </m:sub>
                        </m:sSub>
                        <m:r>
                          <a:rPr lang="en-US" altLang="ja-JP" sz="1800" i="1">
                            <a:latin typeface="Cambria Math" panose="02040503050406030204" pitchFamily="18" charset="0"/>
                            <a:ea typeface="Cambria Math" panose="02040503050406030204" pitchFamily="18" charset="0"/>
                          </a:rPr>
                          <m:t>, </m:t>
                        </m:r>
                        <m:sSub>
                          <m:sSubPr>
                            <m:ctrlPr>
                              <a:rPr lang="en-US" altLang="ja-JP" sz="1800" i="1">
                                <a:latin typeface="Cambria Math" panose="02040503050406030204" pitchFamily="18" charset="0"/>
                                <a:ea typeface="Cambria Math" panose="02040503050406030204" pitchFamily="18" charset="0"/>
                              </a:rPr>
                            </m:ctrlPr>
                          </m:sSubPr>
                          <m:e>
                            <m:r>
                              <a:rPr lang="en-US" altLang="ja-JP" sz="1800" i="1">
                                <a:latin typeface="Cambria Math" panose="02040503050406030204" pitchFamily="18" charset="0"/>
                                <a:ea typeface="Cambria Math" panose="02040503050406030204" pitchFamily="18" charset="0"/>
                              </a:rPr>
                              <m:t>𝒖</m:t>
                            </m:r>
                          </m:e>
                          <m:sub>
                            <m:r>
                              <a:rPr lang="en-US" altLang="ja-JP" sz="1800" i="1">
                                <a:latin typeface="Cambria Math" panose="02040503050406030204" pitchFamily="18" charset="0"/>
                                <a:ea typeface="Cambria Math" panose="02040503050406030204" pitchFamily="18" charset="0"/>
                              </a:rPr>
                              <m:t>𝒊</m:t>
                            </m:r>
                          </m:sub>
                        </m:sSub>
                      </m:e>
                    </m:d>
                    <m:r>
                      <a:rPr lang="en-US" altLang="ja-JP" sz="1800" i="1">
                        <a:latin typeface="Cambria Math" panose="02040503050406030204" pitchFamily="18" charset="0"/>
                        <a:ea typeface="Cambria Math" panose="02040503050406030204" pitchFamily="18" charset="0"/>
                      </a:rPr>
                      <m:t>=</m:t>
                    </m:r>
                    <m:r>
                      <a:rPr lang="en-US" altLang="ja-JP" sz="1800" i="1">
                        <a:latin typeface="Cambria Math" panose="02040503050406030204" pitchFamily="18" charset="0"/>
                        <a:ea typeface="Cambria Math" panose="02040503050406030204" pitchFamily="18" charset="0"/>
                      </a:rPr>
                      <m:t>𝟎</m:t>
                    </m:r>
                    <m:r>
                      <a:rPr lang="en-US" altLang="ja-JP" sz="1800" i="1">
                        <a:latin typeface="Cambria Math" panose="02040503050406030204" pitchFamily="18" charset="0"/>
                        <a:ea typeface="Cambria Math" panose="02040503050406030204" pitchFamily="18" charset="0"/>
                      </a:rPr>
                      <m:t> </m:t>
                    </m:r>
                  </m:oMath>
                </a14:m>
                <a:endParaRPr kumimoji="1" lang="ja-JP" altLang="en-US" sz="1800" dirty="0"/>
              </a:p>
            </p:txBody>
          </p:sp>
        </mc:Choice>
        <mc:Fallback xmlns="">
          <p:sp>
            <p:nvSpPr>
              <p:cNvPr id="67" name="コンテンツ プレースホルダー 2">
                <a:extLst>
                  <a:ext uri="{FF2B5EF4-FFF2-40B4-BE49-F238E27FC236}">
                    <a16:creationId xmlns:a16="http://schemas.microsoft.com/office/drawing/2014/main" id="{9EC5A93C-C4CF-4748-B8B8-4015DFF767D3}"/>
                  </a:ext>
                </a:extLst>
              </p:cNvPr>
              <p:cNvSpPr>
                <a:spLocks noGrp="1" noRot="1" noChangeAspect="1" noMove="1" noResize="1" noEditPoints="1" noAdjustHandles="1" noChangeArrowheads="1" noChangeShapeType="1" noTextEdit="1"/>
              </p:cNvSpPr>
              <p:nvPr>
                <p:ph idx="1"/>
              </p:nvPr>
            </p:nvSpPr>
            <p:spPr>
              <a:xfrm>
                <a:off x="2097228" y="5172009"/>
                <a:ext cx="8029181" cy="651824"/>
              </a:xfrm>
              <a:blipFill>
                <a:blip r:embed="rId11"/>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7180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BF226851-8645-4C85-AE82-92B6DF7B1F99}"/>
              </a:ext>
            </a:extLst>
          </p:cNvPr>
          <p:cNvSpPr/>
          <p:nvPr/>
        </p:nvSpPr>
        <p:spPr>
          <a:xfrm>
            <a:off x="5111454" y="5467833"/>
            <a:ext cx="5087414" cy="54747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cxnSp>
        <p:nvCxnSpPr>
          <p:cNvPr id="70" name="直線矢印コネクタ 69">
            <a:extLst>
              <a:ext uri="{FF2B5EF4-FFF2-40B4-BE49-F238E27FC236}">
                <a16:creationId xmlns:a16="http://schemas.microsoft.com/office/drawing/2014/main" id="{2CD39CF3-E63E-4054-94D4-C768493E5814}"/>
              </a:ext>
            </a:extLst>
          </p:cNvPr>
          <p:cNvCxnSpPr>
            <a:cxnSpLocks/>
          </p:cNvCxnSpPr>
          <p:nvPr/>
        </p:nvCxnSpPr>
        <p:spPr>
          <a:xfrm>
            <a:off x="8661890" y="2224869"/>
            <a:ext cx="0" cy="1852991"/>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B9F40A04-7F30-4EF9-A552-AF87C9EF5DAF}"/>
              </a:ext>
            </a:extLst>
          </p:cNvPr>
          <p:cNvSpPr/>
          <p:nvPr/>
        </p:nvSpPr>
        <p:spPr>
          <a:xfrm>
            <a:off x="9267282" y="2832407"/>
            <a:ext cx="2587769" cy="6615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2" name="タイトル 1">
            <a:extLst>
              <a:ext uri="{FF2B5EF4-FFF2-40B4-BE49-F238E27FC236}">
                <a16:creationId xmlns:a16="http://schemas.microsoft.com/office/drawing/2014/main" id="{6348AE7E-35E3-4B38-91CC-D358B2D21921}"/>
              </a:ext>
            </a:extLst>
          </p:cNvPr>
          <p:cNvSpPr>
            <a:spLocks noGrp="1"/>
          </p:cNvSpPr>
          <p:nvPr>
            <p:ph type="title"/>
          </p:nvPr>
        </p:nvSpPr>
        <p:spPr>
          <a:xfrm>
            <a:off x="1522644" y="467555"/>
            <a:ext cx="9143538" cy="779809"/>
          </a:xfrm>
        </p:spPr>
        <p:txBody>
          <a:bodyPr>
            <a:normAutofit/>
          </a:bodyPr>
          <a:lstStyle/>
          <a:p>
            <a:pPr>
              <a:lnSpc>
                <a:spcPct val="150000"/>
              </a:lnSpc>
            </a:pPr>
            <a:r>
              <a:rPr lang="ja-JP" altLang="en-US" sz="2800" dirty="0"/>
              <a:t>居住地の自己選択と欠落変数により生じる内生性</a:t>
            </a:r>
            <a:endParaRPr kumimoji="1" lang="ja-JP" altLang="en-US" sz="2800" dirty="0"/>
          </a:p>
        </p:txBody>
      </p:sp>
      <p:sp>
        <p:nvSpPr>
          <p:cNvPr id="4" name="スライド番号プレースホルダー 3">
            <a:extLst>
              <a:ext uri="{FF2B5EF4-FFF2-40B4-BE49-F238E27FC236}">
                <a16:creationId xmlns:a16="http://schemas.microsoft.com/office/drawing/2014/main" id="{34B7F365-0740-45AD-B2AF-04DB2FB10C95}"/>
              </a:ext>
            </a:extLst>
          </p:cNvPr>
          <p:cNvSpPr>
            <a:spLocks noGrp="1"/>
          </p:cNvSpPr>
          <p:nvPr>
            <p:ph type="sldNum" sz="quarter" idx="12"/>
          </p:nvPr>
        </p:nvSpPr>
        <p:spPr/>
        <p:txBody>
          <a:bodyPr/>
          <a:lstStyle/>
          <a:p>
            <a:fld id="{DF28FB93-0A08-4E7D-8E63-9EFA29F1E093}" type="slidenum">
              <a:rPr lang="en-US" altLang="ja-JP" smtClean="0"/>
              <a:pPr/>
              <a:t>9</a:t>
            </a:fld>
            <a:endParaRPr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9E37326-6337-4283-8665-980CA1D93184}"/>
                  </a:ext>
                </a:extLst>
              </p:cNvPr>
              <p:cNvSpPr/>
              <p:nvPr/>
            </p:nvSpPr>
            <p:spPr>
              <a:xfrm>
                <a:off x="8345971" y="4119508"/>
                <a:ext cx="631840"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𝒀</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6" name="正方形/長方形 5">
                <a:extLst>
                  <a:ext uri="{FF2B5EF4-FFF2-40B4-BE49-F238E27FC236}">
                    <a16:creationId xmlns:a16="http://schemas.microsoft.com/office/drawing/2014/main" id="{19E37326-6337-4283-8665-980CA1D93184}"/>
                  </a:ext>
                </a:extLst>
              </p:cNvPr>
              <p:cNvSpPr>
                <a:spLocks noRot="1" noChangeAspect="1" noMove="1" noResize="1" noEditPoints="1" noAdjustHandles="1" noChangeArrowheads="1" noChangeShapeType="1" noTextEdit="1"/>
              </p:cNvSpPr>
              <p:nvPr/>
            </p:nvSpPr>
            <p:spPr>
              <a:xfrm>
                <a:off x="8345971" y="4119508"/>
                <a:ext cx="631840" cy="461665"/>
              </a:xfrm>
              <a:prstGeom prst="rect">
                <a:avLst/>
              </a:prstGeom>
              <a:blipFill>
                <a:blip r:embed="rId2"/>
                <a:stretch>
                  <a:fillRect b="-2564"/>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13A21FE-4AC8-41E8-84C3-2707CB0AD474}"/>
                  </a:ext>
                </a:extLst>
              </p:cNvPr>
              <p:cNvSpPr/>
              <p:nvPr/>
            </p:nvSpPr>
            <p:spPr>
              <a:xfrm>
                <a:off x="8337154" y="1717821"/>
                <a:ext cx="649473" cy="46166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𝒁</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21" name="正方形/長方形 20">
                <a:extLst>
                  <a:ext uri="{FF2B5EF4-FFF2-40B4-BE49-F238E27FC236}">
                    <a16:creationId xmlns:a16="http://schemas.microsoft.com/office/drawing/2014/main" id="{413A21FE-4AC8-41E8-84C3-2707CB0AD474}"/>
                  </a:ext>
                </a:extLst>
              </p:cNvPr>
              <p:cNvSpPr>
                <a:spLocks noRot="1" noChangeAspect="1" noMove="1" noResize="1" noEditPoints="1" noAdjustHandles="1" noChangeArrowheads="1" noChangeShapeType="1" noTextEdit="1"/>
              </p:cNvSpPr>
              <p:nvPr/>
            </p:nvSpPr>
            <p:spPr>
              <a:xfrm>
                <a:off x="8337154" y="1717821"/>
                <a:ext cx="649473" cy="461665"/>
              </a:xfrm>
              <a:prstGeom prst="rect">
                <a:avLst/>
              </a:prstGeom>
              <a:blipFill>
                <a:blip r:embed="rId3"/>
                <a:stretch>
                  <a:fillRect b="-2564"/>
                </a:stretch>
              </a:blipFill>
              <a:ln>
                <a:solidFill>
                  <a:schemeClr val="tx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F4FA5FC9-A3A6-47D6-9904-166A083A9E3D}"/>
                  </a:ext>
                </a:extLst>
              </p:cNvPr>
              <p:cNvSpPr/>
              <p:nvPr/>
            </p:nvSpPr>
            <p:spPr>
              <a:xfrm>
                <a:off x="11112239" y="2926985"/>
                <a:ext cx="635046" cy="461665"/>
              </a:xfrm>
              <a:prstGeom prst="rect">
                <a:avLst/>
              </a:prstGeom>
              <a:solidFill>
                <a:schemeClr val="bg1"/>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𝒖</m:t>
                          </m:r>
                        </m:e>
                        <m:sub>
                          <m:r>
                            <a:rPr kumimoji="1" lang="en-US" altLang="ja-JP" sz="2400" b="1" i="1">
                              <a:latin typeface="Cambria Math" panose="02040503050406030204" pitchFamily="18" charset="0"/>
                            </a:rPr>
                            <m:t>𝒊</m:t>
                          </m:r>
                        </m:sub>
                      </m:sSub>
                    </m:oMath>
                  </m:oMathPara>
                </a14:m>
                <a:endParaRPr lang="ja-JP" altLang="en-US" sz="2400" dirty="0"/>
              </a:p>
            </p:txBody>
          </p:sp>
        </mc:Choice>
        <mc:Fallback xmlns="">
          <p:sp>
            <p:nvSpPr>
              <p:cNvPr id="44" name="正方形/長方形 43">
                <a:extLst>
                  <a:ext uri="{FF2B5EF4-FFF2-40B4-BE49-F238E27FC236}">
                    <a16:creationId xmlns:a16="http://schemas.microsoft.com/office/drawing/2014/main" id="{F4FA5FC9-A3A6-47D6-9904-166A083A9E3D}"/>
                  </a:ext>
                </a:extLst>
              </p:cNvPr>
              <p:cNvSpPr>
                <a:spLocks noRot="1" noChangeAspect="1" noMove="1" noResize="1" noEditPoints="1" noAdjustHandles="1" noChangeArrowheads="1" noChangeShapeType="1" noTextEdit="1"/>
              </p:cNvSpPr>
              <p:nvPr/>
            </p:nvSpPr>
            <p:spPr>
              <a:xfrm>
                <a:off x="11112239" y="2926985"/>
                <a:ext cx="635046" cy="461665"/>
              </a:xfrm>
              <a:prstGeom prst="rect">
                <a:avLst/>
              </a:prstGeom>
              <a:blipFill>
                <a:blip r:embed="rId4"/>
                <a:stretch>
                  <a:fillRect b="-3846"/>
                </a:stretch>
              </a:blipFill>
              <a:ln>
                <a:solidFill>
                  <a:schemeClr val="tx2"/>
                </a:solidFill>
              </a:ln>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0F9F274F-D6E9-4690-ACFE-31D133693945}"/>
              </a:ext>
            </a:extLst>
          </p:cNvPr>
          <p:cNvCxnSpPr>
            <a:cxnSpLocks/>
          </p:cNvCxnSpPr>
          <p:nvPr/>
        </p:nvCxnSpPr>
        <p:spPr>
          <a:xfrm flipH="1">
            <a:off x="9051304" y="3495940"/>
            <a:ext cx="576064" cy="57934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E7D2BA3-8CA8-4F7C-8A8C-CC0799B2A503}"/>
              </a:ext>
            </a:extLst>
          </p:cNvPr>
          <p:cNvCxnSpPr>
            <a:cxnSpLocks/>
          </p:cNvCxnSpPr>
          <p:nvPr/>
        </p:nvCxnSpPr>
        <p:spPr>
          <a:xfrm>
            <a:off x="9051304" y="2224869"/>
            <a:ext cx="576064" cy="553220"/>
          </a:xfrm>
          <a:prstGeom prst="straightConnector1">
            <a:avLst/>
          </a:prstGeom>
          <a:ln w="28575">
            <a:solidFill>
              <a:schemeClr val="tx2"/>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B9C14CC6-CD8B-4C32-B58D-48F2B7603D95}"/>
                  </a:ext>
                </a:extLst>
              </p:cNvPr>
              <p:cNvSpPr/>
              <p:nvPr/>
            </p:nvSpPr>
            <p:spPr>
              <a:xfrm>
                <a:off x="9283651" y="2134766"/>
                <a:ext cx="1918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smtClean="0">
                          <a:latin typeface="Cambria Math" panose="02040503050406030204" pitchFamily="18" charset="0"/>
                          <a:ea typeface="Cambria Math" panose="02040503050406030204" pitchFamily="18" charset="0"/>
                        </a:rPr>
                        <m:t>𝐂𝐨𝐯</m:t>
                      </m:r>
                      <m:d>
                        <m:dPr>
                          <m:ctrlPr>
                            <a:rPr kumimoji="1" lang="en-US" altLang="ja-JP" b="1" i="1">
                              <a:latin typeface="Cambria Math" panose="02040503050406030204" pitchFamily="18" charset="0"/>
                              <a:ea typeface="Cambria Math" panose="02040503050406030204" pitchFamily="18" charset="0"/>
                            </a:rPr>
                          </m:ctrlPr>
                        </m:dPr>
                        <m:e>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𝒁</m:t>
                              </m:r>
                            </m:e>
                            <m:sub>
                              <m:r>
                                <a:rPr kumimoji="1" lang="en-US" altLang="ja-JP" b="1" i="1">
                                  <a:latin typeface="Cambria Math" panose="02040503050406030204" pitchFamily="18" charset="0"/>
                                  <a:ea typeface="Cambria Math" panose="02040503050406030204" pitchFamily="18" charset="0"/>
                                </a:rPr>
                                <m:t>𝒊</m:t>
                              </m:r>
                            </m:sub>
                          </m:sSub>
                          <m:r>
                            <a:rPr kumimoji="1" lang="en-US" altLang="ja-JP" b="1" i="1">
                              <a:latin typeface="Cambria Math" panose="02040503050406030204" pitchFamily="18" charset="0"/>
                              <a:ea typeface="Cambria Math" panose="02040503050406030204" pitchFamily="18" charset="0"/>
                            </a:rPr>
                            <m:t>, </m:t>
                          </m:r>
                          <m:sSub>
                            <m:sSubPr>
                              <m:ctrlPr>
                                <a:rPr kumimoji="1" lang="en-US" altLang="ja-JP" b="1" i="1">
                                  <a:latin typeface="Cambria Math" panose="02040503050406030204" pitchFamily="18" charset="0"/>
                                  <a:ea typeface="Cambria Math" panose="02040503050406030204" pitchFamily="18" charset="0"/>
                                </a:rPr>
                              </m:ctrlPr>
                            </m:sSubPr>
                            <m:e>
                              <m:r>
                                <a:rPr kumimoji="1" lang="en-US" altLang="ja-JP" b="1" i="1">
                                  <a:latin typeface="Cambria Math" panose="02040503050406030204" pitchFamily="18" charset="0"/>
                                  <a:ea typeface="Cambria Math" panose="02040503050406030204" pitchFamily="18" charset="0"/>
                                </a:rPr>
                                <m:t>𝒖</m:t>
                              </m:r>
                            </m:e>
                            <m:sub>
                              <m:r>
                                <a:rPr kumimoji="1" lang="en-US" altLang="ja-JP" b="1" i="1">
                                  <a:latin typeface="Cambria Math" panose="02040503050406030204" pitchFamily="18" charset="0"/>
                                  <a:ea typeface="Cambria Math" panose="02040503050406030204" pitchFamily="18" charset="0"/>
                                </a:rPr>
                                <m:t>𝒊</m:t>
                              </m:r>
                            </m:sub>
                          </m:sSub>
                        </m:e>
                      </m:d>
                      <m:r>
                        <a:rPr kumimoji="1" lang="en-US" altLang="ja-JP" b="1" i="1">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59" name="正方形/長方形 58">
                <a:extLst>
                  <a:ext uri="{FF2B5EF4-FFF2-40B4-BE49-F238E27FC236}">
                    <a16:creationId xmlns:a16="http://schemas.microsoft.com/office/drawing/2014/main" id="{B9C14CC6-CD8B-4C32-B58D-48F2B7603D95}"/>
                  </a:ext>
                </a:extLst>
              </p:cNvPr>
              <p:cNvSpPr>
                <a:spLocks noRot="1" noChangeAspect="1" noMove="1" noResize="1" noEditPoints="1" noAdjustHandles="1" noChangeArrowheads="1" noChangeShapeType="1" noTextEdit="1"/>
              </p:cNvSpPr>
              <p:nvPr/>
            </p:nvSpPr>
            <p:spPr>
              <a:xfrm>
                <a:off x="9283651" y="2134766"/>
                <a:ext cx="1918217" cy="369332"/>
              </a:xfrm>
              <a:prstGeom prst="rect">
                <a:avLst/>
              </a:prstGeom>
              <a:blipFill>
                <a:blip r:embed="rId5"/>
                <a:stretch>
                  <a:fillRect b="-3279"/>
                </a:stretch>
              </a:blipFill>
            </p:spPr>
            <p:txBody>
              <a:bodyPr/>
              <a:lstStyle/>
              <a:p>
                <a:r>
                  <a:rPr lang="ja-JP" altLang="en-US">
                    <a:noFill/>
                  </a:rPr>
                  <a:t> </a:t>
                </a:r>
              </a:p>
            </p:txBody>
          </p:sp>
        </mc:Fallback>
      </mc:AlternateContent>
      <p:sp>
        <p:nvSpPr>
          <p:cNvPr id="79" name="テキスト ボックス 78">
            <a:extLst>
              <a:ext uri="{FF2B5EF4-FFF2-40B4-BE49-F238E27FC236}">
                <a16:creationId xmlns:a16="http://schemas.microsoft.com/office/drawing/2014/main" id="{A57830F1-25CC-4A63-828F-099D885B6099}"/>
              </a:ext>
            </a:extLst>
          </p:cNvPr>
          <p:cNvSpPr txBox="1"/>
          <p:nvPr/>
        </p:nvSpPr>
        <p:spPr>
          <a:xfrm>
            <a:off x="8009873" y="1425619"/>
            <a:ext cx="1261884"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居住地域特性</a:t>
            </a:r>
          </a:p>
        </p:txBody>
      </p:sp>
      <p:sp>
        <p:nvSpPr>
          <p:cNvPr id="80" name="テキスト ボックス 79">
            <a:extLst>
              <a:ext uri="{FF2B5EF4-FFF2-40B4-BE49-F238E27FC236}">
                <a16:creationId xmlns:a16="http://schemas.microsoft.com/office/drawing/2014/main" id="{091D751E-94BE-4968-801E-9F7DDB6B509A}"/>
              </a:ext>
            </a:extLst>
          </p:cNvPr>
          <p:cNvSpPr txBox="1"/>
          <p:nvPr/>
        </p:nvSpPr>
        <p:spPr>
          <a:xfrm>
            <a:off x="8226892" y="4635814"/>
            <a:ext cx="902811"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交通行動</a:t>
            </a:r>
          </a:p>
        </p:txBody>
      </p:sp>
      <p:sp>
        <p:nvSpPr>
          <p:cNvPr id="81" name="テキスト ボックス 80">
            <a:extLst>
              <a:ext uri="{FF2B5EF4-FFF2-40B4-BE49-F238E27FC236}">
                <a16:creationId xmlns:a16="http://schemas.microsoft.com/office/drawing/2014/main" id="{5EA6CA4B-405C-4B70-B820-659F42252B22}"/>
              </a:ext>
            </a:extLst>
          </p:cNvPr>
          <p:cNvSpPr txBox="1"/>
          <p:nvPr/>
        </p:nvSpPr>
        <p:spPr>
          <a:xfrm>
            <a:off x="11068124" y="2598676"/>
            <a:ext cx="723276" cy="286232"/>
          </a:xfrm>
          <a:prstGeom prst="rect">
            <a:avLst/>
          </a:prstGeom>
          <a:noFill/>
        </p:spPr>
        <p:txBody>
          <a:bodyPr wrap="non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誤差項</a:t>
            </a:r>
          </a:p>
        </p:txBody>
      </p:sp>
      <p:sp>
        <p:nvSpPr>
          <p:cNvPr id="85" name="左中かっこ 84">
            <a:extLst>
              <a:ext uri="{FF2B5EF4-FFF2-40B4-BE49-F238E27FC236}">
                <a16:creationId xmlns:a16="http://schemas.microsoft.com/office/drawing/2014/main" id="{209EFE8D-9394-4E1E-A598-FDB732B48325}"/>
              </a:ext>
            </a:extLst>
          </p:cNvPr>
          <p:cNvSpPr/>
          <p:nvPr/>
        </p:nvSpPr>
        <p:spPr>
          <a:xfrm>
            <a:off x="8232281" y="2393897"/>
            <a:ext cx="242223" cy="152784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10FE2F4-EDB2-42A1-94EB-47E898E6E5CD}"/>
              </a:ext>
            </a:extLst>
          </p:cNvPr>
          <p:cNvSpPr txBox="1"/>
          <p:nvPr/>
        </p:nvSpPr>
        <p:spPr>
          <a:xfrm>
            <a:off x="6930161" y="3009093"/>
            <a:ext cx="1386116" cy="313932"/>
          </a:xfrm>
          <a:prstGeom prst="rect">
            <a:avLst/>
          </a:prstGeom>
          <a:noFill/>
        </p:spPr>
        <p:txBody>
          <a:bodyPr wrap="square" rtlCol="0">
            <a:spAutoFit/>
          </a:bodyPr>
          <a:lstStyle/>
          <a:p>
            <a:pPr>
              <a:lnSpc>
                <a:spcPct val="90000"/>
              </a:lnSpc>
            </a:pPr>
            <a:r>
              <a:rPr kumimoji="1" lang="ja-JP" altLang="en-US" sz="1600" b="1" dirty="0">
                <a:latin typeface="Meiryo UI" panose="020B0604030504040204" pitchFamily="50" charset="-128"/>
                <a:ea typeface="Meiryo UI" panose="020B0604030504040204" pitchFamily="50" charset="-128"/>
              </a:rPr>
              <a:t>知りたい関係</a:t>
            </a:r>
          </a:p>
        </p:txBody>
      </p: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72BBC8BB-5FB5-4CDC-8E58-94A629649091}"/>
                  </a:ext>
                </a:extLst>
              </p:cNvPr>
              <p:cNvSpPr/>
              <p:nvPr/>
            </p:nvSpPr>
            <p:spPr>
              <a:xfrm>
                <a:off x="9267282" y="3816766"/>
                <a:ext cx="1434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𝑬</m:t>
                      </m:r>
                      <m:d>
                        <m:dPr>
                          <m:begChr m:val="["/>
                          <m:endChr m:val="]"/>
                          <m:ctrlPr>
                            <a:rPr kumimoji="1" lang="en-US" altLang="ja-JP" b="1" i="1">
                              <a:latin typeface="Cambria Math" panose="02040503050406030204" pitchFamily="18" charset="0"/>
                            </a:rPr>
                          </m:ctrlPr>
                        </m:dPr>
                        <m:e>
                          <m:r>
                            <a:rPr kumimoji="1" lang="en-US" altLang="ja-JP" b="1" i="1">
                              <a:latin typeface="Cambria Math" panose="02040503050406030204" pitchFamily="18" charset="0"/>
                            </a:rPr>
                            <m:t>𝒖</m:t>
                          </m:r>
                          <m:r>
                            <a:rPr kumimoji="1" lang="en-US" altLang="ja-JP" b="1" i="1">
                              <a:latin typeface="Cambria Math" panose="02040503050406030204" pitchFamily="18" charset="0"/>
                            </a:rPr>
                            <m:t>|</m:t>
                          </m:r>
                          <m:r>
                            <a:rPr kumimoji="1" lang="en-US" altLang="ja-JP" b="1" i="1" smtClean="0">
                              <a:latin typeface="Cambria Math" panose="02040503050406030204" pitchFamily="18" charset="0"/>
                            </a:rPr>
                            <m:t>𝒁</m:t>
                          </m:r>
                        </m:e>
                      </m:d>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𝟎</m:t>
                      </m:r>
                    </m:oMath>
                  </m:oMathPara>
                </a14:m>
                <a:endParaRPr lang="ja-JP" altLang="en-US" dirty="0"/>
              </a:p>
            </p:txBody>
          </p:sp>
        </mc:Choice>
        <mc:Fallback xmlns="">
          <p:sp>
            <p:nvSpPr>
              <p:cNvPr id="87" name="正方形/長方形 86">
                <a:extLst>
                  <a:ext uri="{FF2B5EF4-FFF2-40B4-BE49-F238E27FC236}">
                    <a16:creationId xmlns:a16="http://schemas.microsoft.com/office/drawing/2014/main" id="{72BBC8BB-5FB5-4CDC-8E58-94A629649091}"/>
                  </a:ext>
                </a:extLst>
              </p:cNvPr>
              <p:cNvSpPr>
                <a:spLocks noRot="1" noChangeAspect="1" noMove="1" noResize="1" noEditPoints="1" noAdjustHandles="1" noChangeArrowheads="1" noChangeShapeType="1" noTextEdit="1"/>
              </p:cNvSpPr>
              <p:nvPr/>
            </p:nvSpPr>
            <p:spPr>
              <a:xfrm>
                <a:off x="9267282" y="3816766"/>
                <a:ext cx="1434688" cy="369332"/>
              </a:xfrm>
              <a:prstGeom prst="rect">
                <a:avLst/>
              </a:prstGeom>
              <a:blipFill>
                <a:blip r:embed="rId6"/>
                <a:stretch>
                  <a:fillRect b="-16393"/>
                </a:stretch>
              </a:blipFill>
            </p:spPr>
            <p:txBody>
              <a:bodyPr/>
              <a:lstStyle/>
              <a:p>
                <a:r>
                  <a:rPr lang="ja-JP" altLang="en-US">
                    <a:noFill/>
                  </a:rPr>
                  <a:t> </a:t>
                </a:r>
              </a:p>
            </p:txBody>
          </p:sp>
        </mc:Fallback>
      </mc:AlternateContent>
      <p:sp>
        <p:nvSpPr>
          <p:cNvPr id="28" name="四角形: 角を丸くする 27">
            <a:extLst>
              <a:ext uri="{FF2B5EF4-FFF2-40B4-BE49-F238E27FC236}">
                <a16:creationId xmlns:a16="http://schemas.microsoft.com/office/drawing/2014/main" id="{A1A8145A-69EC-4245-8A12-42B98642A5B6}"/>
              </a:ext>
            </a:extLst>
          </p:cNvPr>
          <p:cNvSpPr/>
          <p:nvPr/>
        </p:nvSpPr>
        <p:spPr>
          <a:xfrm>
            <a:off x="521669" y="2334920"/>
            <a:ext cx="5803095" cy="182956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pic>
        <p:nvPicPr>
          <p:cNvPr id="30" name="図 29">
            <a:extLst>
              <a:ext uri="{FF2B5EF4-FFF2-40B4-BE49-F238E27FC236}">
                <a16:creationId xmlns:a16="http://schemas.microsoft.com/office/drawing/2014/main" id="{47398133-023C-46B2-94DB-F5FCF589C7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939723" y="2813764"/>
            <a:ext cx="902811" cy="902811"/>
          </a:xfrm>
          <a:prstGeom prst="rect">
            <a:avLst/>
          </a:prstGeom>
        </p:spPr>
      </p:pic>
      <p:sp>
        <p:nvSpPr>
          <p:cNvPr id="33" name="吹き出し: 角を丸めた四角形 32">
            <a:extLst>
              <a:ext uri="{FF2B5EF4-FFF2-40B4-BE49-F238E27FC236}">
                <a16:creationId xmlns:a16="http://schemas.microsoft.com/office/drawing/2014/main" id="{4D0CB91C-F7D1-4BE8-9B50-C0B645B2E742}"/>
              </a:ext>
            </a:extLst>
          </p:cNvPr>
          <p:cNvSpPr/>
          <p:nvPr/>
        </p:nvSpPr>
        <p:spPr>
          <a:xfrm>
            <a:off x="1929869" y="2771655"/>
            <a:ext cx="2136529" cy="903916"/>
          </a:xfrm>
          <a:prstGeom prst="wedgeRoundRectCallout">
            <a:avLst>
              <a:gd name="adj1" fmla="val -58442"/>
              <a:gd name="adj2" fmla="val -2566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公共交通利用を前提に</a:t>
            </a:r>
            <a:endParaRPr kumimoji="1" lang="en-US" altLang="ja-JP" sz="1400" b="1" dirty="0">
              <a:solidFill>
                <a:schemeClr val="tx2"/>
              </a:solidFill>
              <a:latin typeface="Meiryo UI" panose="020B0604030504040204" pitchFamily="50" charset="-128"/>
              <a:ea typeface="Meiryo UI" panose="020B0604030504040204" pitchFamily="50" charset="-128"/>
            </a:endParaRPr>
          </a:p>
          <a:p>
            <a:pPr algn="ctr"/>
            <a:r>
              <a:rPr kumimoji="1" lang="ja-JP" altLang="en-US" sz="1400" b="1" dirty="0">
                <a:solidFill>
                  <a:schemeClr val="tx2"/>
                </a:solidFill>
                <a:latin typeface="Meiryo UI" panose="020B0604030504040204" pitchFamily="50" charset="-128"/>
                <a:ea typeface="Meiryo UI" panose="020B0604030504040204" pitchFamily="50" charset="-128"/>
              </a:rPr>
              <a:t>駅近郊に居住する</a:t>
            </a:r>
            <a:endParaRPr kumimoji="1" lang="en-US" altLang="ja-JP" sz="1400" b="1" dirty="0">
              <a:solidFill>
                <a:schemeClr val="tx2"/>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44A02B9-9682-46AC-AD43-A3E89A9C5787}"/>
              </a:ext>
            </a:extLst>
          </p:cNvPr>
          <p:cNvSpPr txBox="1"/>
          <p:nvPr/>
        </p:nvSpPr>
        <p:spPr>
          <a:xfrm>
            <a:off x="1648406" y="2501937"/>
            <a:ext cx="2699454" cy="286232"/>
          </a:xfrm>
          <a:prstGeom prst="rect">
            <a:avLst/>
          </a:prstGeom>
          <a:noFill/>
        </p:spPr>
        <p:txBody>
          <a:bodyPr wrap="square" rtlCol="0" anchor="ctr">
            <a:spAutoFit/>
          </a:bodyPr>
          <a:lstStyle/>
          <a:p>
            <a:pPr algn="ctr">
              <a:lnSpc>
                <a:spcPct val="90000"/>
              </a:lnSpc>
            </a:pP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交通行動と居住地に対する選好</a:t>
            </a:r>
          </a:p>
        </p:txBody>
      </p:sp>
      <p:sp>
        <p:nvSpPr>
          <p:cNvPr id="35" name="テキスト ボックス 34">
            <a:extLst>
              <a:ext uri="{FF2B5EF4-FFF2-40B4-BE49-F238E27FC236}">
                <a16:creationId xmlns:a16="http://schemas.microsoft.com/office/drawing/2014/main" id="{BF1135D8-FC9B-4F1A-A353-90E16915A6E4}"/>
              </a:ext>
            </a:extLst>
          </p:cNvPr>
          <p:cNvSpPr txBox="1"/>
          <p:nvPr/>
        </p:nvSpPr>
        <p:spPr>
          <a:xfrm>
            <a:off x="597766" y="3793204"/>
            <a:ext cx="1981633" cy="244682"/>
          </a:xfrm>
          <a:prstGeom prst="rect">
            <a:avLst/>
          </a:prstGeom>
          <a:noFill/>
        </p:spPr>
        <p:txBody>
          <a:bodyPr wrap="none" rtlCol="0">
            <a:spAutoFit/>
          </a:bodyPr>
          <a:lstStyle/>
          <a:p>
            <a:pPr>
              <a:lnSpc>
                <a:spcPct val="90000"/>
              </a:lnSpc>
            </a:pPr>
            <a:r>
              <a:rPr kumimoji="1" lang="ja-JP" altLang="en-US" sz="1100" b="1" dirty="0">
                <a:solidFill>
                  <a:schemeClr val="tx2"/>
                </a:solidFill>
                <a:latin typeface="Meiryo UI" panose="020B0604030504040204" pitchFamily="50" charset="-128"/>
                <a:ea typeface="Meiryo UI" panose="020B0604030504040204" pitchFamily="50" charset="-128"/>
              </a:rPr>
              <a:t>公共交通の利用頻度が多い人</a:t>
            </a:r>
          </a:p>
        </p:txBody>
      </p:sp>
      <p:sp>
        <p:nvSpPr>
          <p:cNvPr id="36" name="テキスト ボックス 35">
            <a:extLst>
              <a:ext uri="{FF2B5EF4-FFF2-40B4-BE49-F238E27FC236}">
                <a16:creationId xmlns:a16="http://schemas.microsoft.com/office/drawing/2014/main" id="{B67E7956-8F5A-4A1F-B1C4-F75ABE1E45A1}"/>
              </a:ext>
            </a:extLst>
          </p:cNvPr>
          <p:cNvSpPr txBox="1"/>
          <p:nvPr/>
        </p:nvSpPr>
        <p:spPr>
          <a:xfrm>
            <a:off x="9415977" y="2896207"/>
            <a:ext cx="1584176" cy="523220"/>
          </a:xfrm>
          <a:prstGeom prst="rect">
            <a:avLst/>
          </a:prstGeom>
          <a:solidFill>
            <a:schemeClr val="bg1"/>
          </a:solidFill>
          <a:ln w="28575">
            <a:solidFill>
              <a:schemeClr val="accent1">
                <a:lumMod val="75000"/>
              </a:schemeClr>
            </a:solidFill>
          </a:ln>
        </p:spPr>
        <p:txBody>
          <a:bodyPr wrap="square" rtlCol="0" anchor="ctr">
            <a:spAutoFit/>
          </a:bodyPr>
          <a:lstStyle/>
          <a:p>
            <a:pPr algn="ctr"/>
            <a:r>
              <a:rPr kumimoji="1" lang="ja-JP" altLang="en-US" sz="1400" b="1" dirty="0">
                <a:solidFill>
                  <a:schemeClr val="tx2"/>
                </a:solidFill>
                <a:latin typeface="Meiryo UI" panose="020B0604030504040204" pitchFamily="50" charset="-128"/>
                <a:ea typeface="Meiryo UI" panose="020B0604030504040204" pitchFamily="50" charset="-128"/>
              </a:rPr>
              <a:t>交通行動と居住地に対する選好</a:t>
            </a:r>
          </a:p>
        </p:txBody>
      </p:sp>
      <p:sp>
        <p:nvSpPr>
          <p:cNvPr id="9" name="テキスト ボックス 8">
            <a:extLst>
              <a:ext uri="{FF2B5EF4-FFF2-40B4-BE49-F238E27FC236}">
                <a16:creationId xmlns:a16="http://schemas.microsoft.com/office/drawing/2014/main" id="{840797D9-7882-4165-9DB1-D0ABC62892E4}"/>
              </a:ext>
            </a:extLst>
          </p:cNvPr>
          <p:cNvSpPr txBox="1"/>
          <p:nvPr/>
        </p:nvSpPr>
        <p:spPr>
          <a:xfrm>
            <a:off x="521669" y="1921536"/>
            <a:ext cx="5832649" cy="313932"/>
          </a:xfrm>
          <a:prstGeom prst="rect">
            <a:avLst/>
          </a:prstGeom>
          <a:noFill/>
        </p:spPr>
        <p:txBody>
          <a:bodyPr wrap="squar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例：居住地の自己選択 </a:t>
            </a:r>
            <a:r>
              <a:rPr kumimoji="1" lang="en-US" altLang="ja-JP" sz="1600" b="1" dirty="0">
                <a:latin typeface="Meiryo UI" panose="020B0604030504040204" pitchFamily="50" charset="-128"/>
                <a:ea typeface="Meiryo UI" panose="020B0604030504040204" pitchFamily="50" charset="-128"/>
              </a:rPr>
              <a:t>(residential self-selection)</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3AB1D41-2AE1-4D44-A865-1D0355809C92}"/>
                  </a:ext>
                </a:extLst>
              </p:cNvPr>
              <p:cNvSpPr txBox="1"/>
              <p:nvPr/>
            </p:nvSpPr>
            <p:spPr>
              <a:xfrm>
                <a:off x="1423966" y="4214646"/>
                <a:ext cx="4042940" cy="286232"/>
              </a:xfrm>
              <a:prstGeom prst="rect">
                <a:avLst/>
              </a:prstGeom>
              <a:noFill/>
            </p:spPr>
            <p:txBody>
              <a:bodyPr wrap="square" rtlCol="0">
                <a:spAutoFit/>
              </a:bodyPr>
              <a:lstStyle/>
              <a:p>
                <a:pPr algn="ctr">
                  <a:lnSpc>
                    <a:spcPct val="90000"/>
                  </a:lnSpc>
                </a:pPr>
                <a:r>
                  <a:rPr kumimoji="1" lang="ja-JP" altLang="en-US" sz="1400" b="1" dirty="0">
                    <a:latin typeface="Meiryo UI" panose="020B0604030504040204" pitchFamily="50" charset="-128"/>
                    <a:ea typeface="Meiryo UI" panose="020B0604030504040204" pitchFamily="50" charset="-128"/>
                  </a:rPr>
                  <a:t>未観測の場合、誤差項 </a:t>
                </a:r>
                <a14:m>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𝒖</m:t>
                        </m:r>
                      </m:e>
                      <m:sub>
                        <m:r>
                          <a:rPr kumimoji="1" lang="en-US" altLang="ja-JP" sz="1400" b="1" i="1">
                            <a:latin typeface="Cambria Math" panose="02040503050406030204" pitchFamily="18" charset="0"/>
                          </a:rPr>
                          <m:t>𝒊</m:t>
                        </m:r>
                      </m:sub>
                    </m:sSub>
                  </m:oMath>
                </a14:m>
                <a:r>
                  <a:rPr kumimoji="1" lang="ja-JP" altLang="en-US" sz="1400" b="1" dirty="0">
                    <a:latin typeface="Meiryo UI" panose="020B0604030504040204" pitchFamily="50" charset="-128"/>
                    <a:ea typeface="Meiryo UI" panose="020B0604030504040204" pitchFamily="50" charset="-128"/>
                  </a:rPr>
                  <a:t> に含まれる</a:t>
                </a:r>
              </a:p>
            </p:txBody>
          </p:sp>
        </mc:Choice>
        <mc:Fallback xmlns="">
          <p:sp>
            <p:nvSpPr>
              <p:cNvPr id="10" name="テキスト ボックス 9">
                <a:extLst>
                  <a:ext uri="{FF2B5EF4-FFF2-40B4-BE49-F238E27FC236}">
                    <a16:creationId xmlns:a16="http://schemas.microsoft.com/office/drawing/2014/main" id="{A3AB1D41-2AE1-4D44-A865-1D0355809C92}"/>
                  </a:ext>
                </a:extLst>
              </p:cNvPr>
              <p:cNvSpPr txBox="1">
                <a:spLocks noRot="1" noChangeAspect="1" noMove="1" noResize="1" noEditPoints="1" noAdjustHandles="1" noChangeArrowheads="1" noChangeShapeType="1" noTextEdit="1"/>
              </p:cNvSpPr>
              <p:nvPr/>
            </p:nvSpPr>
            <p:spPr>
              <a:xfrm>
                <a:off x="1423966" y="4214646"/>
                <a:ext cx="4042940" cy="286232"/>
              </a:xfrm>
              <a:prstGeom prst="rect">
                <a:avLst/>
              </a:prstGeom>
              <a:blipFill>
                <a:blip r:embed="rId8"/>
                <a:stretch>
                  <a:fillRect t="-10638" b="-21277"/>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59DC3D0E-D96C-4ED1-8D96-C185AA67DCB0}"/>
              </a:ext>
            </a:extLst>
          </p:cNvPr>
          <p:cNvSpPr txBox="1"/>
          <p:nvPr/>
        </p:nvSpPr>
        <p:spPr>
          <a:xfrm>
            <a:off x="5254563" y="5606586"/>
            <a:ext cx="4852675" cy="313932"/>
          </a:xfrm>
          <a:prstGeom prst="rect">
            <a:avLst/>
          </a:prstGeom>
          <a:noFill/>
        </p:spPr>
        <p:txBody>
          <a:bodyPr wrap="none" rtlCol="0">
            <a:spAutoFit/>
          </a:bodyPr>
          <a:lstStyle/>
          <a:p>
            <a:pPr algn="ctr">
              <a:lnSpc>
                <a:spcPct val="90000"/>
              </a:lnSpc>
            </a:pPr>
            <a:r>
              <a:rPr kumimoji="1" lang="ja-JP" altLang="en-US" sz="1600" b="1" dirty="0">
                <a:latin typeface="Meiryo UI" panose="020B0604030504040204" pitchFamily="50" charset="-128"/>
                <a:ea typeface="Meiryo UI" panose="020B0604030504040204" pitchFamily="50" charset="-128"/>
              </a:rPr>
              <a:t>欠落変数 </a:t>
            </a:r>
            <a:r>
              <a:rPr kumimoji="1" lang="en-US" altLang="ja-JP" sz="1600" b="1" dirty="0">
                <a:latin typeface="Meiryo UI" panose="020B0604030504040204" pitchFamily="50" charset="-128"/>
                <a:ea typeface="Meiryo UI" panose="020B0604030504040204" pitchFamily="50" charset="-128"/>
              </a:rPr>
              <a:t>(omitted variables) </a:t>
            </a:r>
            <a:r>
              <a:rPr kumimoji="1" lang="ja-JP" altLang="en-US" sz="1600" b="1" dirty="0">
                <a:latin typeface="Meiryo UI" panose="020B0604030504040204" pitchFamily="50" charset="-128"/>
                <a:ea typeface="Meiryo UI" panose="020B0604030504040204" pitchFamily="50" charset="-128"/>
              </a:rPr>
              <a:t>により生じる内生性</a:t>
            </a:r>
          </a:p>
        </p:txBody>
      </p:sp>
      <p:sp>
        <p:nvSpPr>
          <p:cNvPr id="12" name="テキスト ボックス 11">
            <a:extLst>
              <a:ext uri="{FF2B5EF4-FFF2-40B4-BE49-F238E27FC236}">
                <a16:creationId xmlns:a16="http://schemas.microsoft.com/office/drawing/2014/main" id="{6A14812F-9D51-40E2-A572-E4432BF2FF5E}"/>
              </a:ext>
            </a:extLst>
          </p:cNvPr>
          <p:cNvSpPr txBox="1"/>
          <p:nvPr/>
        </p:nvSpPr>
        <p:spPr>
          <a:xfrm>
            <a:off x="1238121" y="4778930"/>
            <a:ext cx="6626360"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交通行動と居住地に対する選好が誤差項に含まれることにより、</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説明変数である居住地域特性は誤差項と相関する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内生変数</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045260AD-8480-47DE-ABA0-AD89217AC167}"/>
                  </a:ext>
                </a:extLst>
              </p:cNvPr>
              <p:cNvSpPr/>
              <p:nvPr/>
            </p:nvSpPr>
            <p:spPr>
              <a:xfrm>
                <a:off x="5254563" y="2393897"/>
                <a:ext cx="532453" cy="369332"/>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𝒁</m:t>
                          </m:r>
                        </m:e>
                        <m:sub>
                          <m:r>
                            <a:rPr kumimoji="1" lang="en-US" altLang="ja-JP" b="1" i="1">
                              <a:latin typeface="Cambria Math" panose="02040503050406030204" pitchFamily="18" charset="0"/>
                            </a:rPr>
                            <m:t>𝒊</m:t>
                          </m:r>
                        </m:sub>
                      </m:sSub>
                    </m:oMath>
                  </m:oMathPara>
                </a14:m>
                <a:endParaRPr lang="ja-JP" altLang="en-US" dirty="0"/>
              </a:p>
            </p:txBody>
          </p:sp>
        </mc:Choice>
        <mc:Fallback xmlns="">
          <p:sp>
            <p:nvSpPr>
              <p:cNvPr id="43" name="正方形/長方形 42">
                <a:extLst>
                  <a:ext uri="{FF2B5EF4-FFF2-40B4-BE49-F238E27FC236}">
                    <a16:creationId xmlns:a16="http://schemas.microsoft.com/office/drawing/2014/main" id="{045260AD-8480-47DE-ABA0-AD89217AC167}"/>
                  </a:ext>
                </a:extLst>
              </p:cNvPr>
              <p:cNvSpPr>
                <a:spLocks noRot="1" noChangeAspect="1" noMove="1" noResize="1" noEditPoints="1" noAdjustHandles="1" noChangeArrowheads="1" noChangeShapeType="1" noTextEdit="1"/>
              </p:cNvSpPr>
              <p:nvPr/>
            </p:nvSpPr>
            <p:spPr>
              <a:xfrm>
                <a:off x="5254563" y="2393897"/>
                <a:ext cx="532453" cy="369332"/>
              </a:xfrm>
              <a:prstGeom prst="rect">
                <a:avLst/>
              </a:prstGeom>
              <a:blipFill>
                <a:blip r:embed="rId9"/>
                <a:stretch>
                  <a:fillRect b="-1613"/>
                </a:stretch>
              </a:blipFill>
              <a:ln>
                <a:solidFill>
                  <a:schemeClr val="tx1"/>
                </a:solidFill>
              </a:ln>
            </p:spPr>
            <p:txBody>
              <a:bodyPr/>
              <a:lstStyle/>
              <a:p>
                <a:r>
                  <a:rPr lang="ja-JP" altLang="en-US">
                    <a:noFill/>
                  </a:rPr>
                  <a:t> </a:t>
                </a:r>
              </a:p>
            </p:txBody>
          </p:sp>
        </mc:Fallback>
      </mc:AlternateContent>
      <p:pic>
        <p:nvPicPr>
          <p:cNvPr id="46" name="図 45">
            <a:extLst>
              <a:ext uri="{FF2B5EF4-FFF2-40B4-BE49-F238E27FC236}">
                <a16:creationId xmlns:a16="http://schemas.microsoft.com/office/drawing/2014/main" id="{54BDD1EF-255D-494E-A118-B3515CEB33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1296" y="2759262"/>
            <a:ext cx="1127195" cy="1127195"/>
          </a:xfrm>
          <a:prstGeom prst="rect">
            <a:avLst/>
          </a:prstGeom>
        </p:spPr>
      </p:pic>
      <p:sp>
        <p:nvSpPr>
          <p:cNvPr id="47" name="テキスト ボックス 46">
            <a:extLst>
              <a:ext uri="{FF2B5EF4-FFF2-40B4-BE49-F238E27FC236}">
                <a16:creationId xmlns:a16="http://schemas.microsoft.com/office/drawing/2014/main" id="{09A65C7F-ABBF-42F9-9B4A-5C648E1323C1}"/>
              </a:ext>
            </a:extLst>
          </p:cNvPr>
          <p:cNvSpPr txBox="1"/>
          <p:nvPr/>
        </p:nvSpPr>
        <p:spPr>
          <a:xfrm>
            <a:off x="5120679" y="3656370"/>
            <a:ext cx="800219" cy="313932"/>
          </a:xfrm>
          <a:prstGeom prst="rect">
            <a:avLst/>
          </a:prstGeom>
          <a:noFill/>
        </p:spPr>
        <p:txBody>
          <a:bodyPr wrap="none" rtlCol="0">
            <a:spAutoFit/>
          </a:bodyPr>
          <a:lstStyle/>
          <a:p>
            <a:pPr algn="ctr">
              <a:lnSpc>
                <a:spcPct val="90000"/>
              </a:lnSpc>
            </a:pPr>
            <a:r>
              <a:rPr kumimoji="1" lang="ja-JP" altLang="en-US" sz="1600" b="1" dirty="0">
                <a:solidFill>
                  <a:schemeClr val="tx2"/>
                </a:solidFill>
                <a:latin typeface="Meiryo UI" panose="020B0604030504040204" pitchFamily="50" charset="-128"/>
                <a:ea typeface="Meiryo UI" panose="020B0604030504040204" pitchFamily="50" charset="-128"/>
              </a:rPr>
              <a:t>駅近郊</a:t>
            </a:r>
          </a:p>
        </p:txBody>
      </p:sp>
      <p:sp>
        <p:nvSpPr>
          <p:cNvPr id="13" name="矢印: 右 12">
            <a:extLst>
              <a:ext uri="{FF2B5EF4-FFF2-40B4-BE49-F238E27FC236}">
                <a16:creationId xmlns:a16="http://schemas.microsoft.com/office/drawing/2014/main" id="{24F66465-5AA1-42D2-92AE-A3CB3E1CE97F}"/>
              </a:ext>
            </a:extLst>
          </p:cNvPr>
          <p:cNvSpPr/>
          <p:nvPr/>
        </p:nvSpPr>
        <p:spPr>
          <a:xfrm>
            <a:off x="4265781" y="3234012"/>
            <a:ext cx="576064" cy="48463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
        <p:nvSpPr>
          <p:cNvPr id="14" name="テキスト ボックス 13">
            <a:extLst>
              <a:ext uri="{FF2B5EF4-FFF2-40B4-BE49-F238E27FC236}">
                <a16:creationId xmlns:a16="http://schemas.microsoft.com/office/drawing/2014/main" id="{0E0AFA0A-FE47-40EF-A36B-4D02D842E98E}"/>
              </a:ext>
            </a:extLst>
          </p:cNvPr>
          <p:cNvSpPr txBox="1"/>
          <p:nvPr/>
        </p:nvSpPr>
        <p:spPr>
          <a:xfrm>
            <a:off x="4253784" y="2926985"/>
            <a:ext cx="595035" cy="313932"/>
          </a:xfrm>
          <a:prstGeom prst="rect">
            <a:avLst/>
          </a:prstGeom>
          <a:noFill/>
        </p:spPr>
        <p:txBody>
          <a:bodyPr wrap="none" rtlCol="0">
            <a:spAutoFit/>
          </a:bodyPr>
          <a:lstStyle/>
          <a:p>
            <a:pPr algn="ctr">
              <a:lnSpc>
                <a:spcPct val="90000"/>
              </a:lnSpc>
            </a:pPr>
            <a:r>
              <a:rPr kumimoji="1" lang="ja-JP" altLang="en-US" sz="1600" b="1" dirty="0">
                <a:solidFill>
                  <a:schemeClr val="tx2"/>
                </a:solidFill>
                <a:latin typeface="Meiryo UI" panose="020B0604030504040204" pitchFamily="50" charset="-128"/>
                <a:ea typeface="Meiryo UI" panose="020B0604030504040204" pitchFamily="50" charset="-128"/>
              </a:rPr>
              <a:t>選択</a:t>
            </a:r>
          </a:p>
        </p:txBody>
      </p:sp>
      <p:sp>
        <p:nvSpPr>
          <p:cNvPr id="48" name="矢印: 上向き折線 47">
            <a:extLst>
              <a:ext uri="{FF2B5EF4-FFF2-40B4-BE49-F238E27FC236}">
                <a16:creationId xmlns:a16="http://schemas.microsoft.com/office/drawing/2014/main" id="{F7B17FBF-96E2-48EB-ADAE-6BD7C06792E2}"/>
              </a:ext>
            </a:extLst>
          </p:cNvPr>
          <p:cNvSpPr/>
          <p:nvPr/>
        </p:nvSpPr>
        <p:spPr>
          <a:xfrm rot="5400000">
            <a:off x="4629220" y="5418862"/>
            <a:ext cx="313932" cy="469771"/>
          </a:xfrm>
          <a:prstGeom prst="bentUpArrow">
            <a:avLst>
              <a:gd name="adj1" fmla="val 31069"/>
              <a:gd name="adj2" fmla="val 25000"/>
              <a:gd name="adj3" fmla="val 25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err="1">
              <a:solidFill>
                <a:schemeClr val="bg1"/>
              </a:solidFill>
            </a:endParaRPr>
          </a:p>
        </p:txBody>
      </p:sp>
    </p:spTree>
    <p:extLst>
      <p:ext uri="{BB962C8B-B14F-4D97-AF65-F5344CB8AC3E}">
        <p14:creationId xmlns:p14="http://schemas.microsoft.com/office/powerpoint/2010/main" val="396409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トライプの枠線 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622_TF02801098" id="{20B4D654-9261-47EB-8F51-A1D078F19E83}" vid="{053B2B3A-9BC6-4B00-A0A8-985511082DE8}"/>
    </a:ext>
  </a:extLst>
</a:theme>
</file>

<file path=ppt/theme/theme2.xml><?xml version="1.0" encoding="utf-8"?>
<a:theme xmlns:a="http://schemas.openxmlformats.org/drawingml/2006/main" name="Office テーマ">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黒いストライプの枠線のプレゼンテーション (ワイド画面)</Template>
  <TotalTime>22438</TotalTime>
  <Words>7600</Words>
  <Application>Microsoft Office PowerPoint</Application>
  <PresentationFormat>ユーザー設定</PresentationFormat>
  <Paragraphs>1231</Paragraphs>
  <Slides>59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59</vt:i4>
      </vt:variant>
    </vt:vector>
  </HeadingPairs>
  <TitlesOfParts>
    <vt:vector size="67" baseType="lpstr">
      <vt:lpstr>Meiryo UI</vt:lpstr>
      <vt:lpstr>メイリオ</vt:lpstr>
      <vt:lpstr>Arial</vt:lpstr>
      <vt:lpstr>Cambria Math</vt:lpstr>
      <vt:lpstr>Euphemia</vt:lpstr>
      <vt:lpstr>Times New Roman</vt:lpstr>
      <vt:lpstr>Wingdings</vt:lpstr>
      <vt:lpstr>ストライプの枠線 16x9</vt:lpstr>
      <vt:lpstr>研究紹介：  Bayesian approaches for handling and identifying endogeneity in discrete choice modeling  (離散選択モデルにおける内生性とその識別のためのベイズアプローチ)</vt:lpstr>
      <vt:lpstr>自己紹介</vt:lpstr>
      <vt:lpstr>課題: 居住地の自己選択 (residential self-selection) により生じる内生性</vt:lpstr>
      <vt:lpstr>研究の関心: 心理的・主観的な未観測要因により生じるバイアスの補正</vt:lpstr>
      <vt:lpstr>結論: 提案手法により得られた結果</vt:lpstr>
      <vt:lpstr>居住地選択と交通行動の間に生じる内生性とその対処法</vt:lpstr>
      <vt:lpstr>計量経済学における内生性</vt:lpstr>
      <vt:lpstr>居住地域の特性が交通行動に与える影響</vt:lpstr>
      <vt:lpstr>居住地の自己選択と欠落変数により生じる内生性</vt:lpstr>
      <vt:lpstr>居住地選択と交通行動の間に生じる内生性への対処法</vt:lpstr>
      <vt:lpstr>研究課題</vt:lpstr>
      <vt:lpstr>(博論の) 研究目的</vt:lpstr>
      <vt:lpstr>既存のサンプルセレクションモデルと提案モデルの関係</vt:lpstr>
      <vt:lpstr>サンプルセレクションモデルのアプローチ</vt:lpstr>
      <vt:lpstr>PowerPoint プレゼンテーション</vt:lpstr>
      <vt:lpstr>共分散パラメータ σ の識別問題とその対処：ベイズアプローチ</vt:lpstr>
      <vt:lpstr>共分散パラメータ σ の識別問題</vt:lpstr>
      <vt:lpstr>尤度関数が平坦な場合の事前・事後分布の振る舞い</vt:lpstr>
      <vt:lpstr>事前分布に関する議論 (Gelman and Shalizi, 2013)</vt:lpstr>
      <vt:lpstr>Watanabe-Akaike Information Criterion (WAIC)</vt:lpstr>
      <vt:lpstr>まとめ：ベイズアプローチによるパラメータ識別問題への対処</vt:lpstr>
      <vt:lpstr>２値の交通行動を扱うサンプルセレクションモデル  多項型の居住地自己選択を扱うサンプルセレクションモデル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誤差構造の仮定について</vt:lpstr>
      <vt:lpstr>パラメータのベイズ推定アルゴリズム (MCMC法)</vt:lpstr>
      <vt:lpstr>実データを用いた検証</vt:lpstr>
      <vt:lpstr>多項型の居住地自己選択を扱うサンプルセレクションモデルの適用</vt:lpstr>
      <vt:lpstr>結果①：WAICと最終対数尤度</vt:lpstr>
      <vt:lpstr>結果②：内生性バイアスの補正によるATEの変化</vt:lpstr>
      <vt:lpstr>まとめ: サンプルセレクションモデルの拡張</vt:lpstr>
      <vt:lpstr>本研究の課題</vt:lpstr>
      <vt:lpstr>結語</vt:lpstr>
      <vt:lpstr>シミュレーションデータを用いた検証</vt:lpstr>
      <vt:lpstr>シミュレーションデータの生成手順</vt:lpstr>
      <vt:lpstr>欠落変数による内生性バイアスの発生</vt:lpstr>
      <vt:lpstr>Average Treatment Effect (ATE: 平均処置効果)</vt:lpstr>
      <vt:lpstr>検証結果①：事前分布とWAIC</vt:lpstr>
      <vt:lpstr>検証結果②：事前分布とATE・(WAIC)</vt:lpstr>
      <vt:lpstr>誤差構造の仮定とベイズ推定</vt:lpstr>
      <vt:lpstr>今後の展開</vt:lpstr>
      <vt:lpstr>PowerPoint プレゼンテーション</vt:lpstr>
      <vt:lpstr>誤差構造の仮定について</vt:lpstr>
      <vt:lpstr>誤差構造と σ の完全条件付き分布</vt:lpstr>
      <vt:lpstr>誤差構造と σ の完全条件付き分布</vt:lpstr>
      <vt:lpstr>σ の取りうる範囲に対する制約</vt:lpstr>
      <vt:lpstr>σ の取りうる範囲に対する制約</vt:lpstr>
      <vt:lpstr>誤差構造の仮定について</vt:lpstr>
      <vt:lpstr>内生性バイアスの要因</vt:lpstr>
      <vt:lpstr>サンプルセレクションモデルと操作変数法*のアプローチにおける違い</vt:lpstr>
      <vt:lpstr>操作変数法*のアプローチ</vt:lpstr>
      <vt:lpstr>多項型の居住地自己選択を扱う利点</vt:lpstr>
      <vt:lpstr>推定手法の候補</vt:lpstr>
      <vt:lpstr>ATEの解釈に関する議論 ①</vt:lpstr>
      <vt:lpstr>ATEの解釈に関する議論 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Watanabe Hajime</dc:creator>
  <cp:lastModifiedBy>Watanabe Hajime</cp:lastModifiedBy>
  <cp:revision>354</cp:revision>
  <dcterms:created xsi:type="dcterms:W3CDTF">2021-12-04T00:23:40Z</dcterms:created>
  <dcterms:modified xsi:type="dcterms:W3CDTF">2022-04-15T05:13:05Z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