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8" r:id="rId6"/>
    <p:sldId id="262" r:id="rId7"/>
    <p:sldId id="267" r:id="rId8"/>
    <p:sldId id="261" r:id="rId9"/>
    <p:sldId id="269" r:id="rId10"/>
    <p:sldId id="266" r:id="rId11"/>
    <p:sldId id="264" r:id="rId12"/>
    <p:sldId id="265" r:id="rId13"/>
    <p:sldId id="270" r:id="rId14"/>
    <p:sldId id="271"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6" autoAdjust="0"/>
    <p:restoredTop sz="94646" autoAdjust="0"/>
  </p:normalViewPr>
  <p:slideViewPr>
    <p:cSldViewPr>
      <p:cViewPr varScale="1">
        <p:scale>
          <a:sx n="53" d="100"/>
          <a:sy n="53" d="100"/>
        </p:scale>
        <p:origin x="-7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image" Target="../media/image19.wmf"/><Relationship Id="rId3" Type="http://schemas.openxmlformats.org/officeDocument/2006/relationships/image" Target="../media/image9.wmf"/><Relationship Id="rId7" Type="http://schemas.openxmlformats.org/officeDocument/2006/relationships/image" Target="../media/image13.wmf"/><Relationship Id="rId12" Type="http://schemas.openxmlformats.org/officeDocument/2006/relationships/image" Target="../media/image18.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11" Type="http://schemas.openxmlformats.org/officeDocument/2006/relationships/image" Target="../media/image17.wmf"/><Relationship Id="rId5" Type="http://schemas.openxmlformats.org/officeDocument/2006/relationships/image" Target="../media/image11.wmf"/><Relationship Id="rId10" Type="http://schemas.openxmlformats.org/officeDocument/2006/relationships/image" Target="../media/image16.wmf"/><Relationship Id="rId4" Type="http://schemas.openxmlformats.org/officeDocument/2006/relationships/image" Target="../media/image10.wmf"/><Relationship Id="rId9"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21.wmf"/><Relationship Id="rId1" Type="http://schemas.openxmlformats.org/officeDocument/2006/relationships/image" Target="../media/image20.wmf"/><Relationship Id="rId6" Type="http://schemas.openxmlformats.org/officeDocument/2006/relationships/image" Target="../media/image23.wmf"/><Relationship Id="rId5" Type="http://schemas.openxmlformats.org/officeDocument/2006/relationships/image" Target="../media/image8.wmf"/><Relationship Id="rId4"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image" Target="../media/image26.wmf"/><Relationship Id="rId7" Type="http://schemas.openxmlformats.org/officeDocument/2006/relationships/image" Target="../media/image30.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29.wmf"/><Relationship Id="rId5" Type="http://schemas.openxmlformats.org/officeDocument/2006/relationships/image" Target="../media/image28.wmf"/><Relationship Id="rId10" Type="http://schemas.openxmlformats.org/officeDocument/2006/relationships/image" Target="../media/image33.wmf"/><Relationship Id="rId4" Type="http://schemas.openxmlformats.org/officeDocument/2006/relationships/image" Target="../media/image27.wmf"/><Relationship Id="rId9" Type="http://schemas.openxmlformats.org/officeDocument/2006/relationships/image" Target="../media/image3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5" Type="http://schemas.openxmlformats.org/officeDocument/2006/relationships/image" Target="../media/image38.wmf"/><Relationship Id="rId4" Type="http://schemas.openxmlformats.org/officeDocument/2006/relationships/image" Target="../media/image3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1.wmf"/><Relationship Id="rId7" Type="http://schemas.openxmlformats.org/officeDocument/2006/relationships/image" Target="../media/image45.wmf"/><Relationship Id="rId2" Type="http://schemas.openxmlformats.org/officeDocument/2006/relationships/image" Target="../media/image40.wmf"/><Relationship Id="rId1" Type="http://schemas.openxmlformats.org/officeDocument/2006/relationships/image" Target="../media/image39.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5" Type="http://schemas.openxmlformats.org/officeDocument/2006/relationships/image" Target="../media/image50.wmf"/><Relationship Id="rId4" Type="http://schemas.openxmlformats.org/officeDocument/2006/relationships/image" Target="../media/image4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 Id="rId4" Type="http://schemas.openxmlformats.org/officeDocument/2006/relationships/image" Target="../media/image5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517490-8D54-4ED0-B318-D0B7EEFE5D14}" type="datetimeFigureOut">
              <a:rPr kumimoji="1" lang="ja-JP" altLang="en-US" smtClean="0"/>
              <a:pPr/>
              <a:t>2013/7/9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6438F5-91ED-44BF-A142-C74E6671895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5C23745-3D2C-43AC-AC69-E792C3C40B8D}" type="datetimeFigureOut">
              <a:rPr kumimoji="1" lang="ja-JP" altLang="en-US" smtClean="0"/>
              <a:pPr/>
              <a:t>2013/7/9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D15903E-BEC0-47B9-AA25-E9778FAF927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5C23745-3D2C-43AC-AC69-E792C3C40B8D}" type="datetimeFigureOut">
              <a:rPr kumimoji="1" lang="ja-JP" altLang="en-US" smtClean="0"/>
              <a:pPr/>
              <a:t>2013/7/9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D15903E-BEC0-47B9-AA25-E9778FAF927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5C23745-3D2C-43AC-AC69-E792C3C40B8D}" type="datetimeFigureOut">
              <a:rPr kumimoji="1" lang="ja-JP" altLang="en-US" smtClean="0"/>
              <a:pPr/>
              <a:t>2013/7/9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D15903E-BEC0-47B9-AA25-E9778FAF927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5C23745-3D2C-43AC-AC69-E792C3C40B8D}" type="datetimeFigureOut">
              <a:rPr kumimoji="1" lang="ja-JP" altLang="en-US" smtClean="0"/>
              <a:pPr/>
              <a:t>2013/7/9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D15903E-BEC0-47B9-AA25-E9778FAF927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5C23745-3D2C-43AC-AC69-E792C3C40B8D}" type="datetimeFigureOut">
              <a:rPr kumimoji="1" lang="ja-JP" altLang="en-US" smtClean="0"/>
              <a:pPr/>
              <a:t>2013/7/9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D15903E-BEC0-47B9-AA25-E9778FAF927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55C23745-3D2C-43AC-AC69-E792C3C40B8D}" type="datetimeFigureOut">
              <a:rPr kumimoji="1" lang="ja-JP" altLang="en-US" smtClean="0"/>
              <a:pPr/>
              <a:t>2013/7/9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D15903E-BEC0-47B9-AA25-E9778FAF927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5C23745-3D2C-43AC-AC69-E792C3C40B8D}" type="datetimeFigureOut">
              <a:rPr kumimoji="1" lang="ja-JP" altLang="en-US" smtClean="0"/>
              <a:pPr/>
              <a:t>2013/7/9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D15903E-BEC0-47B9-AA25-E9778FAF927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5C23745-3D2C-43AC-AC69-E792C3C40B8D}" type="datetimeFigureOut">
              <a:rPr kumimoji="1" lang="ja-JP" altLang="en-US" smtClean="0"/>
              <a:pPr/>
              <a:t>2013/7/9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D15903E-BEC0-47B9-AA25-E9778FAF927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5C23745-3D2C-43AC-AC69-E792C3C40B8D}" type="datetimeFigureOut">
              <a:rPr kumimoji="1" lang="ja-JP" altLang="en-US" smtClean="0"/>
              <a:pPr/>
              <a:t>2013/7/9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D15903E-BEC0-47B9-AA25-E9778FAF927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5C23745-3D2C-43AC-AC69-E792C3C40B8D}" type="datetimeFigureOut">
              <a:rPr kumimoji="1" lang="ja-JP" altLang="en-US" smtClean="0"/>
              <a:pPr/>
              <a:t>2013/7/9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D15903E-BEC0-47B9-AA25-E9778FAF927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5C23745-3D2C-43AC-AC69-E792C3C40B8D}" type="datetimeFigureOut">
              <a:rPr kumimoji="1" lang="ja-JP" altLang="en-US" smtClean="0"/>
              <a:pPr/>
              <a:t>2013/7/9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D15903E-BEC0-47B9-AA25-E9778FAF927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23745-3D2C-43AC-AC69-E792C3C40B8D}" type="datetimeFigureOut">
              <a:rPr kumimoji="1" lang="ja-JP" altLang="en-US" smtClean="0"/>
              <a:pPr/>
              <a:t>2013/7/9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15903E-BEC0-47B9-AA25-E9778FAF927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7.bin"/><Relationship Id="rId7" Type="http://schemas.openxmlformats.org/officeDocument/2006/relationships/oleObject" Target="../embeddings/oleObject4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40.bin"/><Relationship Id="rId5" Type="http://schemas.openxmlformats.org/officeDocument/2006/relationships/oleObject" Target="../embeddings/oleObject39.bin"/><Relationship Id="rId4" Type="http://schemas.openxmlformats.org/officeDocument/2006/relationships/oleObject" Target="../embeddings/oleObject38.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47.bin"/><Relationship Id="rId3" Type="http://schemas.openxmlformats.org/officeDocument/2006/relationships/oleObject" Target="../embeddings/oleObject42.bin"/><Relationship Id="rId7" Type="http://schemas.openxmlformats.org/officeDocument/2006/relationships/oleObject" Target="../embeddings/oleObject46.bin"/><Relationship Id="rId2" Type="http://schemas.openxmlformats.org/officeDocument/2006/relationships/slideLayout" Target="../slideLayouts/slideLayout4.xml"/><Relationship Id="rId1" Type="http://schemas.openxmlformats.org/officeDocument/2006/relationships/vmlDrawing" Target="../drawings/vmlDrawing7.vml"/><Relationship Id="rId6" Type="http://schemas.openxmlformats.org/officeDocument/2006/relationships/oleObject" Target="../embeddings/oleObject45.bin"/><Relationship Id="rId5" Type="http://schemas.openxmlformats.org/officeDocument/2006/relationships/oleObject" Target="../embeddings/oleObject44.bin"/><Relationship Id="rId4" Type="http://schemas.openxmlformats.org/officeDocument/2006/relationships/oleObject" Target="../embeddings/oleObject43.bin"/><Relationship Id="rId9" Type="http://schemas.openxmlformats.org/officeDocument/2006/relationships/oleObject" Target="../embeddings/oleObject48.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49.bin"/><Relationship Id="rId7" Type="http://schemas.openxmlformats.org/officeDocument/2006/relationships/oleObject" Target="../embeddings/oleObject53.bin"/><Relationship Id="rId2" Type="http://schemas.openxmlformats.org/officeDocument/2006/relationships/slideLayout" Target="../slideLayouts/slideLayout4.xml"/><Relationship Id="rId1" Type="http://schemas.openxmlformats.org/officeDocument/2006/relationships/vmlDrawing" Target="../drawings/vmlDrawing8.vml"/><Relationship Id="rId6" Type="http://schemas.openxmlformats.org/officeDocument/2006/relationships/oleObject" Target="../embeddings/oleObject52.bin"/><Relationship Id="rId5" Type="http://schemas.openxmlformats.org/officeDocument/2006/relationships/oleObject" Target="../embeddings/oleObject51.bin"/><Relationship Id="rId4" Type="http://schemas.openxmlformats.org/officeDocument/2006/relationships/oleObject" Target="../embeddings/oleObject50.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57.bin"/><Relationship Id="rId5" Type="http://schemas.openxmlformats.org/officeDocument/2006/relationships/oleObject" Target="../embeddings/oleObject56.bin"/><Relationship Id="rId4" Type="http://schemas.openxmlformats.org/officeDocument/2006/relationships/oleObject" Target="../embeddings/oleObject55.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7.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oleObject" Target="../embeddings/oleObject18.bin"/><Relationship Id="rId3" Type="http://schemas.openxmlformats.org/officeDocument/2006/relationships/oleObject" Target="../embeddings/oleObject8.bin"/><Relationship Id="rId7" Type="http://schemas.openxmlformats.org/officeDocument/2006/relationships/oleObject" Target="../embeddings/oleObject12.bin"/><Relationship Id="rId12" Type="http://schemas.openxmlformats.org/officeDocument/2006/relationships/oleObject" Target="../embeddings/oleObject17.bin"/><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11.bin"/><Relationship Id="rId11" Type="http://schemas.openxmlformats.org/officeDocument/2006/relationships/oleObject" Target="../embeddings/oleObject16.bin"/><Relationship Id="rId5" Type="http://schemas.openxmlformats.org/officeDocument/2006/relationships/oleObject" Target="../embeddings/oleObject10.bin"/><Relationship Id="rId15" Type="http://schemas.openxmlformats.org/officeDocument/2006/relationships/oleObject" Target="../embeddings/oleObject20.bin"/><Relationship Id="rId10" Type="http://schemas.openxmlformats.org/officeDocument/2006/relationships/oleObject" Target="../embeddings/oleObject15.bin"/><Relationship Id="rId4" Type="http://schemas.openxmlformats.org/officeDocument/2006/relationships/oleObject" Target="../embeddings/oleObject9.bin"/><Relationship Id="rId9" Type="http://schemas.openxmlformats.org/officeDocument/2006/relationships/oleObject" Target="../embeddings/oleObject14.bin"/><Relationship Id="rId14" Type="http://schemas.openxmlformats.org/officeDocument/2006/relationships/oleObject" Target="../embeddings/oleObject19.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oleObject" Target="../embeddings/oleObject21.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2.bin"/><Relationship Id="rId3" Type="http://schemas.openxmlformats.org/officeDocument/2006/relationships/oleObject" Target="../embeddings/oleObject27.bin"/><Relationship Id="rId7" Type="http://schemas.openxmlformats.org/officeDocument/2006/relationships/oleObject" Target="../embeddings/oleObject31.bin"/><Relationship Id="rId12" Type="http://schemas.openxmlformats.org/officeDocument/2006/relationships/oleObject" Target="../embeddings/oleObject36.bin"/><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30.bin"/><Relationship Id="rId11" Type="http://schemas.openxmlformats.org/officeDocument/2006/relationships/oleObject" Target="../embeddings/oleObject35.bin"/><Relationship Id="rId5" Type="http://schemas.openxmlformats.org/officeDocument/2006/relationships/oleObject" Target="../embeddings/oleObject29.bin"/><Relationship Id="rId10" Type="http://schemas.openxmlformats.org/officeDocument/2006/relationships/oleObject" Target="../embeddings/oleObject34.bin"/><Relationship Id="rId4" Type="http://schemas.openxmlformats.org/officeDocument/2006/relationships/oleObject" Target="../embeddings/oleObject28.bin"/><Relationship Id="rId9" Type="http://schemas.openxmlformats.org/officeDocument/2006/relationships/oleObject" Target="../embeddings/oleObject33.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700809"/>
            <a:ext cx="7772400" cy="2592288"/>
          </a:xfrm>
        </p:spPr>
        <p:txBody>
          <a:bodyPr>
            <a:normAutofit/>
          </a:bodyPr>
          <a:lstStyle/>
          <a:p>
            <a:r>
              <a:rPr lang="ja-JP" altLang="en-US" dirty="0"/>
              <a:t>交通行動の分析とモデリング</a:t>
            </a:r>
            <a:r>
              <a:rPr lang="en-US" altLang="ja-JP" dirty="0"/>
              <a:t>―</a:t>
            </a:r>
            <a:r>
              <a:rPr lang="ja-JP" altLang="en-US" dirty="0"/>
              <a:t>理論</a:t>
            </a:r>
            <a:r>
              <a:rPr lang="en-US" altLang="ja-JP" dirty="0"/>
              <a:t>/</a:t>
            </a:r>
            <a:r>
              <a:rPr lang="ja-JP" altLang="en-US" dirty="0"/>
              <a:t>モデル</a:t>
            </a:r>
            <a:r>
              <a:rPr lang="en-US" altLang="ja-JP" dirty="0"/>
              <a:t>/</a:t>
            </a:r>
            <a:r>
              <a:rPr lang="ja-JP" altLang="en-US" dirty="0"/>
              <a:t>調査</a:t>
            </a:r>
            <a:r>
              <a:rPr lang="en-US" altLang="ja-JP" dirty="0"/>
              <a:t>/</a:t>
            </a:r>
            <a:r>
              <a:rPr lang="ja-JP" altLang="en-US" dirty="0" smtClean="0"/>
              <a:t>応用</a:t>
            </a:r>
            <a:r>
              <a:rPr lang="en-US" altLang="ja-JP" dirty="0"/>
              <a:t/>
            </a:r>
            <a:br>
              <a:rPr lang="en-US" altLang="ja-JP" dirty="0"/>
            </a:br>
            <a:r>
              <a:rPr lang="ja-JP" altLang="en-US" dirty="0" smtClean="0"/>
              <a:t> </a:t>
            </a:r>
            <a:r>
              <a:rPr lang="en-US" altLang="ja-JP" dirty="0"/>
              <a:t>11</a:t>
            </a:r>
            <a:r>
              <a:rPr lang="ja-JP" altLang="en-US" dirty="0"/>
              <a:t>章</a:t>
            </a:r>
            <a:endParaRPr kumimoji="1" lang="ja-JP" altLang="en-US" dirty="0"/>
          </a:p>
        </p:txBody>
      </p:sp>
      <p:sp>
        <p:nvSpPr>
          <p:cNvPr id="3" name="サブタイトル 2"/>
          <p:cNvSpPr>
            <a:spLocks noGrp="1"/>
          </p:cNvSpPr>
          <p:nvPr>
            <p:ph type="subTitle" idx="1"/>
          </p:nvPr>
        </p:nvSpPr>
        <p:spPr>
          <a:xfrm>
            <a:off x="1371600" y="5013176"/>
            <a:ext cx="6400800" cy="625624"/>
          </a:xfrm>
        </p:spPr>
        <p:txBody>
          <a:bodyPr/>
          <a:lstStyle/>
          <a:p>
            <a:pPr algn="r"/>
            <a:r>
              <a:rPr lang="en-US" altLang="ja-JP" dirty="0" smtClean="0"/>
              <a:t>B4</a:t>
            </a:r>
            <a:r>
              <a:rPr lang="ja-JP" altLang="en-US" dirty="0" smtClean="0"/>
              <a:t>出</a:t>
            </a:r>
            <a:r>
              <a:rPr lang="ja-JP" altLang="en-US" dirty="0" smtClean="0"/>
              <a:t>江哲也</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目的地選択</a:t>
            </a:r>
            <a:endParaRPr kumimoji="1" lang="ja-JP" altLang="en-US" dirty="0"/>
          </a:p>
        </p:txBody>
      </p:sp>
      <p:sp>
        <p:nvSpPr>
          <p:cNvPr id="3" name="コンテンツ プレースホルダ 2"/>
          <p:cNvSpPr>
            <a:spLocks noGrp="1"/>
          </p:cNvSpPr>
          <p:nvPr>
            <p:ph idx="1"/>
          </p:nvPr>
        </p:nvSpPr>
        <p:spPr>
          <a:xfrm>
            <a:off x="467544" y="1628800"/>
            <a:ext cx="8229600" cy="4525963"/>
          </a:xfrm>
        </p:spPr>
        <p:txBody>
          <a:bodyPr>
            <a:normAutofit/>
          </a:bodyPr>
          <a:lstStyle/>
          <a:p>
            <a:r>
              <a:rPr kumimoji="1" lang="ja-JP" altLang="en-US" sz="2400" dirty="0" smtClean="0"/>
              <a:t>以下のような効用が最大となる目的地を選択</a:t>
            </a:r>
            <a:r>
              <a:rPr kumimoji="1" lang="ja-JP" altLang="en-US" sz="2400" dirty="0" smtClean="0"/>
              <a:t>する</a:t>
            </a:r>
            <a:endParaRPr kumimoji="1" lang="en-US" altLang="ja-JP" sz="2400" dirty="0" smtClean="0"/>
          </a:p>
          <a:p>
            <a:endParaRPr lang="en-US" altLang="ja-JP" sz="2400" dirty="0" smtClean="0"/>
          </a:p>
          <a:p>
            <a:endParaRPr kumimoji="1" lang="en-US" altLang="ja-JP" sz="2400" dirty="0" smtClean="0"/>
          </a:p>
          <a:p>
            <a:endParaRPr lang="en-US" altLang="ja-JP" sz="2400" dirty="0" smtClean="0"/>
          </a:p>
          <a:p>
            <a:endParaRPr kumimoji="1" lang="en-US" altLang="ja-JP" sz="2400" dirty="0" smtClean="0"/>
          </a:p>
          <a:p>
            <a:r>
              <a:rPr kumimoji="1" lang="ja-JP" altLang="en-US" sz="2400" dirty="0" smtClean="0"/>
              <a:t>目的地の選択肢は数百、数千にもなりうるため、誤差項</a:t>
            </a:r>
            <a:r>
              <a:rPr lang="ja-JP" altLang="en-US" sz="2400" dirty="0" smtClean="0"/>
              <a:t>はガンベル分布を仮定し、ロジットモデルとして定式化することが多い</a:t>
            </a:r>
            <a:endParaRPr lang="en-US" altLang="ja-JP" sz="2400" dirty="0" smtClean="0"/>
          </a:p>
          <a:p>
            <a:r>
              <a:rPr kumimoji="1" lang="ja-JP" altLang="en-US" sz="2400" dirty="0" smtClean="0"/>
              <a:t>階層的なゾーンシステムを仮定し、ネスティッド</a:t>
            </a:r>
            <a:r>
              <a:rPr lang="ja-JP" altLang="en-US" sz="2400" dirty="0" smtClean="0"/>
              <a:t>モデルを適用する場合もある</a:t>
            </a:r>
            <a:endParaRPr kumimoji="1" lang="en-US" altLang="ja-JP" sz="2400" dirty="0" smtClean="0"/>
          </a:p>
        </p:txBody>
      </p:sp>
      <p:sp>
        <p:nvSpPr>
          <p:cNvPr id="20" name="テキスト ボックス 19"/>
          <p:cNvSpPr txBox="1"/>
          <p:nvPr/>
        </p:nvSpPr>
        <p:spPr>
          <a:xfrm>
            <a:off x="1475656" y="1124744"/>
            <a:ext cx="6192688" cy="461665"/>
          </a:xfrm>
          <a:prstGeom prst="rect">
            <a:avLst/>
          </a:prstGeom>
          <a:noFill/>
        </p:spPr>
        <p:txBody>
          <a:bodyPr wrap="square" rtlCol="0">
            <a:spAutoFit/>
          </a:bodyPr>
          <a:lstStyle/>
          <a:p>
            <a:pPr algn="ctr"/>
            <a:r>
              <a:rPr lang="ja-JP" altLang="en-US" sz="2400" dirty="0"/>
              <a:t>離散</a:t>
            </a:r>
            <a:r>
              <a:rPr lang="ja-JP" altLang="en-US" sz="2400" dirty="0" smtClean="0"/>
              <a:t>選択モデル</a:t>
            </a:r>
            <a:endParaRPr lang="ja-JP" altLang="en-US" sz="2400" dirty="0"/>
          </a:p>
        </p:txBody>
      </p:sp>
      <p:graphicFrame>
        <p:nvGraphicFramePr>
          <p:cNvPr id="7179" name="Object 11"/>
          <p:cNvGraphicFramePr>
            <a:graphicFrameLocks noChangeAspect="1"/>
          </p:cNvGraphicFramePr>
          <p:nvPr/>
        </p:nvGraphicFramePr>
        <p:xfrm>
          <a:off x="1115616" y="2060848"/>
          <a:ext cx="2520280" cy="630414"/>
        </p:xfrm>
        <a:graphic>
          <a:graphicData uri="http://schemas.openxmlformats.org/presentationml/2006/ole">
            <p:oleObj spid="_x0000_s7179" name="数式" r:id="rId3" imgW="965160" imgH="241200" progId="Equation.3">
              <p:embed/>
            </p:oleObj>
          </a:graphicData>
        </a:graphic>
      </p:graphicFrame>
      <p:graphicFrame>
        <p:nvGraphicFramePr>
          <p:cNvPr id="7180" name="Object 12"/>
          <p:cNvGraphicFramePr>
            <a:graphicFrameLocks noChangeAspect="1"/>
          </p:cNvGraphicFramePr>
          <p:nvPr/>
        </p:nvGraphicFramePr>
        <p:xfrm>
          <a:off x="4572000" y="2132856"/>
          <a:ext cx="2871113" cy="385194"/>
        </p:xfrm>
        <a:graphic>
          <a:graphicData uri="http://schemas.openxmlformats.org/presentationml/2006/ole">
            <p:oleObj spid="_x0000_s7180" name="数式" r:id="rId4" imgW="1803240" imgH="241200" progId="Equation.3">
              <p:embed/>
            </p:oleObj>
          </a:graphicData>
        </a:graphic>
      </p:graphicFrame>
      <p:graphicFrame>
        <p:nvGraphicFramePr>
          <p:cNvPr id="7181" name="Object 13"/>
          <p:cNvGraphicFramePr>
            <a:graphicFrameLocks noChangeAspect="1"/>
          </p:cNvGraphicFramePr>
          <p:nvPr/>
        </p:nvGraphicFramePr>
        <p:xfrm>
          <a:off x="4499992" y="2492896"/>
          <a:ext cx="4351589" cy="402424"/>
        </p:xfrm>
        <a:graphic>
          <a:graphicData uri="http://schemas.openxmlformats.org/presentationml/2006/ole">
            <p:oleObj spid="_x0000_s7181" name="数式" r:id="rId5" imgW="2743200" imgH="253800" progId="Equation.3">
              <p:embed/>
            </p:oleObj>
          </a:graphicData>
        </a:graphic>
      </p:graphicFrame>
      <p:graphicFrame>
        <p:nvGraphicFramePr>
          <p:cNvPr id="7182" name="Object 14"/>
          <p:cNvGraphicFramePr>
            <a:graphicFrameLocks noChangeAspect="1"/>
          </p:cNvGraphicFramePr>
          <p:nvPr/>
        </p:nvGraphicFramePr>
        <p:xfrm>
          <a:off x="4572000" y="2852936"/>
          <a:ext cx="2952328" cy="343353"/>
        </p:xfrm>
        <a:graphic>
          <a:graphicData uri="http://schemas.openxmlformats.org/presentationml/2006/ole">
            <p:oleObj spid="_x0000_s7182" name="数式" r:id="rId6" imgW="1663560" imgH="215640" progId="Equation.3">
              <p:embed/>
            </p:oleObj>
          </a:graphicData>
        </a:graphic>
      </p:graphicFrame>
      <p:graphicFrame>
        <p:nvGraphicFramePr>
          <p:cNvPr id="7183" name="Object 15"/>
          <p:cNvGraphicFramePr>
            <a:graphicFrameLocks noChangeAspect="1"/>
          </p:cNvGraphicFramePr>
          <p:nvPr/>
        </p:nvGraphicFramePr>
        <p:xfrm>
          <a:off x="4427984" y="3212976"/>
          <a:ext cx="4393431" cy="385194"/>
        </p:xfrm>
        <a:graphic>
          <a:graphicData uri="http://schemas.openxmlformats.org/presentationml/2006/ole">
            <p:oleObj spid="_x0000_s7183" name="数式" r:id="rId7" imgW="2768400" imgH="241200" progId="Equation.3">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トリップ発生頻度、交通手段、目的地選択の統合モデル</a:t>
            </a:r>
            <a:endParaRPr kumimoji="1" lang="ja-JP" altLang="en-US" dirty="0"/>
          </a:p>
        </p:txBody>
      </p:sp>
      <p:sp>
        <p:nvSpPr>
          <p:cNvPr id="3" name="コンテンツ プレースホルダ 2"/>
          <p:cNvSpPr>
            <a:spLocks noGrp="1"/>
          </p:cNvSpPr>
          <p:nvPr>
            <p:ph sz="half" idx="1"/>
          </p:nvPr>
        </p:nvSpPr>
        <p:spPr/>
        <p:txBody>
          <a:bodyPr/>
          <a:lstStyle/>
          <a:p>
            <a:r>
              <a:rPr kumimoji="1" lang="ja-JP" altLang="en-US" sz="2400" dirty="0" smtClean="0"/>
              <a:t>交通</a:t>
            </a:r>
            <a:r>
              <a:rPr kumimoji="1" lang="ja-JP" altLang="en-US" sz="2400" dirty="0" smtClean="0"/>
              <a:t>手段と目的地</a:t>
            </a:r>
            <a:endParaRPr kumimoji="1" lang="en-US" altLang="ja-JP" sz="2400" dirty="0" smtClean="0"/>
          </a:p>
          <a:p>
            <a:pPr>
              <a:buNone/>
            </a:pPr>
            <a:r>
              <a:rPr lang="ja-JP" altLang="en-US" sz="2000" dirty="0" smtClean="0"/>
              <a:t>→下図のように、複数の選択次元を違う階層に配置したネスティッドモデル</a:t>
            </a:r>
            <a:endParaRPr lang="en-US" altLang="ja-JP" sz="2000" dirty="0" smtClean="0"/>
          </a:p>
          <a:p>
            <a:pPr>
              <a:buNone/>
            </a:pPr>
            <a:endParaRPr lang="en-US" altLang="ja-JP" dirty="0"/>
          </a:p>
          <a:p>
            <a:pPr>
              <a:buNone/>
            </a:pPr>
            <a:endParaRPr kumimoji="1" lang="en-US" altLang="ja-JP" dirty="0"/>
          </a:p>
          <a:p>
            <a:pPr>
              <a:buNone/>
            </a:pPr>
            <a:endParaRPr kumimoji="1" lang="ja-JP" altLang="en-US" dirty="0"/>
          </a:p>
        </p:txBody>
      </p:sp>
      <p:sp>
        <p:nvSpPr>
          <p:cNvPr id="4" name="コンテンツ プレースホルダ 3"/>
          <p:cNvSpPr>
            <a:spLocks noGrp="1"/>
          </p:cNvSpPr>
          <p:nvPr>
            <p:ph sz="half" idx="2"/>
          </p:nvPr>
        </p:nvSpPr>
        <p:spPr/>
        <p:txBody>
          <a:bodyPr/>
          <a:lstStyle/>
          <a:p>
            <a:r>
              <a:rPr lang="ja-JP" altLang="en-US" dirty="0"/>
              <a:t>目的地とトリップ頻度</a:t>
            </a:r>
            <a:endParaRPr lang="en-US" altLang="ja-JP" dirty="0"/>
          </a:p>
          <a:p>
            <a:pPr>
              <a:buNone/>
            </a:pPr>
            <a:r>
              <a:rPr kumimoji="1" lang="ja-JP" altLang="en-US" sz="2000" dirty="0" smtClean="0"/>
              <a:t>→</a:t>
            </a:r>
            <a:r>
              <a:rPr kumimoji="1" lang="ja-JP" altLang="en-US" sz="2000" dirty="0" smtClean="0"/>
              <a:t>ネスティ</a:t>
            </a:r>
            <a:r>
              <a:rPr lang="ja-JP" altLang="en-US" sz="2000" dirty="0" smtClean="0"/>
              <a:t>ッドモデル</a:t>
            </a:r>
            <a:endParaRPr lang="en-US" altLang="ja-JP" sz="2000" dirty="0" smtClean="0"/>
          </a:p>
          <a:p>
            <a:pPr>
              <a:buNone/>
            </a:pPr>
            <a:r>
              <a:rPr kumimoji="1" lang="ja-JP" altLang="en-US" sz="1800" dirty="0" smtClean="0"/>
              <a:t>目的地とトリップ頻度を違う階層に配置</a:t>
            </a:r>
            <a:endParaRPr kumimoji="1" lang="en-US" altLang="ja-JP" sz="1800" dirty="0" smtClean="0"/>
          </a:p>
          <a:p>
            <a:pPr>
              <a:buNone/>
            </a:pPr>
            <a:endParaRPr kumimoji="1" lang="en-US" altLang="ja-JP" sz="2000" dirty="0" smtClean="0"/>
          </a:p>
          <a:p>
            <a:pPr>
              <a:buNone/>
            </a:pPr>
            <a:r>
              <a:rPr kumimoji="1" lang="ja-JP" altLang="en-US" sz="2000" dirty="0" smtClean="0"/>
              <a:t>→</a:t>
            </a:r>
            <a:r>
              <a:rPr kumimoji="1" lang="ja-JP" altLang="en-US" sz="2000" dirty="0" smtClean="0"/>
              <a:t>資源配分</a:t>
            </a:r>
            <a:r>
              <a:rPr kumimoji="1" lang="ja-JP" altLang="en-US" sz="2000" dirty="0" smtClean="0"/>
              <a:t>モデル</a:t>
            </a:r>
            <a:endParaRPr kumimoji="1" lang="en-US" altLang="ja-JP" sz="2000" dirty="0" smtClean="0"/>
          </a:p>
          <a:p>
            <a:pPr>
              <a:buNone/>
            </a:pPr>
            <a:r>
              <a:rPr lang="ja-JP" altLang="en-US" sz="1800" dirty="0" smtClean="0"/>
              <a:t>一定期間での個人別交通行動集計値の同時生起率を誘導する</a:t>
            </a:r>
            <a:endParaRPr lang="en-US" altLang="ja-JP" sz="1800" dirty="0" smtClean="0"/>
          </a:p>
          <a:p>
            <a:pPr>
              <a:buNone/>
            </a:pPr>
            <a:r>
              <a:rPr kumimoji="1" lang="ja-JP" altLang="en-US" sz="1800" dirty="0" smtClean="0"/>
              <a:t>次</a:t>
            </a:r>
            <a:r>
              <a:rPr kumimoji="1" lang="ja-JP" altLang="en-US" sz="1800" dirty="0" smtClean="0"/>
              <a:t>の</a:t>
            </a:r>
            <a:r>
              <a:rPr lang="ja-JP" altLang="en-US" sz="1800" dirty="0" smtClean="0"/>
              <a:t>様</a:t>
            </a:r>
            <a:r>
              <a:rPr kumimoji="1" lang="ja-JP" altLang="en-US" sz="1800" dirty="0" smtClean="0"/>
              <a:t>な効用最大化問題として定式化</a:t>
            </a:r>
            <a:endParaRPr kumimoji="1" lang="en-US" altLang="ja-JP" sz="1800" dirty="0" smtClean="0"/>
          </a:p>
          <a:p>
            <a:pPr>
              <a:buNone/>
            </a:pPr>
            <a:endParaRPr lang="en-US" altLang="ja-JP" sz="2000" dirty="0"/>
          </a:p>
          <a:p>
            <a:pPr>
              <a:buNone/>
            </a:pPr>
            <a:r>
              <a:rPr kumimoji="1" lang="ja-JP" altLang="en-US" sz="1800" dirty="0" smtClean="0"/>
              <a:t>限界効用が単調に逓減する時</a:t>
            </a:r>
            <a:r>
              <a:rPr kumimoji="1" lang="ja-JP" altLang="en-US" sz="2000" dirty="0" smtClean="0"/>
              <a:t>、</a:t>
            </a:r>
            <a:endParaRPr kumimoji="1" lang="en-US" altLang="ja-JP" sz="2000" dirty="0" smtClean="0"/>
          </a:p>
          <a:p>
            <a:pPr>
              <a:buNone/>
            </a:pPr>
            <a:endParaRPr lang="en-US" altLang="ja-JP" sz="2000" dirty="0" smtClean="0"/>
          </a:p>
          <a:p>
            <a:pPr>
              <a:buNone/>
            </a:pPr>
            <a:r>
              <a:rPr kumimoji="1" lang="ja-JP" altLang="en-US" sz="1800" dirty="0" smtClean="0"/>
              <a:t>と、</a:t>
            </a:r>
            <a:r>
              <a:rPr kumimoji="1" lang="en-US" altLang="ja-JP" sz="1800" dirty="0" smtClean="0"/>
              <a:t>Roy</a:t>
            </a:r>
            <a:r>
              <a:rPr kumimoji="1" lang="ja-JP" altLang="en-US" sz="1800" dirty="0" err="1" smtClean="0"/>
              <a:t>の</a:t>
            </a:r>
            <a:r>
              <a:rPr lang="ja-JP" altLang="en-US" sz="1800" dirty="0" err="1" smtClean="0"/>
              <a:t>恒</a:t>
            </a:r>
            <a:r>
              <a:rPr lang="ja-JP" altLang="en-US" sz="1800" dirty="0" smtClean="0"/>
              <a:t>等式が導かれる</a:t>
            </a:r>
            <a:endParaRPr kumimoji="1" lang="ja-JP" altLang="en-US" sz="1800" dirty="0"/>
          </a:p>
        </p:txBody>
      </p:sp>
      <p:graphicFrame>
        <p:nvGraphicFramePr>
          <p:cNvPr id="8194" name="Object 2"/>
          <p:cNvGraphicFramePr>
            <a:graphicFrameLocks noChangeAspect="1"/>
          </p:cNvGraphicFramePr>
          <p:nvPr/>
        </p:nvGraphicFramePr>
        <p:xfrm>
          <a:off x="323850" y="4797425"/>
          <a:ext cx="4248150" cy="368300"/>
        </p:xfrm>
        <a:graphic>
          <a:graphicData uri="http://schemas.openxmlformats.org/presentationml/2006/ole">
            <p:oleObj spid="_x0000_s8194" name="数式" r:id="rId3" imgW="2641320" imgH="228600" progId="Equation.3">
              <p:embed/>
            </p:oleObj>
          </a:graphicData>
        </a:graphic>
      </p:graphicFrame>
      <p:graphicFrame>
        <p:nvGraphicFramePr>
          <p:cNvPr id="8195" name="Object 3"/>
          <p:cNvGraphicFramePr>
            <a:graphicFrameLocks noChangeAspect="1"/>
          </p:cNvGraphicFramePr>
          <p:nvPr/>
        </p:nvGraphicFramePr>
        <p:xfrm>
          <a:off x="467544" y="5661248"/>
          <a:ext cx="3096344" cy="405768"/>
        </p:xfrm>
        <a:graphic>
          <a:graphicData uri="http://schemas.openxmlformats.org/presentationml/2006/ole">
            <p:oleObj spid="_x0000_s8195" name="数式" r:id="rId4" imgW="1650960" imgH="215640" progId="Equation.3">
              <p:embed/>
            </p:oleObj>
          </a:graphicData>
        </a:graphic>
      </p:graphicFrame>
      <p:graphicFrame>
        <p:nvGraphicFramePr>
          <p:cNvPr id="8197" name="Object 5"/>
          <p:cNvGraphicFramePr>
            <a:graphicFrameLocks noChangeAspect="1"/>
          </p:cNvGraphicFramePr>
          <p:nvPr/>
        </p:nvGraphicFramePr>
        <p:xfrm>
          <a:off x="251520" y="5229200"/>
          <a:ext cx="4499992" cy="344552"/>
        </p:xfrm>
        <a:graphic>
          <a:graphicData uri="http://schemas.openxmlformats.org/presentationml/2006/ole">
            <p:oleObj spid="_x0000_s8197" name="数式" r:id="rId5" imgW="2984400" imgH="228600" progId="Equation.3">
              <p:embed/>
            </p:oleObj>
          </a:graphicData>
        </a:graphic>
      </p:graphicFrame>
      <p:graphicFrame>
        <p:nvGraphicFramePr>
          <p:cNvPr id="8199" name="Object 7"/>
          <p:cNvGraphicFramePr>
            <a:graphicFrameLocks noChangeAspect="1"/>
          </p:cNvGraphicFramePr>
          <p:nvPr/>
        </p:nvGraphicFramePr>
        <p:xfrm>
          <a:off x="4788024" y="4437112"/>
          <a:ext cx="3457575" cy="368300"/>
        </p:xfrm>
        <a:graphic>
          <a:graphicData uri="http://schemas.openxmlformats.org/presentationml/2006/ole">
            <p:oleObj spid="_x0000_s8199" name="数式" r:id="rId6" imgW="2145960" imgH="228600" progId="Equation.3">
              <p:embed/>
            </p:oleObj>
          </a:graphicData>
        </a:graphic>
      </p:graphicFrame>
      <p:graphicFrame>
        <p:nvGraphicFramePr>
          <p:cNvPr id="8201" name="Object 9"/>
          <p:cNvGraphicFramePr>
            <a:graphicFrameLocks noChangeAspect="1"/>
          </p:cNvGraphicFramePr>
          <p:nvPr/>
        </p:nvGraphicFramePr>
        <p:xfrm>
          <a:off x="4932040" y="5157192"/>
          <a:ext cx="3168352" cy="412120"/>
        </p:xfrm>
        <a:graphic>
          <a:graphicData uri="http://schemas.openxmlformats.org/presentationml/2006/ole">
            <p:oleObj spid="_x0000_s8201" name="数式" r:id="rId7" imgW="1752480" imgH="228600" progId="Equation.3">
              <p:embed/>
            </p:oleObj>
          </a:graphicData>
        </a:graphic>
      </p:graphicFrame>
      <p:graphicFrame>
        <p:nvGraphicFramePr>
          <p:cNvPr id="8202" name="Object 10"/>
          <p:cNvGraphicFramePr>
            <a:graphicFrameLocks noChangeAspect="1"/>
          </p:cNvGraphicFramePr>
          <p:nvPr/>
        </p:nvGraphicFramePr>
        <p:xfrm>
          <a:off x="899592" y="6093296"/>
          <a:ext cx="1306512" cy="368300"/>
        </p:xfrm>
        <a:graphic>
          <a:graphicData uri="http://schemas.openxmlformats.org/presentationml/2006/ole">
            <p:oleObj spid="_x0000_s8202" name="数式" r:id="rId8" imgW="812520" imgH="228600" progId="Equation.3">
              <p:embed/>
            </p:oleObj>
          </a:graphicData>
        </a:graphic>
      </p:graphicFrame>
      <p:graphicFrame>
        <p:nvGraphicFramePr>
          <p:cNvPr id="8203" name="Object 11"/>
          <p:cNvGraphicFramePr>
            <a:graphicFrameLocks noChangeAspect="1"/>
          </p:cNvGraphicFramePr>
          <p:nvPr/>
        </p:nvGraphicFramePr>
        <p:xfrm>
          <a:off x="239713" y="4437063"/>
          <a:ext cx="4125912" cy="368300"/>
        </p:xfrm>
        <a:graphic>
          <a:graphicData uri="http://schemas.openxmlformats.org/presentationml/2006/ole">
            <p:oleObj spid="_x0000_s8203" name="数式" r:id="rId9" imgW="2565360" imgH="228600" progId="Equation.3">
              <p:embed/>
            </p:oleObj>
          </a:graphicData>
        </a:graphic>
      </p:graphicFrame>
      <p:grpSp>
        <p:nvGrpSpPr>
          <p:cNvPr id="79" name="グループ化 78"/>
          <p:cNvGrpSpPr/>
          <p:nvPr/>
        </p:nvGrpSpPr>
        <p:grpSpPr>
          <a:xfrm>
            <a:off x="467544" y="3140968"/>
            <a:ext cx="3441490" cy="1053698"/>
            <a:chOff x="539552" y="2780928"/>
            <a:chExt cx="3441490" cy="1053698"/>
          </a:xfrm>
        </p:grpSpPr>
        <p:cxnSp>
          <p:nvCxnSpPr>
            <p:cNvPr id="12" name="直線コネクタ 11"/>
            <p:cNvCxnSpPr/>
            <p:nvPr/>
          </p:nvCxnSpPr>
          <p:spPr>
            <a:xfrm>
              <a:off x="2267744" y="2780928"/>
              <a:ext cx="936104" cy="2880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H="1">
              <a:off x="1475656" y="2780928"/>
              <a:ext cx="792088" cy="2880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539552" y="3573016"/>
              <a:ext cx="648072" cy="261610"/>
            </a:xfrm>
            <a:prstGeom prst="rect">
              <a:avLst/>
            </a:prstGeom>
            <a:noFill/>
          </p:spPr>
          <p:txBody>
            <a:bodyPr wrap="square" rtlCol="0">
              <a:spAutoFit/>
            </a:bodyPr>
            <a:lstStyle/>
            <a:p>
              <a:r>
                <a:rPr kumimoji="1" lang="ja-JP" altLang="en-US" sz="1100" dirty="0" smtClean="0"/>
                <a:t>自動車</a:t>
              </a:r>
              <a:endParaRPr kumimoji="1" lang="ja-JP" altLang="en-US" sz="1100" dirty="0"/>
            </a:p>
          </p:txBody>
        </p:sp>
        <p:sp>
          <p:nvSpPr>
            <p:cNvPr id="15" name="テキスト ボックス 14"/>
            <p:cNvSpPr txBox="1"/>
            <p:nvPr/>
          </p:nvSpPr>
          <p:spPr>
            <a:xfrm>
              <a:off x="3347864" y="3573016"/>
              <a:ext cx="633178" cy="261610"/>
            </a:xfrm>
            <a:prstGeom prst="rect">
              <a:avLst/>
            </a:prstGeom>
            <a:noFill/>
          </p:spPr>
          <p:txBody>
            <a:bodyPr wrap="square" rtlCol="0">
              <a:spAutoFit/>
            </a:bodyPr>
            <a:lstStyle/>
            <a:p>
              <a:r>
                <a:rPr lang="ja-JP" altLang="en-US" sz="1100" dirty="0" smtClean="0"/>
                <a:t>電</a:t>
              </a:r>
              <a:r>
                <a:rPr kumimoji="1" lang="ja-JP" altLang="en-US" sz="1100" dirty="0" smtClean="0"/>
                <a:t>車</a:t>
              </a:r>
              <a:endParaRPr kumimoji="1" lang="ja-JP" altLang="en-US" sz="1100" dirty="0"/>
            </a:p>
          </p:txBody>
        </p:sp>
        <p:cxnSp>
          <p:nvCxnSpPr>
            <p:cNvPr id="16" name="直線コネクタ 15"/>
            <p:cNvCxnSpPr/>
            <p:nvPr/>
          </p:nvCxnSpPr>
          <p:spPr>
            <a:xfrm flipH="1">
              <a:off x="899592" y="3284984"/>
              <a:ext cx="576064" cy="2880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1331640" y="3284984"/>
              <a:ext cx="144016" cy="2880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1475656" y="3284984"/>
              <a:ext cx="504056" cy="2880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a:off x="2627784" y="3284984"/>
              <a:ext cx="504056" cy="2880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H="1">
              <a:off x="3131840" y="3284984"/>
              <a:ext cx="1" cy="2880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131840" y="3284984"/>
              <a:ext cx="504056" cy="2880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115616" y="3068960"/>
              <a:ext cx="683568" cy="261610"/>
            </a:xfrm>
            <a:prstGeom prst="rect">
              <a:avLst/>
            </a:prstGeom>
            <a:noFill/>
          </p:spPr>
          <p:txBody>
            <a:bodyPr wrap="square" rtlCol="0">
              <a:spAutoFit/>
            </a:bodyPr>
            <a:lstStyle/>
            <a:p>
              <a:r>
                <a:rPr kumimoji="1" lang="ja-JP" altLang="en-US" sz="1100" dirty="0" smtClean="0"/>
                <a:t>目的地</a:t>
              </a:r>
              <a:r>
                <a:rPr lang="en-US" altLang="ja-JP" sz="1100" dirty="0" smtClean="0"/>
                <a:t>1</a:t>
              </a:r>
              <a:endParaRPr kumimoji="1" lang="ja-JP" altLang="en-US" sz="1100" dirty="0"/>
            </a:p>
          </p:txBody>
        </p:sp>
        <p:sp>
          <p:nvSpPr>
            <p:cNvPr id="23" name="テキスト ボックス 22"/>
            <p:cNvSpPr txBox="1"/>
            <p:nvPr/>
          </p:nvSpPr>
          <p:spPr>
            <a:xfrm>
              <a:off x="2808312" y="3068960"/>
              <a:ext cx="755576" cy="261610"/>
            </a:xfrm>
            <a:prstGeom prst="rect">
              <a:avLst/>
            </a:prstGeom>
            <a:noFill/>
          </p:spPr>
          <p:txBody>
            <a:bodyPr wrap="square" rtlCol="0">
              <a:spAutoFit/>
            </a:bodyPr>
            <a:lstStyle/>
            <a:p>
              <a:r>
                <a:rPr kumimoji="1" lang="ja-JP" altLang="en-US" sz="1100" dirty="0" smtClean="0"/>
                <a:t>目的地</a:t>
              </a:r>
              <a:r>
                <a:rPr lang="en-US" altLang="ja-JP" sz="1100" dirty="0" smtClean="0"/>
                <a:t>n</a:t>
              </a:r>
              <a:endParaRPr kumimoji="1" lang="ja-JP" altLang="en-US" sz="1100" dirty="0"/>
            </a:p>
          </p:txBody>
        </p:sp>
        <p:sp>
          <p:nvSpPr>
            <p:cNvPr id="24" name="テキスト ボックス 23"/>
            <p:cNvSpPr txBox="1"/>
            <p:nvPr/>
          </p:nvSpPr>
          <p:spPr>
            <a:xfrm>
              <a:off x="1115616" y="3573016"/>
              <a:ext cx="467544" cy="261610"/>
            </a:xfrm>
            <a:prstGeom prst="rect">
              <a:avLst/>
            </a:prstGeom>
            <a:noFill/>
          </p:spPr>
          <p:txBody>
            <a:bodyPr wrap="square" rtlCol="0">
              <a:spAutoFit/>
            </a:bodyPr>
            <a:lstStyle/>
            <a:p>
              <a:r>
                <a:rPr lang="ja-JP" altLang="en-US" sz="1100" dirty="0" smtClean="0"/>
                <a:t>徒歩</a:t>
              </a:r>
              <a:endParaRPr kumimoji="1" lang="en-US" altLang="ja-JP" sz="1100" dirty="0" smtClean="0"/>
            </a:p>
          </p:txBody>
        </p:sp>
        <p:sp>
          <p:nvSpPr>
            <p:cNvPr id="25" name="テキスト ボックス 24"/>
            <p:cNvSpPr txBox="1"/>
            <p:nvPr/>
          </p:nvSpPr>
          <p:spPr>
            <a:xfrm>
              <a:off x="1619672" y="3573016"/>
              <a:ext cx="504056" cy="261610"/>
            </a:xfrm>
            <a:prstGeom prst="rect">
              <a:avLst/>
            </a:prstGeom>
            <a:noFill/>
          </p:spPr>
          <p:txBody>
            <a:bodyPr wrap="square" rtlCol="0">
              <a:spAutoFit/>
            </a:bodyPr>
            <a:lstStyle/>
            <a:p>
              <a:r>
                <a:rPr kumimoji="1" lang="ja-JP" altLang="en-US" sz="1100" dirty="0" smtClean="0"/>
                <a:t>電車</a:t>
              </a:r>
              <a:endParaRPr kumimoji="1" lang="en-US" altLang="ja-JP" sz="1100" dirty="0" smtClean="0"/>
            </a:p>
          </p:txBody>
        </p:sp>
        <p:sp>
          <p:nvSpPr>
            <p:cNvPr id="77" name="テキスト ボックス 76"/>
            <p:cNvSpPr txBox="1"/>
            <p:nvPr/>
          </p:nvSpPr>
          <p:spPr>
            <a:xfrm>
              <a:off x="2267744" y="3573016"/>
              <a:ext cx="648072" cy="261610"/>
            </a:xfrm>
            <a:prstGeom prst="rect">
              <a:avLst/>
            </a:prstGeom>
            <a:noFill/>
          </p:spPr>
          <p:txBody>
            <a:bodyPr wrap="square" rtlCol="0">
              <a:spAutoFit/>
            </a:bodyPr>
            <a:lstStyle/>
            <a:p>
              <a:r>
                <a:rPr kumimoji="1" lang="ja-JP" altLang="en-US" sz="1100" dirty="0" smtClean="0"/>
                <a:t>自動車</a:t>
              </a:r>
              <a:endParaRPr kumimoji="1" lang="ja-JP" altLang="en-US" sz="1100" dirty="0"/>
            </a:p>
          </p:txBody>
        </p:sp>
        <p:sp>
          <p:nvSpPr>
            <p:cNvPr id="78" name="テキスト ボックス 77"/>
            <p:cNvSpPr txBox="1"/>
            <p:nvPr/>
          </p:nvSpPr>
          <p:spPr>
            <a:xfrm>
              <a:off x="2915816" y="3573016"/>
              <a:ext cx="467544" cy="261610"/>
            </a:xfrm>
            <a:prstGeom prst="rect">
              <a:avLst/>
            </a:prstGeom>
            <a:noFill/>
          </p:spPr>
          <p:txBody>
            <a:bodyPr wrap="square" rtlCol="0">
              <a:spAutoFit/>
            </a:bodyPr>
            <a:lstStyle/>
            <a:p>
              <a:r>
                <a:rPr lang="ja-JP" altLang="en-US" sz="1100" dirty="0" smtClean="0"/>
                <a:t>徒歩</a:t>
              </a:r>
              <a:endParaRPr kumimoji="1" lang="en-US" altLang="ja-JP" sz="1100" dirty="0" smtClean="0"/>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lstStyle/>
          <a:p>
            <a:r>
              <a:rPr kumimoji="1" lang="ja-JP" altLang="en-US" dirty="0" smtClean="0"/>
              <a:t>経路選択</a:t>
            </a:r>
            <a:endParaRPr kumimoji="1" lang="ja-JP" altLang="en-US" dirty="0"/>
          </a:p>
        </p:txBody>
      </p:sp>
      <p:graphicFrame>
        <p:nvGraphicFramePr>
          <p:cNvPr id="4" name="コンテンツ プレースホルダ 3"/>
          <p:cNvGraphicFramePr>
            <a:graphicFrameLocks noChangeAspect="1"/>
          </p:cNvGraphicFramePr>
          <p:nvPr>
            <p:ph sz="half" idx="1"/>
          </p:nvPr>
        </p:nvGraphicFramePr>
        <p:xfrm>
          <a:off x="1259633" y="4437112"/>
          <a:ext cx="3051004" cy="936104"/>
        </p:xfrm>
        <a:graphic>
          <a:graphicData uri="http://schemas.openxmlformats.org/presentationml/2006/ole">
            <p:oleObj spid="_x0000_s9218" name="数式" r:id="rId3" imgW="1117440" imgH="342720" progId="Equation.3">
              <p:embed/>
            </p:oleObj>
          </a:graphicData>
        </a:graphic>
      </p:graphicFrame>
      <p:sp>
        <p:nvSpPr>
          <p:cNvPr id="11" name="コンテンツ プレースホルダ 10"/>
          <p:cNvSpPr>
            <a:spLocks noGrp="1"/>
          </p:cNvSpPr>
          <p:nvPr>
            <p:ph sz="half" idx="2"/>
          </p:nvPr>
        </p:nvSpPr>
        <p:spPr>
          <a:xfrm>
            <a:off x="611560" y="1340768"/>
            <a:ext cx="8075240" cy="4785395"/>
          </a:xfrm>
        </p:spPr>
        <p:txBody>
          <a:bodyPr/>
          <a:lstStyle/>
          <a:p>
            <a:r>
              <a:rPr lang="ja-JP" altLang="en-US" sz="2400" dirty="0" smtClean="0"/>
              <a:t>混雑現象を需要解析に明示的に導入した集計的交通ネットワーク流（均衡配分）の研究が主流</a:t>
            </a:r>
            <a:endParaRPr lang="en-US" altLang="ja-JP" sz="2400" dirty="0" smtClean="0"/>
          </a:p>
          <a:p>
            <a:pPr>
              <a:buNone/>
            </a:pPr>
            <a:endParaRPr lang="en-US" altLang="ja-JP" sz="2400" dirty="0" smtClean="0"/>
          </a:p>
          <a:p>
            <a:r>
              <a:rPr lang="ja-JP" altLang="en-US" sz="2400" dirty="0" smtClean="0"/>
              <a:t>いく</a:t>
            </a:r>
            <a:r>
              <a:rPr lang="ja-JP" altLang="en-US" sz="2400" dirty="0" smtClean="0"/>
              <a:t>つかの問題点から、実際的な交通需要予測への適用可能性は未だ低い。以下この問題点について述べる。</a:t>
            </a:r>
            <a:endParaRPr lang="en-US" altLang="ja-JP" sz="2400" dirty="0" smtClean="0"/>
          </a:p>
          <a:p>
            <a:r>
              <a:rPr lang="ja-JP" altLang="en-US" sz="2400" dirty="0" smtClean="0"/>
              <a:t>経路選択モデルを以下のように定義</a:t>
            </a:r>
            <a:endParaRPr lang="en-US" altLang="ja-JP" sz="2400" dirty="0" smtClean="0"/>
          </a:p>
          <a:p>
            <a:endParaRPr lang="en-US" altLang="ja-JP" dirty="0" smtClean="0"/>
          </a:p>
        </p:txBody>
      </p:sp>
      <p:graphicFrame>
        <p:nvGraphicFramePr>
          <p:cNvPr id="9220" name="コンテンツ プレースホルダ 3"/>
          <p:cNvGraphicFramePr>
            <a:graphicFrameLocks noChangeAspect="1"/>
          </p:cNvGraphicFramePr>
          <p:nvPr/>
        </p:nvGraphicFramePr>
        <p:xfrm>
          <a:off x="5148064" y="4581128"/>
          <a:ext cx="2442640" cy="344366"/>
        </p:xfrm>
        <a:graphic>
          <a:graphicData uri="http://schemas.openxmlformats.org/presentationml/2006/ole">
            <p:oleObj spid="_x0000_s9220" name="数式" r:id="rId4" imgW="1714320" imgH="241200" progId="Equation.3">
              <p:embed/>
            </p:oleObj>
          </a:graphicData>
        </a:graphic>
      </p:graphicFrame>
      <p:graphicFrame>
        <p:nvGraphicFramePr>
          <p:cNvPr id="9221" name="コンテンツ プレースホルダ 3"/>
          <p:cNvGraphicFramePr>
            <a:graphicFrameLocks noChangeAspect="1"/>
          </p:cNvGraphicFramePr>
          <p:nvPr/>
        </p:nvGraphicFramePr>
        <p:xfrm>
          <a:off x="5148064" y="5013176"/>
          <a:ext cx="2352463" cy="343761"/>
        </p:xfrm>
        <a:graphic>
          <a:graphicData uri="http://schemas.openxmlformats.org/presentationml/2006/ole">
            <p:oleObj spid="_x0000_s9221" name="数式" r:id="rId5" imgW="1650960" imgH="241200" progId="Equation.3">
              <p:embed/>
            </p:oleObj>
          </a:graphicData>
        </a:graphic>
      </p:graphicFrame>
      <p:graphicFrame>
        <p:nvGraphicFramePr>
          <p:cNvPr id="9223" name="コンテンツ プレースホルダ 3"/>
          <p:cNvGraphicFramePr>
            <a:graphicFrameLocks noChangeAspect="1"/>
          </p:cNvGraphicFramePr>
          <p:nvPr/>
        </p:nvGraphicFramePr>
        <p:xfrm>
          <a:off x="5076056" y="4221088"/>
          <a:ext cx="2804557" cy="326210"/>
        </p:xfrm>
        <a:graphic>
          <a:graphicData uri="http://schemas.openxmlformats.org/presentationml/2006/ole">
            <p:oleObj spid="_x0000_s9223" name="数式" r:id="rId6" imgW="1968480" imgH="228600" progId="Equation.3">
              <p:embed/>
            </p:oleObj>
          </a:graphicData>
        </a:graphic>
      </p:graphicFrame>
      <p:graphicFrame>
        <p:nvGraphicFramePr>
          <p:cNvPr id="9224" name="コンテンツ プレースホルダ 3"/>
          <p:cNvGraphicFramePr>
            <a:graphicFrameLocks noChangeAspect="1"/>
          </p:cNvGraphicFramePr>
          <p:nvPr/>
        </p:nvGraphicFramePr>
        <p:xfrm>
          <a:off x="4860032" y="5517232"/>
          <a:ext cx="3528392" cy="489012"/>
        </p:xfrm>
        <a:graphic>
          <a:graphicData uri="http://schemas.openxmlformats.org/presentationml/2006/ole">
            <p:oleObj spid="_x0000_s9224" name="数式" r:id="rId7" imgW="2476440" imgH="342720" progId="Equation.3">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76672"/>
            <a:ext cx="8229600" cy="1143000"/>
          </a:xfrm>
        </p:spPr>
        <p:txBody>
          <a:bodyPr/>
          <a:lstStyle/>
          <a:p>
            <a:r>
              <a:rPr lang="ja-JP" altLang="en-US" dirty="0" smtClean="0"/>
              <a:t>経路選択</a:t>
            </a:r>
            <a:endParaRPr kumimoji="1" lang="ja-JP" altLang="en-US" dirty="0"/>
          </a:p>
        </p:txBody>
      </p:sp>
      <p:sp>
        <p:nvSpPr>
          <p:cNvPr id="3" name="コンテンツ プレースホルダ 2"/>
          <p:cNvSpPr>
            <a:spLocks noGrp="1"/>
          </p:cNvSpPr>
          <p:nvPr>
            <p:ph idx="1"/>
          </p:nvPr>
        </p:nvSpPr>
        <p:spPr/>
        <p:txBody>
          <a:bodyPr/>
          <a:lstStyle/>
          <a:p>
            <a:r>
              <a:rPr lang="ja-JP" altLang="en-US" sz="2400" dirty="0" smtClean="0"/>
              <a:t>課題１：経路</a:t>
            </a:r>
            <a:r>
              <a:rPr lang="ja-JP" altLang="en-US" sz="2400" dirty="0" smtClean="0"/>
              <a:t>選択肢の</a:t>
            </a:r>
            <a:r>
              <a:rPr lang="ja-JP" altLang="en-US" sz="2400" dirty="0" smtClean="0"/>
              <a:t>同定が困難</a:t>
            </a:r>
            <a:endParaRPr lang="en-US" altLang="ja-JP" sz="2400" dirty="0" smtClean="0"/>
          </a:p>
          <a:p>
            <a:endParaRPr lang="en-US" altLang="ja-JP" sz="1800" dirty="0" smtClean="0"/>
          </a:p>
          <a:p>
            <a:endParaRPr lang="en-US" altLang="ja-JP" sz="1800" dirty="0" smtClean="0"/>
          </a:p>
          <a:p>
            <a:endParaRPr lang="en-US" altLang="ja-JP" sz="1800" dirty="0" smtClean="0"/>
          </a:p>
          <a:p>
            <a:r>
              <a:rPr lang="ja-JP" altLang="en-US" sz="1800" dirty="0" smtClean="0"/>
              <a:t>ネットワーク上のリンクの連なりである経路は膨大な数となり、数値計算が困難</a:t>
            </a:r>
            <a:endParaRPr lang="en-US" altLang="ja-JP" sz="1800" dirty="0" smtClean="0"/>
          </a:p>
          <a:p>
            <a:r>
              <a:rPr lang="ja-JP" altLang="en-US" sz="1800" dirty="0" smtClean="0"/>
              <a:t>経路間の誤差相関を考えない際にはロジットモデルが適用できるが、効用関数が個々のリンクの総数ではなく経路に固有な属性に依存する際には、ネットワーク形状に固有のモデル化が必要</a:t>
            </a:r>
            <a:endParaRPr lang="en-US" altLang="ja-JP" sz="1800" dirty="0" smtClean="0"/>
          </a:p>
          <a:p>
            <a:r>
              <a:rPr lang="ja-JP" altLang="en-US" sz="1800" dirty="0" smtClean="0"/>
              <a:t>複数の経路で重複する区間があれば、誤差項の共分散を考える必要があり、選択肢が多いと推定が困難</a:t>
            </a:r>
            <a:endParaRPr lang="en-US" altLang="ja-JP" sz="1800" dirty="0" smtClean="0"/>
          </a:p>
          <a:p>
            <a:r>
              <a:rPr lang="ja-JP" altLang="en-US" sz="1800" dirty="0" smtClean="0"/>
              <a:t>個人が全ての選択肢経路を</a:t>
            </a:r>
            <a:r>
              <a:rPr lang="ja-JP" altLang="en-US" sz="1800" dirty="0" smtClean="0"/>
              <a:t>考慮</a:t>
            </a:r>
            <a:r>
              <a:rPr lang="ja-JP" altLang="en-US" sz="1800" dirty="0" smtClean="0"/>
              <a:t>しているとも考えられない複数のリンクにより構成される経路の属性を認知し選択しているとすると、経路選択肢集合の同定が困難</a:t>
            </a:r>
            <a:endParaRPr lang="en-US" altLang="ja-JP" sz="1800" dirty="0" smtClean="0"/>
          </a:p>
          <a:p>
            <a:endParaRPr kumimoji="1" lang="ja-JP" altLang="en-US" dirty="0"/>
          </a:p>
        </p:txBody>
      </p:sp>
      <p:grpSp>
        <p:nvGrpSpPr>
          <p:cNvPr id="20" name="グループ化 19"/>
          <p:cNvGrpSpPr/>
          <p:nvPr/>
        </p:nvGrpSpPr>
        <p:grpSpPr>
          <a:xfrm>
            <a:off x="5508104" y="1052736"/>
            <a:ext cx="3192246" cy="1798061"/>
            <a:chOff x="6156176" y="372291"/>
            <a:chExt cx="2328150" cy="1172086"/>
          </a:xfrm>
        </p:grpSpPr>
        <p:sp>
          <p:nvSpPr>
            <p:cNvPr id="5" name="円/楕円 4"/>
            <p:cNvSpPr/>
            <p:nvPr/>
          </p:nvSpPr>
          <p:spPr>
            <a:xfrm>
              <a:off x="6156176" y="836712"/>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円/楕円 5"/>
            <p:cNvSpPr/>
            <p:nvPr/>
          </p:nvSpPr>
          <p:spPr>
            <a:xfrm>
              <a:off x="6804248" y="1052736"/>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7524328" y="692696"/>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8244408" y="980728"/>
              <a:ext cx="144016"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リーフォーム 8"/>
            <p:cNvSpPr/>
            <p:nvPr/>
          </p:nvSpPr>
          <p:spPr>
            <a:xfrm>
              <a:off x="6283234" y="616132"/>
              <a:ext cx="677091" cy="537754"/>
            </a:xfrm>
            <a:custGeom>
              <a:avLst/>
              <a:gdLst>
                <a:gd name="connsiteX0" fmla="*/ 0 w 677091"/>
                <a:gd name="connsiteY0" fmla="*/ 246017 h 537754"/>
                <a:gd name="connsiteX1" fmla="*/ 326572 w 677091"/>
                <a:gd name="connsiteY1" fmla="*/ 37011 h 537754"/>
                <a:gd name="connsiteX2" fmla="*/ 627017 w 677091"/>
                <a:gd name="connsiteY2" fmla="*/ 468085 h 537754"/>
                <a:gd name="connsiteX3" fmla="*/ 627017 w 677091"/>
                <a:gd name="connsiteY3" fmla="*/ 455022 h 537754"/>
              </a:gdLst>
              <a:ahLst/>
              <a:cxnLst>
                <a:cxn ang="0">
                  <a:pos x="connsiteX0" y="connsiteY0"/>
                </a:cxn>
                <a:cxn ang="0">
                  <a:pos x="connsiteX1" y="connsiteY1"/>
                </a:cxn>
                <a:cxn ang="0">
                  <a:pos x="connsiteX2" y="connsiteY2"/>
                </a:cxn>
                <a:cxn ang="0">
                  <a:pos x="connsiteX3" y="connsiteY3"/>
                </a:cxn>
              </a:cxnLst>
              <a:rect l="l" t="t" r="r" b="b"/>
              <a:pathLst>
                <a:path w="677091" h="537754">
                  <a:moveTo>
                    <a:pt x="0" y="246017"/>
                  </a:moveTo>
                  <a:cubicBezTo>
                    <a:pt x="111034" y="123008"/>
                    <a:pt x="222069" y="0"/>
                    <a:pt x="326572" y="37011"/>
                  </a:cubicBezTo>
                  <a:cubicBezTo>
                    <a:pt x="431075" y="74022"/>
                    <a:pt x="576943" y="398417"/>
                    <a:pt x="627017" y="468085"/>
                  </a:cubicBezTo>
                  <a:cubicBezTo>
                    <a:pt x="677091" y="537754"/>
                    <a:pt x="652054" y="496388"/>
                    <a:pt x="627017" y="45502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フリーフォーム 9"/>
            <p:cNvSpPr/>
            <p:nvPr/>
          </p:nvSpPr>
          <p:spPr>
            <a:xfrm>
              <a:off x="6270171" y="927463"/>
              <a:ext cx="574766" cy="269965"/>
            </a:xfrm>
            <a:custGeom>
              <a:avLst/>
              <a:gdLst>
                <a:gd name="connsiteX0" fmla="*/ 0 w 574766"/>
                <a:gd name="connsiteY0" fmla="*/ 0 h 269965"/>
                <a:gd name="connsiteX1" fmla="*/ 287383 w 574766"/>
                <a:gd name="connsiteY1" fmla="*/ 235131 h 269965"/>
                <a:gd name="connsiteX2" fmla="*/ 574766 w 574766"/>
                <a:gd name="connsiteY2" fmla="*/ 209006 h 269965"/>
              </a:gdLst>
              <a:ahLst/>
              <a:cxnLst>
                <a:cxn ang="0">
                  <a:pos x="connsiteX0" y="connsiteY0"/>
                </a:cxn>
                <a:cxn ang="0">
                  <a:pos x="connsiteX1" y="connsiteY1"/>
                </a:cxn>
                <a:cxn ang="0">
                  <a:pos x="connsiteX2" y="connsiteY2"/>
                </a:cxn>
              </a:cxnLst>
              <a:rect l="l" t="t" r="r" b="b"/>
              <a:pathLst>
                <a:path w="574766" h="269965">
                  <a:moveTo>
                    <a:pt x="0" y="0"/>
                  </a:moveTo>
                  <a:cubicBezTo>
                    <a:pt x="95794" y="100148"/>
                    <a:pt x="191589" y="200297"/>
                    <a:pt x="287383" y="235131"/>
                  </a:cubicBezTo>
                  <a:cubicBezTo>
                    <a:pt x="383177" y="269965"/>
                    <a:pt x="478971" y="239485"/>
                    <a:pt x="574766" y="209006"/>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フリーフォーム 12"/>
            <p:cNvSpPr/>
            <p:nvPr/>
          </p:nvSpPr>
          <p:spPr>
            <a:xfrm>
              <a:off x="6923314" y="822960"/>
              <a:ext cx="666206" cy="500743"/>
            </a:xfrm>
            <a:custGeom>
              <a:avLst/>
              <a:gdLst>
                <a:gd name="connsiteX0" fmla="*/ 0 w 666206"/>
                <a:gd name="connsiteY0" fmla="*/ 339634 h 500743"/>
                <a:gd name="connsiteX1" fmla="*/ 431075 w 666206"/>
                <a:gd name="connsiteY1" fmla="*/ 444137 h 500743"/>
                <a:gd name="connsiteX2" fmla="*/ 666206 w 666206"/>
                <a:gd name="connsiteY2" fmla="*/ 0 h 500743"/>
              </a:gdLst>
              <a:ahLst/>
              <a:cxnLst>
                <a:cxn ang="0">
                  <a:pos x="connsiteX0" y="connsiteY0"/>
                </a:cxn>
                <a:cxn ang="0">
                  <a:pos x="connsiteX1" y="connsiteY1"/>
                </a:cxn>
                <a:cxn ang="0">
                  <a:pos x="connsiteX2" y="connsiteY2"/>
                </a:cxn>
              </a:cxnLst>
              <a:rect l="l" t="t" r="r" b="b"/>
              <a:pathLst>
                <a:path w="666206" h="500743">
                  <a:moveTo>
                    <a:pt x="0" y="339634"/>
                  </a:moveTo>
                  <a:cubicBezTo>
                    <a:pt x="160020" y="420188"/>
                    <a:pt x="320041" y="500743"/>
                    <a:pt x="431075" y="444137"/>
                  </a:cubicBezTo>
                  <a:cubicBezTo>
                    <a:pt x="542109" y="387531"/>
                    <a:pt x="604157" y="193765"/>
                    <a:pt x="666206"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フリーフォーム 14"/>
            <p:cNvSpPr/>
            <p:nvPr/>
          </p:nvSpPr>
          <p:spPr>
            <a:xfrm>
              <a:off x="6871063" y="566057"/>
              <a:ext cx="718457" cy="570412"/>
            </a:xfrm>
            <a:custGeom>
              <a:avLst/>
              <a:gdLst>
                <a:gd name="connsiteX0" fmla="*/ 0 w 718457"/>
                <a:gd name="connsiteY0" fmla="*/ 570412 h 570412"/>
                <a:gd name="connsiteX1" fmla="*/ 222068 w 718457"/>
                <a:gd name="connsiteY1" fmla="*/ 60960 h 570412"/>
                <a:gd name="connsiteX2" fmla="*/ 718457 w 718457"/>
                <a:gd name="connsiteY2" fmla="*/ 204652 h 570412"/>
              </a:gdLst>
              <a:ahLst/>
              <a:cxnLst>
                <a:cxn ang="0">
                  <a:pos x="connsiteX0" y="connsiteY0"/>
                </a:cxn>
                <a:cxn ang="0">
                  <a:pos x="connsiteX1" y="connsiteY1"/>
                </a:cxn>
                <a:cxn ang="0">
                  <a:pos x="connsiteX2" y="connsiteY2"/>
                </a:cxn>
              </a:cxnLst>
              <a:rect l="l" t="t" r="r" b="b"/>
              <a:pathLst>
                <a:path w="718457" h="570412">
                  <a:moveTo>
                    <a:pt x="0" y="570412"/>
                  </a:moveTo>
                  <a:cubicBezTo>
                    <a:pt x="51162" y="346166"/>
                    <a:pt x="102325" y="121920"/>
                    <a:pt x="222068" y="60960"/>
                  </a:cubicBezTo>
                  <a:cubicBezTo>
                    <a:pt x="341811" y="0"/>
                    <a:pt x="530134" y="102326"/>
                    <a:pt x="718457" y="20465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フリーフォーム 15"/>
            <p:cNvSpPr/>
            <p:nvPr/>
          </p:nvSpPr>
          <p:spPr>
            <a:xfrm>
              <a:off x="7628709" y="372291"/>
              <a:ext cx="855617" cy="659675"/>
            </a:xfrm>
            <a:custGeom>
              <a:avLst/>
              <a:gdLst>
                <a:gd name="connsiteX0" fmla="*/ 0 w 855617"/>
                <a:gd name="connsiteY0" fmla="*/ 385355 h 659675"/>
                <a:gd name="connsiteX1" fmla="*/ 313508 w 855617"/>
                <a:gd name="connsiteY1" fmla="*/ 150223 h 659675"/>
                <a:gd name="connsiteX2" fmla="*/ 783771 w 855617"/>
                <a:gd name="connsiteY2" fmla="*/ 84909 h 659675"/>
                <a:gd name="connsiteX3" fmla="*/ 744582 w 855617"/>
                <a:gd name="connsiteY3" fmla="*/ 659675 h 659675"/>
              </a:gdLst>
              <a:ahLst/>
              <a:cxnLst>
                <a:cxn ang="0">
                  <a:pos x="connsiteX0" y="connsiteY0"/>
                </a:cxn>
                <a:cxn ang="0">
                  <a:pos x="connsiteX1" y="connsiteY1"/>
                </a:cxn>
                <a:cxn ang="0">
                  <a:pos x="connsiteX2" y="connsiteY2"/>
                </a:cxn>
                <a:cxn ang="0">
                  <a:pos x="connsiteX3" y="connsiteY3"/>
                </a:cxn>
              </a:cxnLst>
              <a:rect l="l" t="t" r="r" b="b"/>
              <a:pathLst>
                <a:path w="855617" h="659675">
                  <a:moveTo>
                    <a:pt x="0" y="385355"/>
                  </a:moveTo>
                  <a:cubicBezTo>
                    <a:pt x="91440" y="292826"/>
                    <a:pt x="182880" y="200297"/>
                    <a:pt x="313508" y="150223"/>
                  </a:cubicBezTo>
                  <a:cubicBezTo>
                    <a:pt x="444136" y="100149"/>
                    <a:pt x="711925" y="0"/>
                    <a:pt x="783771" y="84909"/>
                  </a:cubicBezTo>
                  <a:cubicBezTo>
                    <a:pt x="855617" y="169818"/>
                    <a:pt x="800099" y="414746"/>
                    <a:pt x="744582" y="65967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フリーフォーム 16"/>
            <p:cNvSpPr/>
            <p:nvPr/>
          </p:nvSpPr>
          <p:spPr>
            <a:xfrm>
              <a:off x="7667897" y="822960"/>
              <a:ext cx="613954" cy="230777"/>
            </a:xfrm>
            <a:custGeom>
              <a:avLst/>
              <a:gdLst>
                <a:gd name="connsiteX0" fmla="*/ 0 w 613954"/>
                <a:gd name="connsiteY0" fmla="*/ 0 h 230777"/>
                <a:gd name="connsiteX1" fmla="*/ 313509 w 613954"/>
                <a:gd name="connsiteY1" fmla="*/ 195943 h 230777"/>
                <a:gd name="connsiteX2" fmla="*/ 613954 w 613954"/>
                <a:gd name="connsiteY2" fmla="*/ 209006 h 230777"/>
              </a:gdLst>
              <a:ahLst/>
              <a:cxnLst>
                <a:cxn ang="0">
                  <a:pos x="connsiteX0" y="connsiteY0"/>
                </a:cxn>
                <a:cxn ang="0">
                  <a:pos x="connsiteX1" y="connsiteY1"/>
                </a:cxn>
                <a:cxn ang="0">
                  <a:pos x="connsiteX2" y="connsiteY2"/>
                </a:cxn>
              </a:cxnLst>
              <a:rect l="l" t="t" r="r" b="b"/>
              <a:pathLst>
                <a:path w="613954" h="230777">
                  <a:moveTo>
                    <a:pt x="0" y="0"/>
                  </a:moveTo>
                  <a:cubicBezTo>
                    <a:pt x="105591" y="80554"/>
                    <a:pt x="211183" y="161109"/>
                    <a:pt x="313509" y="195943"/>
                  </a:cubicBezTo>
                  <a:cubicBezTo>
                    <a:pt x="415835" y="230777"/>
                    <a:pt x="514894" y="219891"/>
                    <a:pt x="613954" y="209006"/>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フリーフォーム 17"/>
            <p:cNvSpPr/>
            <p:nvPr/>
          </p:nvSpPr>
          <p:spPr>
            <a:xfrm>
              <a:off x="7576457" y="796834"/>
              <a:ext cx="731520" cy="594360"/>
            </a:xfrm>
            <a:custGeom>
              <a:avLst/>
              <a:gdLst>
                <a:gd name="connsiteX0" fmla="*/ 0 w 731520"/>
                <a:gd name="connsiteY0" fmla="*/ 0 h 594360"/>
                <a:gd name="connsiteX1" fmla="*/ 261257 w 731520"/>
                <a:gd name="connsiteY1" fmla="*/ 548640 h 594360"/>
                <a:gd name="connsiteX2" fmla="*/ 731520 w 731520"/>
                <a:gd name="connsiteY2" fmla="*/ 274320 h 594360"/>
              </a:gdLst>
              <a:ahLst/>
              <a:cxnLst>
                <a:cxn ang="0">
                  <a:pos x="connsiteX0" y="connsiteY0"/>
                </a:cxn>
                <a:cxn ang="0">
                  <a:pos x="connsiteX1" y="connsiteY1"/>
                </a:cxn>
                <a:cxn ang="0">
                  <a:pos x="connsiteX2" y="connsiteY2"/>
                </a:cxn>
              </a:cxnLst>
              <a:rect l="l" t="t" r="r" b="b"/>
              <a:pathLst>
                <a:path w="731520" h="594360">
                  <a:moveTo>
                    <a:pt x="0" y="0"/>
                  </a:moveTo>
                  <a:cubicBezTo>
                    <a:pt x="69668" y="251460"/>
                    <a:pt x="139337" y="502920"/>
                    <a:pt x="261257" y="548640"/>
                  </a:cubicBezTo>
                  <a:cubicBezTo>
                    <a:pt x="383177" y="594360"/>
                    <a:pt x="557348" y="434340"/>
                    <a:pt x="731520" y="27432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フリーフォーム 18"/>
            <p:cNvSpPr/>
            <p:nvPr/>
          </p:nvSpPr>
          <p:spPr>
            <a:xfrm>
              <a:off x="6211393" y="653926"/>
              <a:ext cx="2129246" cy="890451"/>
            </a:xfrm>
            <a:custGeom>
              <a:avLst/>
              <a:gdLst>
                <a:gd name="connsiteX0" fmla="*/ 0 w 2129246"/>
                <a:gd name="connsiteY0" fmla="*/ 298269 h 890451"/>
                <a:gd name="connsiteX1" fmla="*/ 195943 w 2129246"/>
                <a:gd name="connsiteY1" fmla="*/ 859971 h 890451"/>
                <a:gd name="connsiteX2" fmla="*/ 666206 w 2129246"/>
                <a:gd name="connsiteY2" fmla="*/ 481149 h 890451"/>
                <a:gd name="connsiteX3" fmla="*/ 1358537 w 2129246"/>
                <a:gd name="connsiteY3" fmla="*/ 102326 h 890451"/>
                <a:gd name="connsiteX4" fmla="*/ 1933303 w 2129246"/>
                <a:gd name="connsiteY4" fmla="*/ 50074 h 890451"/>
                <a:gd name="connsiteX5" fmla="*/ 2129246 w 2129246"/>
                <a:gd name="connsiteY5" fmla="*/ 402771 h 890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29246" h="890451">
                  <a:moveTo>
                    <a:pt x="0" y="298269"/>
                  </a:moveTo>
                  <a:cubicBezTo>
                    <a:pt x="42454" y="563880"/>
                    <a:pt x="84909" y="829491"/>
                    <a:pt x="195943" y="859971"/>
                  </a:cubicBezTo>
                  <a:cubicBezTo>
                    <a:pt x="306977" y="890451"/>
                    <a:pt x="472440" y="607423"/>
                    <a:pt x="666206" y="481149"/>
                  </a:cubicBezTo>
                  <a:cubicBezTo>
                    <a:pt x="859972" y="354875"/>
                    <a:pt x="1147354" y="174172"/>
                    <a:pt x="1358537" y="102326"/>
                  </a:cubicBezTo>
                  <a:cubicBezTo>
                    <a:pt x="1569720" y="30480"/>
                    <a:pt x="1804852" y="0"/>
                    <a:pt x="1933303" y="50074"/>
                  </a:cubicBezTo>
                  <a:cubicBezTo>
                    <a:pt x="2061755" y="100148"/>
                    <a:pt x="2095500" y="251459"/>
                    <a:pt x="2129246" y="402771"/>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経路選択</a:t>
            </a:r>
            <a:endParaRPr kumimoji="1" lang="ja-JP" altLang="en-US" dirty="0"/>
          </a:p>
        </p:txBody>
      </p:sp>
      <p:sp>
        <p:nvSpPr>
          <p:cNvPr id="3" name="コンテンツ プレースホルダ 2"/>
          <p:cNvSpPr>
            <a:spLocks noGrp="1"/>
          </p:cNvSpPr>
          <p:nvPr>
            <p:ph idx="1"/>
          </p:nvPr>
        </p:nvSpPr>
        <p:spPr>
          <a:xfrm>
            <a:off x="457200" y="1340768"/>
            <a:ext cx="8229600" cy="4785395"/>
          </a:xfrm>
        </p:spPr>
        <p:txBody>
          <a:bodyPr>
            <a:normAutofit/>
          </a:bodyPr>
          <a:lstStyle/>
          <a:p>
            <a:r>
              <a:rPr lang="ja-JP" altLang="en-US" sz="2400" dirty="0" smtClean="0"/>
              <a:t>課題</a:t>
            </a:r>
            <a:r>
              <a:rPr lang="ja-JP" altLang="en-US" sz="2400" dirty="0" smtClean="0"/>
              <a:t>２</a:t>
            </a:r>
            <a:r>
              <a:rPr lang="ja-JP" altLang="en-US" sz="2400" dirty="0" smtClean="0"/>
              <a:t>：不確実性下の意思決定の記述の問題</a:t>
            </a:r>
            <a:endParaRPr kumimoji="1" lang="en-US" altLang="ja-JP" sz="2400" dirty="0" smtClean="0"/>
          </a:p>
          <a:p>
            <a:r>
              <a:rPr lang="ja-JP" altLang="en-US" sz="1800" dirty="0" smtClean="0"/>
              <a:t>経路による所要時間は確率的に変動し、利用者は所要時間を曖昧に認知したまま意思決定を行う。運転者の認知所要時間を確率変数とした上で期待効用最大化仮説を適用するというアプローチがある。</a:t>
            </a:r>
            <a:endParaRPr lang="en-US" altLang="ja-JP" sz="1800" dirty="0" smtClean="0"/>
          </a:p>
          <a:p>
            <a:endParaRPr lang="en-US" altLang="ja-JP" sz="1800" dirty="0" smtClean="0"/>
          </a:p>
          <a:p>
            <a:endParaRPr lang="en-US" altLang="ja-JP" sz="1800" dirty="0" smtClean="0"/>
          </a:p>
          <a:p>
            <a:r>
              <a:rPr lang="ja-JP" altLang="en-US" sz="1800" dirty="0" smtClean="0"/>
              <a:t>しかし期待効用最大化仮説は、意思決定者は必ずしも危険回避選好を持たないという実証知見</a:t>
            </a:r>
            <a:r>
              <a:rPr lang="en-US" altLang="ja-JP" sz="1800" dirty="0" smtClean="0"/>
              <a:t>(</a:t>
            </a:r>
            <a:r>
              <a:rPr lang="ja-JP" altLang="en-US" sz="1800" dirty="0" smtClean="0"/>
              <a:t>リフレクション効果</a:t>
            </a:r>
            <a:r>
              <a:rPr lang="en-US" altLang="ja-JP" sz="1800" dirty="0" smtClean="0"/>
              <a:t>)</a:t>
            </a:r>
            <a:r>
              <a:rPr lang="ja-JP" altLang="en-US" sz="1800" dirty="0" err="1" smtClean="0"/>
              <a:t>、</a:t>
            </a:r>
            <a:r>
              <a:rPr lang="ja-JP" altLang="en-US" sz="1800" dirty="0" smtClean="0"/>
              <a:t>記述方法により意思決定が異なるという実証知見</a:t>
            </a:r>
            <a:r>
              <a:rPr lang="en-US" altLang="ja-JP" sz="1800" dirty="0" smtClean="0"/>
              <a:t>(</a:t>
            </a:r>
            <a:r>
              <a:rPr lang="ja-JP" altLang="en-US" sz="1800" dirty="0" smtClean="0"/>
              <a:t>フレーミング効果</a:t>
            </a:r>
            <a:r>
              <a:rPr lang="en-US" altLang="ja-JP" sz="1800" dirty="0" smtClean="0"/>
              <a:t>)</a:t>
            </a:r>
            <a:r>
              <a:rPr lang="ja-JP" altLang="en-US" sz="1800" dirty="0" smtClean="0"/>
              <a:t>等により批判される。</a:t>
            </a:r>
            <a:endParaRPr lang="en-US" altLang="ja-JP" sz="1800" dirty="0" smtClean="0"/>
          </a:p>
          <a:p>
            <a:r>
              <a:rPr lang="ja-JP" altLang="en-US" sz="1800" dirty="0" smtClean="0"/>
              <a:t>状況依存焦点モデルではこれらを含めた実証知見を説明可能であり、適応可能性が高い</a:t>
            </a:r>
            <a:endParaRPr lang="en-US" altLang="ja-JP" sz="1800" dirty="0" smtClean="0"/>
          </a:p>
          <a:p>
            <a:endParaRPr lang="en-US" altLang="ja-JP" sz="1800" dirty="0" smtClean="0"/>
          </a:p>
          <a:p>
            <a:r>
              <a:rPr lang="ja-JP" altLang="en-US" sz="1800" dirty="0" smtClean="0"/>
              <a:t>　　は主観的な所要時間の確率分布であり、定式化には不明点が多い。</a:t>
            </a:r>
            <a:endParaRPr lang="en-US" altLang="ja-JP" sz="1800" dirty="0" smtClean="0"/>
          </a:p>
          <a:p>
            <a:r>
              <a:rPr lang="ja-JP" altLang="en-US" sz="1800" dirty="0" smtClean="0"/>
              <a:t>不正確確率理論、ファジー理論に基づいた行動モデルが実用性を期待されている。</a:t>
            </a:r>
            <a:endParaRPr lang="en-US" altLang="ja-JP" sz="1800" dirty="0" smtClean="0"/>
          </a:p>
        </p:txBody>
      </p:sp>
      <p:graphicFrame>
        <p:nvGraphicFramePr>
          <p:cNvPr id="31746" name="Object 2"/>
          <p:cNvGraphicFramePr>
            <a:graphicFrameLocks noChangeAspect="1"/>
          </p:cNvGraphicFramePr>
          <p:nvPr/>
        </p:nvGraphicFramePr>
        <p:xfrm>
          <a:off x="1331640" y="2636912"/>
          <a:ext cx="2160240" cy="821471"/>
        </p:xfrm>
        <a:graphic>
          <a:graphicData uri="http://schemas.openxmlformats.org/presentationml/2006/ole">
            <p:oleObj spid="_x0000_s31746" name="数式" r:id="rId3" imgW="1269720" imgH="482400" progId="Equation.3">
              <p:embed/>
            </p:oleObj>
          </a:graphicData>
        </a:graphic>
      </p:graphicFrame>
      <p:graphicFrame>
        <p:nvGraphicFramePr>
          <p:cNvPr id="5" name="Object 2"/>
          <p:cNvGraphicFramePr>
            <a:graphicFrameLocks noChangeAspect="1"/>
          </p:cNvGraphicFramePr>
          <p:nvPr/>
        </p:nvGraphicFramePr>
        <p:xfrm>
          <a:off x="5364088" y="2564904"/>
          <a:ext cx="3340695" cy="316272"/>
        </p:xfrm>
        <a:graphic>
          <a:graphicData uri="http://schemas.openxmlformats.org/presentationml/2006/ole">
            <p:oleObj spid="_x0000_s31747" name="数式" r:id="rId4" imgW="2412720" imgH="228600" progId="Equation.3">
              <p:embed/>
            </p:oleObj>
          </a:graphicData>
        </a:graphic>
      </p:graphicFrame>
      <p:graphicFrame>
        <p:nvGraphicFramePr>
          <p:cNvPr id="31748" name="Object 4"/>
          <p:cNvGraphicFramePr>
            <a:graphicFrameLocks noChangeAspect="1"/>
          </p:cNvGraphicFramePr>
          <p:nvPr/>
        </p:nvGraphicFramePr>
        <p:xfrm>
          <a:off x="4643438" y="2997200"/>
          <a:ext cx="4068762" cy="333375"/>
        </p:xfrm>
        <a:graphic>
          <a:graphicData uri="http://schemas.openxmlformats.org/presentationml/2006/ole">
            <p:oleObj spid="_x0000_s31748" name="数式" r:id="rId5" imgW="2781000" imgH="228600" progId="Equation.3">
              <p:embed/>
            </p:oleObj>
          </a:graphicData>
        </a:graphic>
      </p:graphicFrame>
      <p:graphicFrame>
        <p:nvGraphicFramePr>
          <p:cNvPr id="31749" name="Object 5"/>
          <p:cNvGraphicFramePr>
            <a:graphicFrameLocks noChangeAspect="1"/>
          </p:cNvGraphicFramePr>
          <p:nvPr/>
        </p:nvGraphicFramePr>
        <p:xfrm>
          <a:off x="683568" y="5157192"/>
          <a:ext cx="482600" cy="333375"/>
        </p:xfrm>
        <a:graphic>
          <a:graphicData uri="http://schemas.openxmlformats.org/presentationml/2006/ole">
            <p:oleObj spid="_x0000_s31749" name="数式" r:id="rId6" imgW="330120" imgH="228600" progId="Equation.3">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代表的</a:t>
            </a:r>
            <a:r>
              <a:rPr lang="ja-JP" altLang="en-US" dirty="0" smtClean="0"/>
              <a:t>な交通行動モデル</a:t>
            </a:r>
            <a:endParaRPr kumimoji="1" lang="ja-JP" altLang="en-US" dirty="0"/>
          </a:p>
        </p:txBody>
      </p:sp>
      <p:sp>
        <p:nvSpPr>
          <p:cNvPr id="3" name="コンテンツ プレースホルダ 2"/>
          <p:cNvSpPr>
            <a:spLocks noGrp="1"/>
          </p:cNvSpPr>
          <p:nvPr>
            <p:ph sz="half" idx="1"/>
          </p:nvPr>
        </p:nvSpPr>
        <p:spPr>
          <a:xfrm>
            <a:off x="457200" y="1600201"/>
            <a:ext cx="3826768" cy="3196951"/>
          </a:xfrm>
          <a:ln>
            <a:solidFill>
              <a:srgbClr val="00B050"/>
            </a:solidFill>
          </a:ln>
        </p:spPr>
        <p:txBody>
          <a:bodyPr>
            <a:normAutofit/>
          </a:bodyPr>
          <a:lstStyle/>
          <a:p>
            <a:pPr algn="ctr">
              <a:buNone/>
            </a:pPr>
            <a:r>
              <a:rPr lang="ja-JP" altLang="en-US" dirty="0" smtClean="0"/>
              <a:t>４段階推定法</a:t>
            </a:r>
            <a:endParaRPr lang="en-US" altLang="ja-JP" dirty="0" smtClean="0"/>
          </a:p>
          <a:p>
            <a:pPr algn="ctr">
              <a:buNone/>
            </a:pPr>
            <a:r>
              <a:rPr lang="ja-JP" altLang="en-US" dirty="0" smtClean="0"/>
              <a:t>集計的交通需要</a:t>
            </a:r>
            <a:r>
              <a:rPr lang="ja-JP" altLang="en-US" dirty="0" smtClean="0"/>
              <a:t>予測法</a:t>
            </a:r>
            <a:endParaRPr kumimoji="1" lang="en-US" altLang="ja-JP" dirty="0"/>
          </a:p>
          <a:p>
            <a:r>
              <a:rPr lang="ja-JP" altLang="en-US" dirty="0" smtClean="0"/>
              <a:t>発生</a:t>
            </a:r>
            <a:endParaRPr lang="en-US" altLang="ja-JP" dirty="0" smtClean="0"/>
          </a:p>
          <a:p>
            <a:r>
              <a:rPr kumimoji="1" lang="ja-JP" altLang="en-US" dirty="0" smtClean="0"/>
              <a:t>分布</a:t>
            </a:r>
            <a:endParaRPr kumimoji="1" lang="en-US" altLang="ja-JP" dirty="0" smtClean="0"/>
          </a:p>
          <a:p>
            <a:r>
              <a:rPr kumimoji="1" lang="ja-JP" altLang="en-US" dirty="0" smtClean="0"/>
              <a:t>集中</a:t>
            </a:r>
            <a:endParaRPr kumimoji="1" lang="en-US" altLang="ja-JP" dirty="0" smtClean="0"/>
          </a:p>
          <a:p>
            <a:r>
              <a:rPr kumimoji="1" lang="ja-JP" altLang="en-US" dirty="0" smtClean="0"/>
              <a:t>配分</a:t>
            </a:r>
            <a:endParaRPr kumimoji="1" lang="ja-JP" altLang="en-US" dirty="0"/>
          </a:p>
        </p:txBody>
      </p:sp>
      <p:sp>
        <p:nvSpPr>
          <p:cNvPr id="4" name="コンテンツ プレースホルダ 3"/>
          <p:cNvSpPr>
            <a:spLocks noGrp="1"/>
          </p:cNvSpPr>
          <p:nvPr>
            <p:ph sz="half" idx="2"/>
          </p:nvPr>
        </p:nvSpPr>
        <p:spPr>
          <a:xfrm>
            <a:off x="4716016" y="1628800"/>
            <a:ext cx="4248472" cy="3168352"/>
          </a:xfrm>
          <a:ln>
            <a:solidFill>
              <a:srgbClr val="0070C0"/>
            </a:solidFill>
          </a:ln>
        </p:spPr>
        <p:txBody>
          <a:bodyPr>
            <a:normAutofit/>
          </a:bodyPr>
          <a:lstStyle/>
          <a:p>
            <a:pPr algn="ctr">
              <a:buNone/>
            </a:pPr>
            <a:r>
              <a:rPr kumimoji="1" lang="ja-JP" altLang="en-US" dirty="0" smtClean="0"/>
              <a:t>個別トリップに着目</a:t>
            </a:r>
            <a:endParaRPr kumimoji="1" lang="en-US" altLang="ja-JP" dirty="0" smtClean="0"/>
          </a:p>
          <a:p>
            <a:pPr algn="ctr">
              <a:buNone/>
            </a:pPr>
            <a:r>
              <a:rPr lang="ja-JP" altLang="en-US" dirty="0" smtClean="0"/>
              <a:t>非集計的交通需要</a:t>
            </a:r>
            <a:r>
              <a:rPr lang="ja-JP" altLang="en-US" dirty="0" smtClean="0"/>
              <a:t>予測法</a:t>
            </a:r>
            <a:endParaRPr lang="en-US" altLang="ja-JP" dirty="0" smtClean="0"/>
          </a:p>
          <a:p>
            <a:r>
              <a:rPr kumimoji="1" lang="ja-JP" altLang="en-US" dirty="0" smtClean="0"/>
              <a:t>トリップ頻度</a:t>
            </a:r>
            <a:endParaRPr kumimoji="1" lang="en-US" altLang="ja-JP" dirty="0" smtClean="0"/>
          </a:p>
          <a:p>
            <a:r>
              <a:rPr lang="ja-JP" altLang="en-US" dirty="0" smtClean="0"/>
              <a:t>目的地</a:t>
            </a:r>
            <a:endParaRPr lang="en-US" altLang="ja-JP" dirty="0" smtClean="0"/>
          </a:p>
          <a:p>
            <a:r>
              <a:rPr kumimoji="1" lang="ja-JP" altLang="en-US" dirty="0"/>
              <a:t>交通</a:t>
            </a:r>
            <a:r>
              <a:rPr kumimoji="1" lang="ja-JP" altLang="en-US" dirty="0" smtClean="0"/>
              <a:t>手段</a:t>
            </a:r>
            <a:endParaRPr kumimoji="1" lang="en-US" altLang="ja-JP" dirty="0" smtClean="0"/>
          </a:p>
          <a:p>
            <a:r>
              <a:rPr lang="ja-JP" altLang="en-US" dirty="0" smtClean="0"/>
              <a:t>経路</a:t>
            </a:r>
            <a:endParaRPr kumimoji="1" lang="ja-JP" altLang="en-US" dirty="0"/>
          </a:p>
        </p:txBody>
      </p:sp>
      <p:sp>
        <p:nvSpPr>
          <p:cNvPr id="5" name="右矢印 4"/>
          <p:cNvSpPr/>
          <p:nvPr/>
        </p:nvSpPr>
        <p:spPr>
          <a:xfrm>
            <a:off x="4139952" y="1700808"/>
            <a:ext cx="792088"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539552" y="4941168"/>
            <a:ext cx="8352928" cy="1200329"/>
          </a:xfrm>
          <a:prstGeom prst="rect">
            <a:avLst/>
          </a:prstGeom>
          <a:noFill/>
        </p:spPr>
        <p:txBody>
          <a:bodyPr wrap="square" rtlCol="0">
            <a:spAutoFit/>
          </a:bodyPr>
          <a:lstStyle/>
          <a:p>
            <a:pPr algn="ctr"/>
            <a:r>
              <a:rPr lang="ja-JP" altLang="en-US" sz="2400" dirty="0" smtClean="0"/>
              <a:t>交通需要予測手法が集計的な</a:t>
            </a:r>
            <a:r>
              <a:rPr lang="en-US" altLang="ja-JP" sz="2400" dirty="0" smtClean="0"/>
              <a:t>4</a:t>
            </a:r>
            <a:r>
              <a:rPr lang="ja-JP" altLang="en-US" sz="2400" dirty="0" smtClean="0"/>
              <a:t>段階推定法から、個別トリップに着目する非集計交通需要予測法に推移してきたという背景から、</a:t>
            </a:r>
            <a:r>
              <a:rPr lang="en-US" altLang="ja-JP" sz="2400" dirty="0" smtClean="0"/>
              <a:t>4</a:t>
            </a:r>
            <a:r>
              <a:rPr lang="ja-JP" altLang="en-US" sz="2400" dirty="0" err="1" smtClean="0"/>
              <a:t>つの</a:t>
            </a:r>
            <a:r>
              <a:rPr lang="ja-JP" altLang="en-US" sz="2400" dirty="0" smtClean="0"/>
              <a:t>段階に対応したモデルが多く開発</a:t>
            </a:r>
            <a:endParaRPr kumimoji="1" lang="ja-JP"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交通手段選択</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lnSpcReduction="10000"/>
          </a:bodyPr>
          <a:lstStyle/>
          <a:p>
            <a:pPr>
              <a:buNone/>
            </a:pPr>
            <a:r>
              <a:rPr kumimoji="1" lang="ja-JP" altLang="en-US" dirty="0" smtClean="0"/>
              <a:t>選択肢</a:t>
            </a:r>
            <a:r>
              <a:rPr kumimoji="1" lang="en-US" altLang="ja-JP" dirty="0" smtClean="0"/>
              <a:t>(</a:t>
            </a:r>
            <a:r>
              <a:rPr kumimoji="1" lang="ja-JP" altLang="en-US" dirty="0" smtClean="0"/>
              <a:t>バス</a:t>
            </a:r>
            <a:r>
              <a:rPr kumimoji="1" lang="en-US" altLang="ja-JP" dirty="0" smtClean="0"/>
              <a:t>,</a:t>
            </a:r>
            <a:r>
              <a:rPr kumimoji="1" lang="ja-JP" altLang="en-US" dirty="0" smtClean="0"/>
              <a:t>鉄道</a:t>
            </a:r>
            <a:r>
              <a:rPr kumimoji="1" lang="en-US" altLang="ja-JP" dirty="0" smtClean="0"/>
              <a:t>…)</a:t>
            </a:r>
            <a:r>
              <a:rPr lang="ja-JP" altLang="en-US" dirty="0" smtClean="0"/>
              <a:t>が明確</a:t>
            </a:r>
            <a:endParaRPr lang="en-US" altLang="ja-JP" dirty="0" smtClean="0"/>
          </a:p>
          <a:p>
            <a:pPr>
              <a:buNone/>
            </a:pPr>
            <a:r>
              <a:rPr kumimoji="1" lang="ja-JP" altLang="en-US" dirty="0" smtClean="0"/>
              <a:t>→離散選択モデルを適用可能</a:t>
            </a:r>
            <a:endParaRPr kumimoji="1" lang="en-US" altLang="ja-JP" dirty="0" smtClean="0"/>
          </a:p>
          <a:p>
            <a:pPr>
              <a:buNone/>
            </a:pPr>
            <a:endParaRPr lang="en-US" altLang="ja-JP" dirty="0"/>
          </a:p>
          <a:p>
            <a:pPr>
              <a:buNone/>
            </a:pPr>
            <a:endParaRPr kumimoji="1" lang="en-US" altLang="ja-JP" dirty="0" smtClean="0"/>
          </a:p>
          <a:p>
            <a:pPr>
              <a:buNone/>
            </a:pPr>
            <a:endParaRPr lang="en-US" altLang="ja-JP" dirty="0" smtClean="0"/>
          </a:p>
          <a:p>
            <a:pPr>
              <a:buNone/>
            </a:pPr>
            <a:endParaRPr lang="en-US" altLang="ja-JP" dirty="0"/>
          </a:p>
          <a:p>
            <a:pPr>
              <a:buNone/>
            </a:pPr>
            <a:endParaRPr kumimoji="1" lang="en-US" altLang="ja-JP" dirty="0" smtClean="0"/>
          </a:p>
          <a:p>
            <a:pPr>
              <a:buNone/>
            </a:pPr>
            <a:r>
              <a:rPr kumimoji="1" lang="en-US" altLang="ja-JP" dirty="0" smtClean="0"/>
              <a:t>※</a:t>
            </a:r>
            <a:r>
              <a:rPr kumimoji="1" lang="ja-JP" altLang="en-US" dirty="0" smtClean="0"/>
              <a:t>ただし、代表交通手段選択に限り、複合交通手段選択には対応していない</a:t>
            </a:r>
            <a:endParaRPr kumimoji="1" lang="en-US" altLang="ja-JP" dirty="0"/>
          </a:p>
        </p:txBody>
      </p:sp>
      <p:graphicFrame>
        <p:nvGraphicFramePr>
          <p:cNvPr id="4" name="オブジェクト 3"/>
          <p:cNvGraphicFramePr>
            <a:graphicFrameLocks noChangeAspect="1"/>
          </p:cNvGraphicFramePr>
          <p:nvPr/>
        </p:nvGraphicFramePr>
        <p:xfrm>
          <a:off x="899592" y="2564904"/>
          <a:ext cx="2914870" cy="690364"/>
        </p:xfrm>
        <a:graphic>
          <a:graphicData uri="http://schemas.openxmlformats.org/presentationml/2006/ole">
            <p:oleObj spid="_x0000_s2050" name="数式" r:id="rId3" imgW="965160" imgH="228600" progId="Equation.3">
              <p:embed/>
            </p:oleObj>
          </a:graphicData>
        </a:graphic>
      </p:graphicFrame>
      <p:graphicFrame>
        <p:nvGraphicFramePr>
          <p:cNvPr id="5" name="オブジェクト 4"/>
          <p:cNvGraphicFramePr>
            <a:graphicFrameLocks noChangeAspect="1"/>
          </p:cNvGraphicFramePr>
          <p:nvPr/>
        </p:nvGraphicFramePr>
        <p:xfrm>
          <a:off x="2699793" y="3212977"/>
          <a:ext cx="4017131" cy="469489"/>
        </p:xfrm>
        <a:graphic>
          <a:graphicData uri="http://schemas.openxmlformats.org/presentationml/2006/ole">
            <p:oleObj spid="_x0000_s2051" name="数式" r:id="rId4" imgW="1955520" imgH="228600" progId="Equation.3">
              <p:embed/>
            </p:oleObj>
          </a:graphicData>
        </a:graphic>
      </p:graphicFrame>
      <p:graphicFrame>
        <p:nvGraphicFramePr>
          <p:cNvPr id="6" name="オブジェクト 5"/>
          <p:cNvGraphicFramePr>
            <a:graphicFrameLocks noChangeAspect="1"/>
          </p:cNvGraphicFramePr>
          <p:nvPr/>
        </p:nvGraphicFramePr>
        <p:xfrm>
          <a:off x="2699792" y="3717033"/>
          <a:ext cx="5926916" cy="467914"/>
        </p:xfrm>
        <a:graphic>
          <a:graphicData uri="http://schemas.openxmlformats.org/presentationml/2006/ole">
            <p:oleObj spid="_x0000_s2052" name="数式" r:id="rId5" imgW="2895480" imgH="228600" progId="Equation.3">
              <p:embed/>
            </p:oleObj>
          </a:graphicData>
        </a:graphic>
      </p:graphicFrame>
      <p:graphicFrame>
        <p:nvGraphicFramePr>
          <p:cNvPr id="2053" name="Object 5"/>
          <p:cNvGraphicFramePr>
            <a:graphicFrameLocks noChangeAspect="1"/>
          </p:cNvGraphicFramePr>
          <p:nvPr/>
        </p:nvGraphicFramePr>
        <p:xfrm>
          <a:off x="2699793" y="4149080"/>
          <a:ext cx="3406020" cy="442812"/>
        </p:xfrm>
        <a:graphic>
          <a:graphicData uri="http://schemas.openxmlformats.org/presentationml/2006/ole">
            <p:oleObj spid="_x0000_s2053" name="数式" r:id="rId6" imgW="1663560" imgH="215640" progId="Equation.3">
              <p:embed/>
            </p:oleObj>
          </a:graphicData>
        </a:graphic>
      </p:graphicFrame>
      <p:graphicFrame>
        <p:nvGraphicFramePr>
          <p:cNvPr id="2055" name="Object 7"/>
          <p:cNvGraphicFramePr>
            <a:graphicFrameLocks noChangeAspect="1"/>
          </p:cNvGraphicFramePr>
          <p:nvPr/>
        </p:nvGraphicFramePr>
        <p:xfrm>
          <a:off x="2627784" y="4653136"/>
          <a:ext cx="6264696" cy="470397"/>
        </p:xfrm>
        <a:graphic>
          <a:graphicData uri="http://schemas.openxmlformats.org/presentationml/2006/ole">
            <p:oleObj spid="_x0000_s2055" name="数式" r:id="rId7" imgW="3060360" imgH="228600" progId="Equation.3">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交通手段選択</a:t>
            </a:r>
            <a:endParaRPr kumimoji="1" lang="ja-JP" altLang="en-US" dirty="0"/>
          </a:p>
        </p:txBody>
      </p:sp>
      <p:sp>
        <p:nvSpPr>
          <p:cNvPr id="3" name="コンテンツ プレースホルダ 2"/>
          <p:cNvSpPr>
            <a:spLocks noGrp="1"/>
          </p:cNvSpPr>
          <p:nvPr>
            <p:ph idx="1"/>
          </p:nvPr>
        </p:nvSpPr>
        <p:spPr>
          <a:xfrm>
            <a:off x="457200" y="1196752"/>
            <a:ext cx="8229600" cy="5256584"/>
          </a:xfrm>
        </p:spPr>
        <p:txBody>
          <a:bodyPr>
            <a:normAutofit fontScale="92500" lnSpcReduction="10000"/>
          </a:bodyPr>
          <a:lstStyle/>
          <a:p>
            <a:pPr>
              <a:buNone/>
            </a:pPr>
            <a:r>
              <a:rPr kumimoji="1" lang="ja-JP" altLang="en-US" sz="2800" dirty="0" smtClean="0"/>
              <a:t>選択に影響を及ぼす要因</a:t>
            </a:r>
            <a:endParaRPr kumimoji="1" lang="en-US" altLang="ja-JP" sz="2800" dirty="0" smtClean="0"/>
          </a:p>
          <a:p>
            <a:pPr>
              <a:buNone/>
            </a:pPr>
            <a:endParaRPr lang="en-US" altLang="ja-JP" dirty="0" smtClean="0"/>
          </a:p>
          <a:p>
            <a:r>
              <a:rPr lang="ja-JP" altLang="en-US" sz="2400" b="1" dirty="0" smtClean="0"/>
              <a:t>交通サービス</a:t>
            </a:r>
            <a:r>
              <a:rPr lang="ja-JP" altLang="en-US" sz="2400" b="1" dirty="0" smtClean="0"/>
              <a:t>水準</a:t>
            </a:r>
            <a:r>
              <a:rPr lang="ja-JP" altLang="en-US" sz="2400" dirty="0" smtClean="0"/>
              <a:t>（</a:t>
            </a:r>
            <a:r>
              <a:rPr lang="ja-JP" altLang="en-US" sz="2400" dirty="0" smtClean="0"/>
              <a:t>料金、所要時間等）</a:t>
            </a:r>
            <a:endParaRPr lang="en-US" altLang="ja-JP" sz="2400" dirty="0" smtClean="0"/>
          </a:p>
          <a:p>
            <a:pPr>
              <a:buNone/>
            </a:pPr>
            <a:r>
              <a:rPr lang="ja-JP" altLang="en-US" sz="1800" dirty="0" smtClean="0"/>
              <a:t>　　→</a:t>
            </a:r>
            <a:r>
              <a:rPr lang="ja-JP" altLang="en-US" sz="1800" dirty="0" smtClean="0"/>
              <a:t>説明変数に代入</a:t>
            </a:r>
            <a:endParaRPr lang="en-US" altLang="ja-JP" sz="1800" dirty="0" smtClean="0"/>
          </a:p>
          <a:p>
            <a:r>
              <a:rPr kumimoji="1" lang="ja-JP" altLang="en-US" sz="2400" b="1" dirty="0"/>
              <a:t>個人</a:t>
            </a:r>
            <a:r>
              <a:rPr kumimoji="1" lang="ja-JP" altLang="en-US" sz="2400" b="1" dirty="0" smtClean="0"/>
              <a:t>属性</a:t>
            </a:r>
            <a:r>
              <a:rPr kumimoji="1" lang="ja-JP" altLang="en-US" sz="2400" dirty="0" smtClean="0"/>
              <a:t>（年齢等）</a:t>
            </a:r>
            <a:r>
              <a:rPr lang="ja-JP" altLang="en-US" sz="2400" dirty="0" smtClean="0"/>
              <a:t>・</a:t>
            </a:r>
            <a:r>
              <a:rPr lang="ja-JP" altLang="en-US" sz="2400" b="1" dirty="0" smtClean="0"/>
              <a:t>トリップ属性</a:t>
            </a:r>
            <a:r>
              <a:rPr lang="ja-JP" altLang="en-US" sz="2400" dirty="0" smtClean="0"/>
              <a:t>（トリップ目的等）</a:t>
            </a:r>
            <a:endParaRPr lang="en-US" altLang="ja-JP" sz="2400" dirty="0" smtClean="0"/>
          </a:p>
          <a:p>
            <a:pPr>
              <a:buNone/>
            </a:pPr>
            <a:r>
              <a:rPr kumimoji="1" lang="ja-JP" altLang="en-US" sz="1800" dirty="0" smtClean="0"/>
              <a:t>　</a:t>
            </a:r>
            <a:r>
              <a:rPr kumimoji="1" lang="ja-JP" altLang="en-US" sz="1800" dirty="0" smtClean="0"/>
              <a:t>　→</a:t>
            </a:r>
            <a:r>
              <a:rPr lang="ja-JP" altLang="en-US" sz="1800" dirty="0" smtClean="0"/>
              <a:t>説明変数</a:t>
            </a:r>
            <a:r>
              <a:rPr kumimoji="1" lang="ja-JP" altLang="en-US" sz="1800" dirty="0" smtClean="0"/>
              <a:t>に代入</a:t>
            </a:r>
            <a:endParaRPr kumimoji="1" lang="en-US" altLang="ja-JP" sz="1800" dirty="0" smtClean="0"/>
          </a:p>
          <a:p>
            <a:pPr>
              <a:buNone/>
            </a:pPr>
            <a:r>
              <a:rPr lang="ja-JP" altLang="en-US" sz="1800" dirty="0" smtClean="0"/>
              <a:t>　</a:t>
            </a:r>
            <a:r>
              <a:rPr lang="ja-JP" altLang="en-US" sz="1800" dirty="0" smtClean="0"/>
              <a:t>　→セグメント構成</a:t>
            </a:r>
            <a:r>
              <a:rPr lang="ja-JP" altLang="en-US" sz="1800" dirty="0" smtClean="0"/>
              <a:t>のための条件変数に</a:t>
            </a:r>
            <a:endParaRPr kumimoji="1" lang="en-US" altLang="ja-JP" sz="1800" dirty="0" smtClean="0"/>
          </a:p>
          <a:p>
            <a:r>
              <a:rPr lang="ja-JP" altLang="en-US" sz="2400" b="1" dirty="0" smtClean="0"/>
              <a:t>心理的</a:t>
            </a:r>
            <a:r>
              <a:rPr lang="ja-JP" altLang="en-US" sz="2400" b="1" dirty="0" smtClean="0"/>
              <a:t>要因</a:t>
            </a:r>
            <a:r>
              <a:rPr lang="en-US" altLang="ja-JP" sz="2400" dirty="0" smtClean="0"/>
              <a:t>(</a:t>
            </a:r>
            <a:r>
              <a:rPr lang="ja-JP" altLang="en-US" sz="2400" dirty="0" smtClean="0"/>
              <a:t>サービス水準への主観的評価、好ましさ</a:t>
            </a:r>
            <a:r>
              <a:rPr lang="en-US" altLang="ja-JP" sz="2400" dirty="0" smtClean="0"/>
              <a:t>)</a:t>
            </a:r>
          </a:p>
          <a:p>
            <a:pPr>
              <a:buNone/>
            </a:pPr>
            <a:r>
              <a:rPr lang="ja-JP" altLang="en-US" sz="1800" dirty="0" smtClean="0"/>
              <a:t>　　</a:t>
            </a:r>
            <a:r>
              <a:rPr lang="ja-JP" altLang="en-US" sz="1800" dirty="0" smtClean="0"/>
              <a:t>→</a:t>
            </a:r>
            <a:r>
              <a:rPr lang="ja-JP" altLang="en-US" sz="1800" dirty="0" smtClean="0"/>
              <a:t>説明変数</a:t>
            </a:r>
            <a:r>
              <a:rPr lang="ja-JP" altLang="en-US" sz="1800" dirty="0" smtClean="0"/>
              <a:t>に</a:t>
            </a:r>
            <a:r>
              <a:rPr lang="ja-JP" altLang="en-US" sz="1800" dirty="0" smtClean="0"/>
              <a:t>代入</a:t>
            </a:r>
            <a:endParaRPr lang="en-US" altLang="ja-JP" sz="1800" dirty="0" smtClean="0"/>
          </a:p>
          <a:p>
            <a:pPr>
              <a:buNone/>
            </a:pPr>
            <a:r>
              <a:rPr lang="ja-JP" altLang="en-US" sz="1800" dirty="0" smtClean="0"/>
              <a:t>　　→セグメント構成のための条件</a:t>
            </a:r>
            <a:r>
              <a:rPr lang="ja-JP" altLang="en-US" sz="1800" dirty="0" smtClean="0"/>
              <a:t>変数</a:t>
            </a:r>
            <a:r>
              <a:rPr lang="ja-JP" altLang="en-US" sz="1800" dirty="0" smtClean="0"/>
              <a:t>に</a:t>
            </a:r>
            <a:endParaRPr lang="en-US" altLang="ja-JP" sz="1800" dirty="0" smtClean="0"/>
          </a:p>
          <a:p>
            <a:r>
              <a:rPr lang="ja-JP" altLang="en-US" sz="2400" b="1" dirty="0" smtClean="0"/>
              <a:t>サービス水準の</a:t>
            </a:r>
            <a:r>
              <a:rPr lang="ja-JP" altLang="en-US" sz="2400" b="1" dirty="0" smtClean="0"/>
              <a:t>不確実性</a:t>
            </a:r>
            <a:endParaRPr lang="en-US" altLang="ja-JP" sz="2400" b="1" dirty="0" smtClean="0"/>
          </a:p>
          <a:p>
            <a:pPr>
              <a:buNone/>
            </a:pPr>
            <a:r>
              <a:rPr lang="ja-JP" altLang="en-US" sz="1900" dirty="0" smtClean="0"/>
              <a:t>　　</a:t>
            </a:r>
            <a:r>
              <a:rPr lang="ja-JP" altLang="en-US" sz="1900" dirty="0" smtClean="0"/>
              <a:t>→不確実性を表す指標を</a:t>
            </a:r>
            <a:r>
              <a:rPr lang="ja-JP" altLang="en-US" sz="2000" dirty="0" smtClean="0"/>
              <a:t>説明</a:t>
            </a:r>
            <a:r>
              <a:rPr lang="ja-JP" altLang="en-US" sz="2000" dirty="0" smtClean="0"/>
              <a:t>変数</a:t>
            </a:r>
            <a:r>
              <a:rPr lang="ja-JP" altLang="en-US" sz="1900" dirty="0" smtClean="0"/>
              <a:t>に導入</a:t>
            </a:r>
            <a:endParaRPr lang="en-US" altLang="ja-JP" sz="1900" dirty="0" smtClean="0"/>
          </a:p>
          <a:p>
            <a:pPr>
              <a:buNone/>
            </a:pPr>
            <a:r>
              <a:rPr lang="ja-JP" altLang="en-US" sz="1900" dirty="0" smtClean="0"/>
              <a:t>　　</a:t>
            </a:r>
            <a:r>
              <a:rPr lang="ja-JP" altLang="en-US" sz="1900" dirty="0" smtClean="0"/>
              <a:t>→サービス水準の確率分布に基づく効用の期待値の最大化行動としてモデル化</a:t>
            </a:r>
            <a:endParaRPr lang="en-US" altLang="ja-JP" sz="2400" dirty="0" smtClean="0"/>
          </a:p>
          <a:p>
            <a:r>
              <a:rPr lang="ja-JP" altLang="en-US" sz="2400" b="1" dirty="0"/>
              <a:t>制約条件</a:t>
            </a:r>
            <a:endParaRPr lang="en-US" altLang="ja-JP" sz="2400" b="1" dirty="0" smtClean="0"/>
          </a:p>
          <a:p>
            <a:endParaRPr kumimoji="1" lang="ja-JP" altLang="en-US" dirty="0"/>
          </a:p>
        </p:txBody>
      </p:sp>
      <p:graphicFrame>
        <p:nvGraphicFramePr>
          <p:cNvPr id="3074" name="Object 2"/>
          <p:cNvGraphicFramePr>
            <a:graphicFrameLocks noChangeAspect="1"/>
          </p:cNvGraphicFramePr>
          <p:nvPr/>
        </p:nvGraphicFramePr>
        <p:xfrm>
          <a:off x="6300192" y="1052736"/>
          <a:ext cx="2628205" cy="620926"/>
        </p:xfrm>
        <a:graphic>
          <a:graphicData uri="http://schemas.openxmlformats.org/presentationml/2006/ole">
            <p:oleObj spid="_x0000_s3074" name="数式" r:id="rId3" imgW="965160" imgH="228600" progId="Equation.3">
              <p:embed/>
            </p:oleObj>
          </a:graphicData>
        </a:graphic>
      </p:graphicFrame>
      <p:graphicFrame>
        <p:nvGraphicFramePr>
          <p:cNvPr id="3075" name="Object 3"/>
          <p:cNvGraphicFramePr>
            <a:graphicFrameLocks noChangeAspect="1"/>
          </p:cNvGraphicFramePr>
          <p:nvPr/>
        </p:nvGraphicFramePr>
        <p:xfrm>
          <a:off x="2627784" y="1700808"/>
          <a:ext cx="6300192" cy="461526"/>
        </p:xfrm>
        <a:graphic>
          <a:graphicData uri="http://schemas.openxmlformats.org/presentationml/2006/ole">
            <p:oleObj spid="_x0000_s3075" name="数式" r:id="rId4" imgW="2895480" imgH="228600" progId="Equation.3">
              <p:embed/>
            </p:oleObj>
          </a:graphicData>
        </a:graphic>
      </p:graphicFrame>
      <p:sp>
        <p:nvSpPr>
          <p:cNvPr id="10" name="角丸四角形 9"/>
          <p:cNvSpPr/>
          <p:nvPr/>
        </p:nvSpPr>
        <p:spPr>
          <a:xfrm>
            <a:off x="7596336" y="1124744"/>
            <a:ext cx="504056" cy="50405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交通手段選択</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sz="2000" dirty="0" smtClean="0"/>
              <a:t>代表交通手段のみの分析では、全てのトリップの規定は不可能</a:t>
            </a:r>
            <a:endParaRPr kumimoji="1" lang="en-US" altLang="ja-JP" sz="2000" dirty="0" smtClean="0"/>
          </a:p>
          <a:p>
            <a:pPr>
              <a:buNone/>
            </a:pPr>
            <a:r>
              <a:rPr lang="ja-JP" altLang="en-US" sz="2000" dirty="0" smtClean="0"/>
              <a:t>例えば、駅へのアクセスについての政策の影響分析が</a:t>
            </a:r>
            <a:r>
              <a:rPr lang="ja-JP" altLang="en-US" sz="2000" dirty="0" smtClean="0"/>
              <a:t>できない</a:t>
            </a:r>
          </a:p>
          <a:p>
            <a:r>
              <a:rPr kumimoji="1" lang="ja-JP" altLang="en-US" sz="2000" dirty="0" smtClean="0"/>
              <a:t>アクセス・イグレス交通手段も含めると、下図のように選択肢は多様。これらを統一的に扱うモデルの開発が課題</a:t>
            </a:r>
            <a:endParaRPr kumimoji="1" lang="en-US" altLang="ja-JP" sz="2000" dirty="0" smtClean="0"/>
          </a:p>
        </p:txBody>
      </p:sp>
      <p:grpSp>
        <p:nvGrpSpPr>
          <p:cNvPr id="95" name="グループ化 94"/>
          <p:cNvGrpSpPr/>
          <p:nvPr/>
        </p:nvGrpSpPr>
        <p:grpSpPr>
          <a:xfrm>
            <a:off x="755576" y="3284984"/>
            <a:ext cx="7992888" cy="3240360"/>
            <a:chOff x="755576" y="2492896"/>
            <a:chExt cx="7992888" cy="3240360"/>
          </a:xfrm>
        </p:grpSpPr>
        <p:grpSp>
          <p:nvGrpSpPr>
            <p:cNvPr id="86" name="グループ化 85"/>
            <p:cNvGrpSpPr/>
            <p:nvPr/>
          </p:nvGrpSpPr>
          <p:grpSpPr>
            <a:xfrm>
              <a:off x="1331640" y="2708920"/>
              <a:ext cx="7416824" cy="2972073"/>
              <a:chOff x="1403648" y="2420888"/>
              <a:chExt cx="7416824" cy="2972073"/>
            </a:xfrm>
          </p:grpSpPr>
          <p:cxnSp>
            <p:nvCxnSpPr>
              <p:cNvPr id="5" name="直線コネクタ 4"/>
              <p:cNvCxnSpPr/>
              <p:nvPr/>
            </p:nvCxnSpPr>
            <p:spPr>
              <a:xfrm>
                <a:off x="4572000" y="2420888"/>
                <a:ext cx="1368152" cy="72008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flipH="1">
                <a:off x="3347864" y="2420888"/>
                <a:ext cx="1224136" cy="72008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2843808" y="3140968"/>
                <a:ext cx="723275" cy="307777"/>
              </a:xfrm>
              <a:prstGeom prst="rect">
                <a:avLst/>
              </a:prstGeom>
              <a:noFill/>
            </p:spPr>
            <p:txBody>
              <a:bodyPr wrap="none" rtlCol="0">
                <a:spAutoFit/>
              </a:bodyPr>
              <a:lstStyle/>
              <a:p>
                <a:r>
                  <a:rPr kumimoji="1" lang="ja-JP" altLang="en-US" sz="1400" dirty="0" smtClean="0"/>
                  <a:t>自動車</a:t>
                </a:r>
                <a:endParaRPr kumimoji="1" lang="ja-JP" altLang="en-US" sz="1400" dirty="0"/>
              </a:p>
            </p:txBody>
          </p:sp>
          <p:sp>
            <p:nvSpPr>
              <p:cNvPr id="16" name="テキスト ボックス 15"/>
              <p:cNvSpPr txBox="1"/>
              <p:nvPr/>
            </p:nvSpPr>
            <p:spPr>
              <a:xfrm>
                <a:off x="5652120" y="3140968"/>
                <a:ext cx="543739" cy="307777"/>
              </a:xfrm>
              <a:prstGeom prst="rect">
                <a:avLst/>
              </a:prstGeom>
              <a:noFill/>
            </p:spPr>
            <p:txBody>
              <a:bodyPr wrap="none" rtlCol="0">
                <a:spAutoFit/>
              </a:bodyPr>
              <a:lstStyle/>
              <a:p>
                <a:r>
                  <a:rPr lang="ja-JP" altLang="en-US" sz="1400" dirty="0" smtClean="0"/>
                  <a:t>電</a:t>
                </a:r>
                <a:r>
                  <a:rPr kumimoji="1" lang="ja-JP" altLang="en-US" sz="1400" dirty="0" smtClean="0"/>
                  <a:t>車</a:t>
                </a:r>
                <a:endParaRPr kumimoji="1" lang="ja-JP" altLang="en-US" sz="1400" dirty="0"/>
              </a:p>
            </p:txBody>
          </p:sp>
          <p:cxnSp>
            <p:nvCxnSpPr>
              <p:cNvPr id="27" name="直線コネクタ 26"/>
              <p:cNvCxnSpPr/>
              <p:nvPr/>
            </p:nvCxnSpPr>
            <p:spPr>
              <a:xfrm flipH="1">
                <a:off x="2051720" y="3510300"/>
                <a:ext cx="1230670" cy="422756"/>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H="1">
                <a:off x="2915816" y="3510300"/>
                <a:ext cx="366574" cy="422756"/>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3282390" y="3510300"/>
                <a:ext cx="641538" cy="422756"/>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16" idx="2"/>
              </p:cNvCxnSpPr>
              <p:nvPr/>
            </p:nvCxnSpPr>
            <p:spPr>
              <a:xfrm flipH="1">
                <a:off x="4709482" y="3448745"/>
                <a:ext cx="1214508" cy="547027"/>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a:stCxn id="16" idx="2"/>
                <a:endCxn id="41" idx="0"/>
              </p:cNvCxnSpPr>
              <p:nvPr/>
            </p:nvCxnSpPr>
            <p:spPr>
              <a:xfrm flipH="1">
                <a:off x="5868144" y="3448745"/>
                <a:ext cx="55846" cy="55632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16" idx="2"/>
              </p:cNvCxnSpPr>
              <p:nvPr/>
            </p:nvCxnSpPr>
            <p:spPr>
              <a:xfrm>
                <a:off x="5923990" y="3448745"/>
                <a:ext cx="1384314" cy="628327"/>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1403648" y="3933056"/>
                <a:ext cx="864096" cy="523220"/>
              </a:xfrm>
              <a:prstGeom prst="rect">
                <a:avLst/>
              </a:prstGeom>
              <a:noFill/>
            </p:spPr>
            <p:txBody>
              <a:bodyPr wrap="square" rtlCol="0">
                <a:spAutoFit/>
              </a:bodyPr>
              <a:lstStyle/>
              <a:p>
                <a:r>
                  <a:rPr kumimoji="1" lang="ja-JP" altLang="en-US" sz="1400" dirty="0" smtClean="0"/>
                  <a:t>目的地</a:t>
                </a:r>
                <a:endParaRPr kumimoji="1" lang="en-US" altLang="ja-JP" sz="1400" dirty="0" smtClean="0"/>
              </a:p>
              <a:p>
                <a:r>
                  <a:rPr lang="ja-JP" altLang="en-US" sz="1400" dirty="0" smtClean="0"/>
                  <a:t>駐車場</a:t>
                </a:r>
                <a:r>
                  <a:rPr lang="en-US" altLang="ja-JP" sz="1400" dirty="0" smtClean="0"/>
                  <a:t>1</a:t>
                </a:r>
                <a:endParaRPr kumimoji="1" lang="ja-JP" altLang="en-US" sz="1400" dirty="0"/>
              </a:p>
            </p:txBody>
          </p:sp>
          <p:sp>
            <p:nvSpPr>
              <p:cNvPr id="37" name="テキスト ボックス 36"/>
              <p:cNvSpPr txBox="1"/>
              <p:nvPr/>
            </p:nvSpPr>
            <p:spPr>
              <a:xfrm>
                <a:off x="2267744" y="3933056"/>
                <a:ext cx="864096" cy="523220"/>
              </a:xfrm>
              <a:prstGeom prst="rect">
                <a:avLst/>
              </a:prstGeom>
              <a:noFill/>
            </p:spPr>
            <p:txBody>
              <a:bodyPr wrap="square" rtlCol="0">
                <a:spAutoFit/>
              </a:bodyPr>
              <a:lstStyle/>
              <a:p>
                <a:r>
                  <a:rPr kumimoji="1" lang="ja-JP" altLang="en-US" sz="1400" dirty="0" smtClean="0"/>
                  <a:t>目的地</a:t>
                </a:r>
                <a:endParaRPr kumimoji="1" lang="en-US" altLang="ja-JP" sz="1400" dirty="0" smtClean="0"/>
              </a:p>
              <a:p>
                <a:r>
                  <a:rPr lang="ja-JP" altLang="en-US" sz="1400" dirty="0" smtClean="0"/>
                  <a:t>駐車場</a:t>
                </a:r>
                <a:r>
                  <a:rPr lang="en-US" altLang="ja-JP" sz="1400" dirty="0" smtClean="0"/>
                  <a:t>2</a:t>
                </a:r>
                <a:endParaRPr kumimoji="1" lang="ja-JP" altLang="en-US" sz="1400" dirty="0"/>
              </a:p>
            </p:txBody>
          </p:sp>
          <p:sp>
            <p:nvSpPr>
              <p:cNvPr id="38" name="テキスト ボックス 37"/>
              <p:cNvSpPr txBox="1"/>
              <p:nvPr/>
            </p:nvSpPr>
            <p:spPr>
              <a:xfrm>
                <a:off x="3419872" y="3933056"/>
                <a:ext cx="864096" cy="523220"/>
              </a:xfrm>
              <a:prstGeom prst="rect">
                <a:avLst/>
              </a:prstGeom>
              <a:noFill/>
            </p:spPr>
            <p:txBody>
              <a:bodyPr wrap="square" rtlCol="0">
                <a:spAutoFit/>
              </a:bodyPr>
              <a:lstStyle/>
              <a:p>
                <a:r>
                  <a:rPr kumimoji="1" lang="ja-JP" altLang="en-US" sz="1400" dirty="0" smtClean="0"/>
                  <a:t>目的地</a:t>
                </a:r>
                <a:endParaRPr kumimoji="1" lang="en-US" altLang="ja-JP" sz="1400" dirty="0" smtClean="0"/>
              </a:p>
              <a:p>
                <a:r>
                  <a:rPr lang="ja-JP" altLang="en-US" sz="1400" dirty="0" smtClean="0"/>
                  <a:t>駐車場</a:t>
                </a:r>
                <a:r>
                  <a:rPr lang="en-US" altLang="ja-JP" sz="1400" dirty="0" smtClean="0"/>
                  <a:t>3</a:t>
                </a:r>
                <a:endParaRPr kumimoji="1" lang="ja-JP" altLang="en-US" sz="1400" dirty="0"/>
              </a:p>
            </p:txBody>
          </p:sp>
          <p:sp>
            <p:nvSpPr>
              <p:cNvPr id="40" name="テキスト ボックス 39"/>
              <p:cNvSpPr txBox="1"/>
              <p:nvPr/>
            </p:nvSpPr>
            <p:spPr>
              <a:xfrm>
                <a:off x="4283968" y="4005064"/>
                <a:ext cx="1008112" cy="307777"/>
              </a:xfrm>
              <a:prstGeom prst="rect">
                <a:avLst/>
              </a:prstGeom>
              <a:noFill/>
            </p:spPr>
            <p:txBody>
              <a:bodyPr wrap="square" rtlCol="0">
                <a:spAutoFit/>
              </a:bodyPr>
              <a:lstStyle/>
              <a:p>
                <a:r>
                  <a:rPr lang="ja-JP" altLang="en-US" sz="1400" dirty="0" smtClean="0"/>
                  <a:t>東大前駅</a:t>
                </a:r>
                <a:endParaRPr kumimoji="1" lang="en-US" altLang="ja-JP" sz="1400" dirty="0" smtClean="0"/>
              </a:p>
            </p:txBody>
          </p:sp>
          <p:sp>
            <p:nvSpPr>
              <p:cNvPr id="41" name="テキスト ボックス 40"/>
              <p:cNvSpPr txBox="1"/>
              <p:nvPr/>
            </p:nvSpPr>
            <p:spPr>
              <a:xfrm>
                <a:off x="5436096" y="4005065"/>
                <a:ext cx="864096" cy="307777"/>
              </a:xfrm>
              <a:prstGeom prst="rect">
                <a:avLst/>
              </a:prstGeom>
              <a:noFill/>
            </p:spPr>
            <p:txBody>
              <a:bodyPr wrap="square" rtlCol="0">
                <a:spAutoFit/>
              </a:bodyPr>
              <a:lstStyle/>
              <a:p>
                <a:r>
                  <a:rPr lang="ja-JP" altLang="en-US" sz="1400" dirty="0" smtClean="0"/>
                  <a:t>根津駅</a:t>
                </a:r>
                <a:endParaRPr kumimoji="1" lang="en-US" altLang="ja-JP" sz="1400" dirty="0" smtClean="0"/>
              </a:p>
            </p:txBody>
          </p:sp>
          <p:sp>
            <p:nvSpPr>
              <p:cNvPr id="42" name="テキスト ボックス 41"/>
              <p:cNvSpPr txBox="1"/>
              <p:nvPr/>
            </p:nvSpPr>
            <p:spPr>
              <a:xfrm>
                <a:off x="7164288" y="4077072"/>
                <a:ext cx="1008112" cy="307777"/>
              </a:xfrm>
              <a:prstGeom prst="rect">
                <a:avLst/>
              </a:prstGeom>
              <a:noFill/>
            </p:spPr>
            <p:txBody>
              <a:bodyPr wrap="square" rtlCol="0">
                <a:spAutoFit/>
              </a:bodyPr>
              <a:lstStyle/>
              <a:p>
                <a:r>
                  <a:rPr lang="ja-JP" altLang="en-US" sz="1400" dirty="0" smtClean="0"/>
                  <a:t>上野</a:t>
                </a:r>
                <a:r>
                  <a:rPr lang="ja-JP" altLang="en-US" sz="1400" dirty="0" smtClean="0"/>
                  <a:t>駅</a:t>
                </a:r>
                <a:endParaRPr kumimoji="1" lang="en-US" altLang="ja-JP" sz="1400" dirty="0" smtClean="0"/>
              </a:p>
            </p:txBody>
          </p:sp>
          <p:cxnSp>
            <p:nvCxnSpPr>
              <p:cNvPr id="43" name="直線コネクタ 42"/>
              <p:cNvCxnSpPr/>
              <p:nvPr/>
            </p:nvCxnSpPr>
            <p:spPr>
              <a:xfrm flipH="1">
                <a:off x="3707904" y="4365104"/>
                <a:ext cx="1080120" cy="57606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4283968" y="4365104"/>
                <a:ext cx="504056" cy="57606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347864" y="4941168"/>
                <a:ext cx="648072" cy="307777"/>
              </a:xfrm>
              <a:prstGeom prst="rect">
                <a:avLst/>
              </a:prstGeom>
              <a:noFill/>
            </p:spPr>
            <p:txBody>
              <a:bodyPr wrap="square" rtlCol="0">
                <a:spAutoFit/>
              </a:bodyPr>
              <a:lstStyle/>
              <a:p>
                <a:r>
                  <a:rPr lang="ja-JP" altLang="en-US" sz="1400" dirty="0" smtClean="0"/>
                  <a:t>徒歩</a:t>
                </a:r>
                <a:endParaRPr kumimoji="1" lang="en-US" altLang="ja-JP" sz="1400" dirty="0" smtClean="0"/>
              </a:p>
            </p:txBody>
          </p:sp>
          <p:sp>
            <p:nvSpPr>
              <p:cNvPr id="59" name="テキスト ボックス 58"/>
              <p:cNvSpPr txBox="1"/>
              <p:nvPr/>
            </p:nvSpPr>
            <p:spPr>
              <a:xfrm>
                <a:off x="3995936" y="4941168"/>
                <a:ext cx="720080" cy="307777"/>
              </a:xfrm>
              <a:prstGeom prst="rect">
                <a:avLst/>
              </a:prstGeom>
              <a:noFill/>
            </p:spPr>
            <p:txBody>
              <a:bodyPr wrap="square" rtlCol="0">
                <a:spAutoFit/>
              </a:bodyPr>
              <a:lstStyle/>
              <a:p>
                <a:r>
                  <a:rPr lang="ja-JP" altLang="en-US" sz="1400" dirty="0" smtClean="0"/>
                  <a:t>自転車</a:t>
                </a:r>
                <a:endParaRPr kumimoji="1" lang="en-US" altLang="ja-JP" sz="1400" dirty="0" smtClean="0"/>
              </a:p>
            </p:txBody>
          </p:sp>
          <p:cxnSp>
            <p:nvCxnSpPr>
              <p:cNvPr id="60" name="直線コネクタ 59"/>
              <p:cNvCxnSpPr/>
              <p:nvPr/>
            </p:nvCxnSpPr>
            <p:spPr>
              <a:xfrm flipH="1">
                <a:off x="5013676" y="4365104"/>
                <a:ext cx="638444" cy="504056"/>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5652120" y="4365104"/>
                <a:ext cx="9628" cy="57606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4788024" y="4869160"/>
                <a:ext cx="648072" cy="307777"/>
              </a:xfrm>
              <a:prstGeom prst="rect">
                <a:avLst/>
              </a:prstGeom>
              <a:noFill/>
            </p:spPr>
            <p:txBody>
              <a:bodyPr wrap="square" rtlCol="0">
                <a:spAutoFit/>
              </a:bodyPr>
              <a:lstStyle/>
              <a:p>
                <a:r>
                  <a:rPr lang="ja-JP" altLang="en-US" sz="1400" dirty="0" smtClean="0"/>
                  <a:t>徒歩</a:t>
                </a:r>
                <a:endParaRPr kumimoji="1" lang="en-US" altLang="ja-JP" sz="1400" dirty="0" smtClean="0"/>
              </a:p>
            </p:txBody>
          </p:sp>
          <p:sp>
            <p:nvSpPr>
              <p:cNvPr id="70" name="テキスト ボックス 69"/>
              <p:cNvSpPr txBox="1"/>
              <p:nvPr/>
            </p:nvSpPr>
            <p:spPr>
              <a:xfrm>
                <a:off x="5364088" y="4941168"/>
                <a:ext cx="720080" cy="307777"/>
              </a:xfrm>
              <a:prstGeom prst="rect">
                <a:avLst/>
              </a:prstGeom>
              <a:noFill/>
            </p:spPr>
            <p:txBody>
              <a:bodyPr wrap="square" rtlCol="0">
                <a:spAutoFit/>
              </a:bodyPr>
              <a:lstStyle/>
              <a:p>
                <a:r>
                  <a:rPr lang="ja-JP" altLang="en-US" sz="1400" dirty="0" smtClean="0"/>
                  <a:t>自転車</a:t>
                </a:r>
                <a:endParaRPr kumimoji="1" lang="en-US" altLang="ja-JP" sz="1400" dirty="0" smtClean="0"/>
              </a:p>
            </p:txBody>
          </p:sp>
          <p:cxnSp>
            <p:nvCxnSpPr>
              <p:cNvPr id="71" name="直線コネクタ 70"/>
              <p:cNvCxnSpPr/>
              <p:nvPr/>
            </p:nvCxnSpPr>
            <p:spPr>
              <a:xfrm flipH="1">
                <a:off x="6813876" y="4437112"/>
                <a:ext cx="638444" cy="504056"/>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7452320" y="4437112"/>
                <a:ext cx="9628" cy="57606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a:xfrm>
                <a:off x="6588224" y="4941168"/>
                <a:ext cx="648072" cy="307777"/>
              </a:xfrm>
              <a:prstGeom prst="rect">
                <a:avLst/>
              </a:prstGeom>
              <a:noFill/>
            </p:spPr>
            <p:txBody>
              <a:bodyPr wrap="square" rtlCol="0">
                <a:spAutoFit/>
              </a:bodyPr>
              <a:lstStyle/>
              <a:p>
                <a:r>
                  <a:rPr lang="ja-JP" altLang="en-US" sz="1400" dirty="0" smtClean="0"/>
                  <a:t>徒歩</a:t>
                </a:r>
                <a:endParaRPr kumimoji="1" lang="en-US" altLang="ja-JP" sz="1400" dirty="0" smtClean="0"/>
              </a:p>
            </p:txBody>
          </p:sp>
          <p:sp>
            <p:nvSpPr>
              <p:cNvPr id="74" name="テキスト ボックス 73"/>
              <p:cNvSpPr txBox="1"/>
              <p:nvPr/>
            </p:nvSpPr>
            <p:spPr>
              <a:xfrm>
                <a:off x="7092280" y="5085184"/>
                <a:ext cx="720080" cy="307777"/>
              </a:xfrm>
              <a:prstGeom prst="rect">
                <a:avLst/>
              </a:prstGeom>
              <a:noFill/>
            </p:spPr>
            <p:txBody>
              <a:bodyPr wrap="square" rtlCol="0">
                <a:spAutoFit/>
              </a:bodyPr>
              <a:lstStyle/>
              <a:p>
                <a:r>
                  <a:rPr lang="ja-JP" altLang="en-US" sz="1400" dirty="0" smtClean="0"/>
                  <a:t>自転車</a:t>
                </a:r>
                <a:endParaRPr kumimoji="1" lang="en-US" altLang="ja-JP" sz="1400" dirty="0" smtClean="0"/>
              </a:p>
            </p:txBody>
          </p:sp>
          <p:cxnSp>
            <p:nvCxnSpPr>
              <p:cNvPr id="75" name="直線コネクタ 74"/>
              <p:cNvCxnSpPr/>
              <p:nvPr/>
            </p:nvCxnSpPr>
            <p:spPr>
              <a:xfrm>
                <a:off x="7452320" y="4437112"/>
                <a:ext cx="864096" cy="504056"/>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7884368" y="5013176"/>
                <a:ext cx="936104" cy="307777"/>
              </a:xfrm>
              <a:prstGeom prst="rect">
                <a:avLst/>
              </a:prstGeom>
              <a:noFill/>
            </p:spPr>
            <p:txBody>
              <a:bodyPr wrap="square" rtlCol="0">
                <a:spAutoFit/>
              </a:bodyPr>
              <a:lstStyle/>
              <a:p>
                <a:r>
                  <a:rPr lang="ja-JP" altLang="en-US" sz="1400" dirty="0" smtClean="0"/>
                  <a:t>タクシー</a:t>
                </a:r>
                <a:endParaRPr kumimoji="1" lang="en-US" altLang="ja-JP" sz="1400" dirty="0" smtClean="0"/>
              </a:p>
            </p:txBody>
          </p:sp>
        </p:grpSp>
        <p:sp>
          <p:nvSpPr>
            <p:cNvPr id="87" name="正方形/長方形 86"/>
            <p:cNvSpPr/>
            <p:nvPr/>
          </p:nvSpPr>
          <p:spPr>
            <a:xfrm>
              <a:off x="2483768" y="2492896"/>
              <a:ext cx="4248472" cy="1224136"/>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600" i="1" dirty="0" smtClean="0">
                  <a:solidFill>
                    <a:schemeClr val="tx1"/>
                  </a:solidFill>
                </a:rPr>
                <a:t>代表交通手段選択</a:t>
              </a:r>
              <a:endParaRPr kumimoji="1" lang="ja-JP" altLang="en-US" sz="1600" i="1" dirty="0">
                <a:solidFill>
                  <a:schemeClr val="tx1"/>
                </a:solidFill>
              </a:endParaRPr>
            </a:p>
          </p:txBody>
        </p:sp>
        <p:sp>
          <p:nvSpPr>
            <p:cNvPr id="92" name="正方形/長方形 91"/>
            <p:cNvSpPr/>
            <p:nvPr/>
          </p:nvSpPr>
          <p:spPr>
            <a:xfrm>
              <a:off x="1115616" y="3861048"/>
              <a:ext cx="3096344" cy="93610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i="1" dirty="0" smtClean="0">
                  <a:solidFill>
                    <a:schemeClr val="tx1"/>
                  </a:solidFill>
                </a:rPr>
                <a:t>駐車場</a:t>
              </a:r>
              <a:r>
                <a:rPr kumimoji="1" lang="ja-JP" altLang="en-US" sz="1600" i="1" dirty="0" smtClean="0">
                  <a:solidFill>
                    <a:schemeClr val="tx1"/>
                  </a:solidFill>
                </a:rPr>
                <a:t>選択</a:t>
              </a:r>
              <a:endParaRPr kumimoji="1" lang="ja-JP" altLang="en-US" sz="1600" i="1" dirty="0">
                <a:solidFill>
                  <a:schemeClr val="tx1"/>
                </a:solidFill>
              </a:endParaRPr>
            </a:p>
          </p:txBody>
        </p:sp>
        <p:sp>
          <p:nvSpPr>
            <p:cNvPr id="93" name="正方形/長方形 92"/>
            <p:cNvSpPr/>
            <p:nvPr/>
          </p:nvSpPr>
          <p:spPr>
            <a:xfrm>
              <a:off x="4283968" y="3861048"/>
              <a:ext cx="4104456" cy="93610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ja-JP" altLang="en-US" sz="1600" i="1" dirty="0" smtClean="0">
                  <a:solidFill>
                    <a:schemeClr val="tx1"/>
                  </a:solidFill>
                </a:rPr>
                <a:t>アクセス駅</a:t>
              </a:r>
              <a:r>
                <a:rPr kumimoji="1" lang="ja-JP" altLang="en-US" sz="1600" i="1" dirty="0" smtClean="0">
                  <a:solidFill>
                    <a:schemeClr val="tx1"/>
                  </a:solidFill>
                </a:rPr>
                <a:t>選択</a:t>
              </a:r>
              <a:endParaRPr kumimoji="1" lang="ja-JP" altLang="en-US" sz="1600" i="1" dirty="0">
                <a:solidFill>
                  <a:schemeClr val="tx1"/>
                </a:solidFill>
              </a:endParaRPr>
            </a:p>
          </p:txBody>
        </p:sp>
        <p:sp>
          <p:nvSpPr>
            <p:cNvPr id="94" name="正方形/長方形 93"/>
            <p:cNvSpPr/>
            <p:nvPr/>
          </p:nvSpPr>
          <p:spPr>
            <a:xfrm>
              <a:off x="755576" y="4941168"/>
              <a:ext cx="7920880" cy="792088"/>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i="1" dirty="0" smtClean="0">
                  <a:solidFill>
                    <a:schemeClr val="tx1"/>
                  </a:solidFill>
                </a:rPr>
                <a:t>アクセス交通手段</a:t>
              </a:r>
              <a:r>
                <a:rPr kumimoji="1" lang="ja-JP" altLang="en-US" sz="1600" i="1" dirty="0" smtClean="0">
                  <a:solidFill>
                    <a:schemeClr val="tx1"/>
                  </a:solidFill>
                </a:rPr>
                <a:t>選択</a:t>
              </a:r>
              <a:endParaRPr kumimoji="1" lang="ja-JP" altLang="en-US" sz="1600" i="1" dirty="0">
                <a:solidFill>
                  <a:schemeClr val="tx1"/>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トリップ頻度選択</a:t>
            </a:r>
            <a:endParaRPr kumimoji="1" lang="ja-JP" altLang="en-US" dirty="0"/>
          </a:p>
        </p:txBody>
      </p:sp>
      <p:sp>
        <p:nvSpPr>
          <p:cNvPr id="3" name="コンテンツ プレースホルダ 2"/>
          <p:cNvSpPr>
            <a:spLocks noGrp="1"/>
          </p:cNvSpPr>
          <p:nvPr>
            <p:ph sz="half" idx="1"/>
          </p:nvPr>
        </p:nvSpPr>
        <p:spPr>
          <a:xfrm>
            <a:off x="457200" y="1600200"/>
            <a:ext cx="4038600" cy="2980927"/>
          </a:xfrm>
          <a:ln>
            <a:solidFill>
              <a:srgbClr val="0070C0"/>
            </a:solidFill>
          </a:ln>
        </p:spPr>
        <p:txBody>
          <a:bodyPr>
            <a:normAutofit lnSpcReduction="10000"/>
          </a:bodyPr>
          <a:lstStyle/>
          <a:p>
            <a:r>
              <a:rPr kumimoji="1" lang="ja-JP" altLang="en-US" dirty="0" smtClean="0"/>
              <a:t>重回帰</a:t>
            </a:r>
            <a:r>
              <a:rPr kumimoji="1" lang="ja-JP" altLang="en-US" dirty="0" smtClean="0"/>
              <a:t>モデル</a:t>
            </a:r>
            <a:endParaRPr kumimoji="1" lang="en-US" altLang="ja-JP" dirty="0" smtClean="0"/>
          </a:p>
          <a:p>
            <a:endParaRPr lang="en-US" altLang="ja-JP" dirty="0" smtClean="0"/>
          </a:p>
          <a:p>
            <a:endParaRPr kumimoji="1" lang="en-US" altLang="ja-JP" dirty="0" smtClean="0"/>
          </a:p>
          <a:p>
            <a:pPr>
              <a:buNone/>
            </a:pPr>
            <a:r>
              <a:rPr lang="ja-JP" altLang="en-US" sz="2400" dirty="0" smtClean="0"/>
              <a:t>　</a:t>
            </a:r>
            <a:r>
              <a:rPr kumimoji="1" lang="ja-JP" altLang="en-US" sz="2400" dirty="0" err="1" smtClean="0"/>
              <a:t>は、</a:t>
            </a:r>
            <a:r>
              <a:rPr lang="ja-JP" altLang="en-US" sz="2400" dirty="0" err="1" smtClean="0"/>
              <a:t>　</a:t>
            </a:r>
            <a:r>
              <a:rPr lang="ja-JP" altLang="en-US" sz="2400" dirty="0" smtClean="0"/>
              <a:t>　と　　がデータとして与えられれば推定可能</a:t>
            </a:r>
            <a:endParaRPr kumimoji="1" lang="en-US" altLang="ja-JP" sz="2400" dirty="0" smtClean="0"/>
          </a:p>
          <a:p>
            <a:endParaRPr lang="en-US" altLang="ja-JP" dirty="0"/>
          </a:p>
          <a:p>
            <a:endParaRPr kumimoji="1" lang="en-US" altLang="ja-JP" dirty="0" smtClean="0"/>
          </a:p>
          <a:p>
            <a:endParaRPr kumimoji="1" lang="en-US" altLang="ja-JP" dirty="0" smtClean="0"/>
          </a:p>
          <a:p>
            <a:endParaRPr kumimoji="1" lang="ja-JP" altLang="en-US" dirty="0"/>
          </a:p>
        </p:txBody>
      </p:sp>
      <p:sp>
        <p:nvSpPr>
          <p:cNvPr id="4" name="コンテンツ プレースホルダ 3"/>
          <p:cNvSpPr>
            <a:spLocks noGrp="1"/>
          </p:cNvSpPr>
          <p:nvPr>
            <p:ph sz="half" idx="2"/>
          </p:nvPr>
        </p:nvSpPr>
        <p:spPr>
          <a:xfrm>
            <a:off x="4644008" y="1628800"/>
            <a:ext cx="4038600" cy="4752528"/>
          </a:xfrm>
          <a:ln>
            <a:solidFill>
              <a:srgbClr val="0070C0"/>
            </a:solidFill>
          </a:ln>
        </p:spPr>
        <p:txBody>
          <a:bodyPr>
            <a:normAutofit lnSpcReduction="10000"/>
          </a:bodyPr>
          <a:lstStyle/>
          <a:p>
            <a:r>
              <a:rPr kumimoji="1" lang="ja-JP" altLang="en-US" dirty="0" smtClean="0"/>
              <a:t>トビットモデル</a:t>
            </a:r>
            <a:endParaRPr kumimoji="1"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pPr>
              <a:buNone/>
            </a:pPr>
            <a:endParaRPr kumimoji="1" lang="en-US" altLang="ja-JP" dirty="0" smtClean="0"/>
          </a:p>
          <a:p>
            <a:pPr>
              <a:buNone/>
            </a:pPr>
            <a:r>
              <a:rPr lang="ja-JP" altLang="en-US" sz="2400" dirty="0" smtClean="0"/>
              <a:t>本来トリップ頻度は負</a:t>
            </a:r>
            <a:r>
              <a:rPr lang="ja-JP" altLang="en-US" sz="2400" dirty="0" smtClean="0"/>
              <a:t>の</a:t>
            </a:r>
            <a:r>
              <a:rPr lang="ja-JP" altLang="en-US" sz="2400" dirty="0" smtClean="0"/>
              <a:t>値を取らない</a:t>
            </a:r>
            <a:endParaRPr lang="en-US" altLang="ja-JP" sz="2400" dirty="0" smtClean="0"/>
          </a:p>
          <a:p>
            <a:pPr>
              <a:buNone/>
            </a:pPr>
            <a:r>
              <a:rPr lang="ja-JP" altLang="en-US" sz="2400" dirty="0" smtClean="0"/>
              <a:t>　</a:t>
            </a:r>
            <a:r>
              <a:rPr lang="ja-JP" altLang="en-US" sz="2400" dirty="0" err="1" smtClean="0"/>
              <a:t>は、　</a:t>
            </a:r>
            <a:r>
              <a:rPr lang="ja-JP" altLang="en-US" sz="2400" dirty="0" smtClean="0"/>
              <a:t>　と　　がデータとして</a:t>
            </a:r>
            <a:r>
              <a:rPr lang="ja-JP" altLang="en-US" sz="2400" dirty="0" smtClean="0"/>
              <a:t>与えられれば最尤推定法にて推定</a:t>
            </a:r>
            <a:r>
              <a:rPr lang="ja-JP" altLang="en-US" sz="2400" dirty="0" smtClean="0"/>
              <a:t>可能</a:t>
            </a:r>
            <a:endParaRPr lang="en-US" altLang="ja-JP" sz="2400" dirty="0" smtClean="0"/>
          </a:p>
          <a:p>
            <a:pPr>
              <a:buNone/>
            </a:pPr>
            <a:endParaRPr kumimoji="1" lang="ja-JP" altLang="en-US" sz="2400" dirty="0"/>
          </a:p>
        </p:txBody>
      </p:sp>
      <p:sp>
        <p:nvSpPr>
          <p:cNvPr id="5" name="テキスト ボックス 4"/>
          <p:cNvSpPr txBox="1"/>
          <p:nvPr/>
        </p:nvSpPr>
        <p:spPr>
          <a:xfrm>
            <a:off x="1547664" y="1124744"/>
            <a:ext cx="6192688" cy="461665"/>
          </a:xfrm>
          <a:prstGeom prst="rect">
            <a:avLst/>
          </a:prstGeom>
          <a:noFill/>
        </p:spPr>
        <p:txBody>
          <a:bodyPr wrap="square" rtlCol="0">
            <a:spAutoFit/>
          </a:bodyPr>
          <a:lstStyle/>
          <a:p>
            <a:pPr algn="ctr"/>
            <a:r>
              <a:rPr lang="ja-JP" altLang="en-US" sz="2400" dirty="0" smtClean="0"/>
              <a:t>非効用モデル（直接的に確率分布を定義）</a:t>
            </a:r>
            <a:endParaRPr lang="ja-JP" altLang="en-US" sz="2400" dirty="0"/>
          </a:p>
        </p:txBody>
      </p:sp>
      <p:graphicFrame>
        <p:nvGraphicFramePr>
          <p:cNvPr id="4098" name="Object 2"/>
          <p:cNvGraphicFramePr>
            <a:graphicFrameLocks noChangeAspect="1"/>
          </p:cNvGraphicFramePr>
          <p:nvPr/>
        </p:nvGraphicFramePr>
        <p:xfrm>
          <a:off x="971600" y="2204864"/>
          <a:ext cx="2647950" cy="688975"/>
        </p:xfrm>
        <a:graphic>
          <a:graphicData uri="http://schemas.openxmlformats.org/presentationml/2006/ole">
            <p:oleObj spid="_x0000_s4098" name="数式" r:id="rId3" imgW="876240" imgH="228600" progId="Equation.3">
              <p:embed/>
            </p:oleObj>
          </a:graphicData>
        </a:graphic>
      </p:graphicFrame>
      <p:graphicFrame>
        <p:nvGraphicFramePr>
          <p:cNvPr id="4099" name="Object 3"/>
          <p:cNvGraphicFramePr>
            <a:graphicFrameLocks noChangeAspect="1"/>
          </p:cNvGraphicFramePr>
          <p:nvPr/>
        </p:nvGraphicFramePr>
        <p:xfrm>
          <a:off x="323528" y="4725144"/>
          <a:ext cx="3548062" cy="469900"/>
        </p:xfrm>
        <a:graphic>
          <a:graphicData uri="http://schemas.openxmlformats.org/presentationml/2006/ole">
            <p:oleObj spid="_x0000_s4099" name="数式" r:id="rId4" imgW="1726920" imgH="228600" progId="Equation.3">
              <p:embed/>
            </p:oleObj>
          </a:graphicData>
        </a:graphic>
      </p:graphicFrame>
      <p:graphicFrame>
        <p:nvGraphicFramePr>
          <p:cNvPr id="4100" name="Object 4"/>
          <p:cNvGraphicFramePr>
            <a:graphicFrameLocks noChangeAspect="1"/>
          </p:cNvGraphicFramePr>
          <p:nvPr/>
        </p:nvGraphicFramePr>
        <p:xfrm>
          <a:off x="323528" y="5229200"/>
          <a:ext cx="4237038" cy="468313"/>
        </p:xfrm>
        <a:graphic>
          <a:graphicData uri="http://schemas.openxmlformats.org/presentationml/2006/ole">
            <p:oleObj spid="_x0000_s4100" name="数式" r:id="rId5" imgW="2070000" imgH="228600" progId="Equation.3">
              <p:embed/>
            </p:oleObj>
          </a:graphicData>
        </a:graphic>
      </p:graphicFrame>
      <p:graphicFrame>
        <p:nvGraphicFramePr>
          <p:cNvPr id="4101" name="Object 5"/>
          <p:cNvGraphicFramePr>
            <a:graphicFrameLocks noChangeAspect="1"/>
          </p:cNvGraphicFramePr>
          <p:nvPr/>
        </p:nvGraphicFramePr>
        <p:xfrm>
          <a:off x="395536" y="5661248"/>
          <a:ext cx="3405187" cy="442913"/>
        </p:xfrm>
        <a:graphic>
          <a:graphicData uri="http://schemas.openxmlformats.org/presentationml/2006/ole">
            <p:oleObj spid="_x0000_s4101" name="数式" r:id="rId6" imgW="1663560" imgH="215640" progId="Equation.3">
              <p:embed/>
            </p:oleObj>
          </a:graphicData>
        </a:graphic>
      </p:graphicFrame>
      <p:graphicFrame>
        <p:nvGraphicFramePr>
          <p:cNvPr id="4102" name="Object 6"/>
          <p:cNvGraphicFramePr>
            <a:graphicFrameLocks noChangeAspect="1"/>
          </p:cNvGraphicFramePr>
          <p:nvPr/>
        </p:nvGraphicFramePr>
        <p:xfrm>
          <a:off x="395536" y="6021288"/>
          <a:ext cx="4081463" cy="469900"/>
        </p:xfrm>
        <a:graphic>
          <a:graphicData uri="http://schemas.openxmlformats.org/presentationml/2006/ole">
            <p:oleObj spid="_x0000_s4102" name="数式" r:id="rId7" imgW="1993680" imgH="228600" progId="Equation.3">
              <p:embed/>
            </p:oleObj>
          </a:graphicData>
        </a:graphic>
      </p:graphicFrame>
      <p:graphicFrame>
        <p:nvGraphicFramePr>
          <p:cNvPr id="4103" name="Object 7"/>
          <p:cNvGraphicFramePr>
            <a:graphicFrameLocks noChangeAspect="1"/>
          </p:cNvGraphicFramePr>
          <p:nvPr/>
        </p:nvGraphicFramePr>
        <p:xfrm>
          <a:off x="4788024" y="3645024"/>
          <a:ext cx="2838450" cy="688975"/>
        </p:xfrm>
        <a:graphic>
          <a:graphicData uri="http://schemas.openxmlformats.org/presentationml/2006/ole">
            <p:oleObj spid="_x0000_s4103" name="数式" r:id="rId8" imgW="939600" imgH="228600" progId="Equation.3">
              <p:embed/>
            </p:oleObj>
          </a:graphicData>
        </a:graphic>
      </p:graphicFrame>
      <p:grpSp>
        <p:nvGrpSpPr>
          <p:cNvPr id="22" name="グループ化 21"/>
          <p:cNvGrpSpPr/>
          <p:nvPr/>
        </p:nvGrpSpPr>
        <p:grpSpPr>
          <a:xfrm>
            <a:off x="4716016" y="2204864"/>
            <a:ext cx="3911600" cy="1377950"/>
            <a:chOff x="4716016" y="2204864"/>
            <a:chExt cx="3911600" cy="1377950"/>
          </a:xfrm>
        </p:grpSpPr>
        <p:graphicFrame>
          <p:nvGraphicFramePr>
            <p:cNvPr id="4104" name="Object 8"/>
            <p:cNvGraphicFramePr>
              <a:graphicFrameLocks noChangeAspect="1"/>
            </p:cNvGraphicFramePr>
            <p:nvPr/>
          </p:nvGraphicFramePr>
          <p:xfrm>
            <a:off x="4716016" y="2204864"/>
            <a:ext cx="3911600" cy="1377950"/>
          </p:xfrm>
          <a:graphic>
            <a:graphicData uri="http://schemas.openxmlformats.org/presentationml/2006/ole">
              <p:oleObj spid="_x0000_s4104" name="数式" r:id="rId9" imgW="1295280" imgH="457200" progId="Equation.3">
                <p:embed/>
              </p:oleObj>
            </a:graphicData>
          </a:graphic>
        </p:graphicFrame>
        <p:sp>
          <p:nvSpPr>
            <p:cNvPr id="21" name="左中かっこ 20"/>
            <p:cNvSpPr/>
            <p:nvPr/>
          </p:nvSpPr>
          <p:spPr>
            <a:xfrm>
              <a:off x="5508104" y="2276872"/>
              <a:ext cx="323528" cy="1152128"/>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aphicFrame>
        <p:nvGraphicFramePr>
          <p:cNvPr id="4105" name="Object 9"/>
          <p:cNvGraphicFramePr>
            <a:graphicFrameLocks noChangeAspect="1"/>
          </p:cNvGraphicFramePr>
          <p:nvPr/>
        </p:nvGraphicFramePr>
        <p:xfrm>
          <a:off x="480607" y="3016709"/>
          <a:ext cx="311150" cy="418653"/>
        </p:xfrm>
        <a:graphic>
          <a:graphicData uri="http://schemas.openxmlformats.org/presentationml/2006/ole">
            <p:oleObj spid="_x0000_s4105" name="数式" r:id="rId10" imgW="152280" imgH="203040" progId="Equation.3">
              <p:embed/>
            </p:oleObj>
          </a:graphicData>
        </a:graphic>
      </p:graphicFrame>
      <p:graphicFrame>
        <p:nvGraphicFramePr>
          <p:cNvPr id="4106" name="Object 10"/>
          <p:cNvGraphicFramePr>
            <a:graphicFrameLocks noChangeAspect="1"/>
          </p:cNvGraphicFramePr>
          <p:nvPr/>
        </p:nvGraphicFramePr>
        <p:xfrm>
          <a:off x="1272695" y="3016709"/>
          <a:ext cx="390525" cy="469900"/>
        </p:xfrm>
        <a:graphic>
          <a:graphicData uri="http://schemas.openxmlformats.org/presentationml/2006/ole">
            <p:oleObj spid="_x0000_s4106" name="数式" r:id="rId11" imgW="190440" imgH="228600" progId="Equation.3">
              <p:embed/>
            </p:oleObj>
          </a:graphicData>
        </a:graphic>
      </p:graphicFrame>
      <p:graphicFrame>
        <p:nvGraphicFramePr>
          <p:cNvPr id="4107" name="Object 11"/>
          <p:cNvGraphicFramePr>
            <a:graphicFrameLocks noChangeAspect="1"/>
          </p:cNvGraphicFramePr>
          <p:nvPr/>
        </p:nvGraphicFramePr>
        <p:xfrm>
          <a:off x="1920767" y="3016709"/>
          <a:ext cx="441325" cy="468312"/>
        </p:xfrm>
        <a:graphic>
          <a:graphicData uri="http://schemas.openxmlformats.org/presentationml/2006/ole">
            <p:oleObj spid="_x0000_s4107" name="数式" r:id="rId12" imgW="215640" imgH="228600" progId="Equation.3">
              <p:embed/>
            </p:oleObj>
          </a:graphicData>
        </a:graphic>
      </p:graphicFrame>
      <p:graphicFrame>
        <p:nvGraphicFramePr>
          <p:cNvPr id="4108" name="Object 12"/>
          <p:cNvGraphicFramePr>
            <a:graphicFrameLocks noChangeAspect="1"/>
          </p:cNvGraphicFramePr>
          <p:nvPr/>
        </p:nvGraphicFramePr>
        <p:xfrm>
          <a:off x="4644306" y="5157192"/>
          <a:ext cx="311150" cy="419100"/>
        </p:xfrm>
        <a:graphic>
          <a:graphicData uri="http://schemas.openxmlformats.org/presentationml/2006/ole">
            <p:oleObj spid="_x0000_s4108" name="数式" r:id="rId13" imgW="152280" imgH="203040" progId="Equation.3">
              <p:embed/>
            </p:oleObj>
          </a:graphicData>
        </a:graphic>
      </p:graphicFrame>
      <p:graphicFrame>
        <p:nvGraphicFramePr>
          <p:cNvPr id="4109" name="Object 13"/>
          <p:cNvGraphicFramePr>
            <a:graphicFrameLocks noChangeAspect="1"/>
          </p:cNvGraphicFramePr>
          <p:nvPr/>
        </p:nvGraphicFramePr>
        <p:xfrm>
          <a:off x="5436468" y="5157192"/>
          <a:ext cx="390525" cy="469900"/>
        </p:xfrm>
        <a:graphic>
          <a:graphicData uri="http://schemas.openxmlformats.org/presentationml/2006/ole">
            <p:oleObj spid="_x0000_s4109" name="数式" r:id="rId14" imgW="190440" imgH="228600" progId="Equation.3">
              <p:embed/>
            </p:oleObj>
          </a:graphicData>
        </a:graphic>
      </p:graphicFrame>
      <p:graphicFrame>
        <p:nvGraphicFramePr>
          <p:cNvPr id="4110" name="Object 14"/>
          <p:cNvGraphicFramePr>
            <a:graphicFrameLocks noChangeAspect="1"/>
          </p:cNvGraphicFramePr>
          <p:nvPr/>
        </p:nvGraphicFramePr>
        <p:xfrm>
          <a:off x="6084168" y="5157192"/>
          <a:ext cx="441325" cy="468313"/>
        </p:xfrm>
        <a:graphic>
          <a:graphicData uri="http://schemas.openxmlformats.org/presentationml/2006/ole">
            <p:oleObj spid="_x0000_s4110" name="数式" r:id="rId15" imgW="215640" imgH="228600" progId="Equation.3">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トリップ頻度選択</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ポアソン回帰</a:t>
            </a:r>
            <a:r>
              <a:rPr lang="ja-JP" altLang="en-US" dirty="0" smtClean="0"/>
              <a:t>モデル</a:t>
            </a:r>
            <a:endParaRPr lang="en-US" altLang="ja-JP" dirty="0" smtClean="0"/>
          </a:p>
          <a:p>
            <a:r>
              <a:rPr lang="ja-JP" altLang="en-US" sz="2000" dirty="0" smtClean="0"/>
              <a:t>自然数であるトリップ頻度を、非連続量として扱う</a:t>
            </a:r>
            <a:endParaRPr lang="en-US" altLang="ja-JP" sz="2000" dirty="0" smtClean="0"/>
          </a:p>
          <a:p>
            <a:r>
              <a:rPr lang="ja-JP" altLang="en-US" sz="2000" dirty="0" smtClean="0"/>
              <a:t>トリップ</a:t>
            </a:r>
            <a:r>
              <a:rPr lang="ja-JP" altLang="en-US" sz="2000" dirty="0" smtClean="0"/>
              <a:t>発生頻度を、ポアソン過程（トリップの微小時間帯における発生確率は</a:t>
            </a:r>
            <a:r>
              <a:rPr lang="en-US" altLang="ja-JP" sz="2000" dirty="0" smtClean="0"/>
              <a:t>λ</a:t>
            </a:r>
            <a:r>
              <a:rPr lang="ja-JP" altLang="en-US" sz="2000" dirty="0" err="1" smtClean="0"/>
              <a:t>、</a:t>
            </a:r>
            <a:r>
              <a:rPr lang="ja-JP" altLang="en-US" sz="2000" dirty="0" smtClean="0"/>
              <a:t>微小時間帯ではトリップが複数発生することはない）</a:t>
            </a:r>
            <a:r>
              <a:rPr lang="ja-JP" altLang="en-US" sz="2000" dirty="0" smtClean="0"/>
              <a:t>と仮定</a:t>
            </a:r>
            <a:endParaRPr lang="en-US" altLang="ja-JP" sz="2000" dirty="0" smtClean="0"/>
          </a:p>
          <a:p>
            <a:endParaRPr lang="en-US" altLang="ja-JP" sz="2000" dirty="0" smtClean="0"/>
          </a:p>
          <a:p>
            <a:endParaRPr lang="en-US" altLang="ja-JP" sz="2000" dirty="0" smtClean="0"/>
          </a:p>
          <a:p>
            <a:endParaRPr lang="en-US" altLang="ja-JP" sz="2000" dirty="0" smtClean="0"/>
          </a:p>
          <a:p>
            <a:endParaRPr lang="en-US" altLang="ja-JP" sz="2000" dirty="0" smtClean="0"/>
          </a:p>
          <a:p>
            <a:endParaRPr lang="en-US" altLang="ja-JP" sz="2000" dirty="0" smtClean="0"/>
          </a:p>
          <a:p>
            <a:r>
              <a:rPr lang="ja-JP" altLang="en-US" sz="2000" dirty="0" smtClean="0"/>
              <a:t>以下の対数最尤関数を最大化し、</a:t>
            </a:r>
            <a:r>
              <a:rPr lang="en-US" altLang="ja-JP" sz="2000" dirty="0" smtClean="0"/>
              <a:t>β</a:t>
            </a:r>
            <a:r>
              <a:rPr lang="ja-JP" altLang="en-US" sz="2000" dirty="0" smtClean="0"/>
              <a:t>を推定できる</a:t>
            </a:r>
            <a:endParaRPr lang="en-US" altLang="ja-JP" sz="2000" dirty="0" smtClean="0"/>
          </a:p>
          <a:p>
            <a:pPr>
              <a:buNone/>
            </a:pPr>
            <a:endParaRPr lang="en-US" altLang="ja-JP" sz="2400" dirty="0" smtClean="0"/>
          </a:p>
        </p:txBody>
      </p:sp>
      <p:sp>
        <p:nvSpPr>
          <p:cNvPr id="5" name="テキスト ボックス 4"/>
          <p:cNvSpPr txBox="1"/>
          <p:nvPr/>
        </p:nvSpPr>
        <p:spPr>
          <a:xfrm>
            <a:off x="1547664" y="1124744"/>
            <a:ext cx="6192688" cy="461665"/>
          </a:xfrm>
          <a:prstGeom prst="rect">
            <a:avLst/>
          </a:prstGeom>
          <a:noFill/>
        </p:spPr>
        <p:txBody>
          <a:bodyPr wrap="square" rtlCol="0">
            <a:spAutoFit/>
          </a:bodyPr>
          <a:lstStyle/>
          <a:p>
            <a:pPr algn="ctr"/>
            <a:r>
              <a:rPr lang="ja-JP" altLang="en-US" sz="2400" dirty="0" smtClean="0"/>
              <a:t>非効用モデル（直接的に確率分布を定義）</a:t>
            </a:r>
            <a:endParaRPr lang="ja-JP" altLang="en-US" sz="2400" dirty="0"/>
          </a:p>
        </p:txBody>
      </p:sp>
      <p:graphicFrame>
        <p:nvGraphicFramePr>
          <p:cNvPr id="25602" name="Object 2"/>
          <p:cNvGraphicFramePr>
            <a:graphicFrameLocks noChangeAspect="1"/>
          </p:cNvGraphicFramePr>
          <p:nvPr/>
        </p:nvGraphicFramePr>
        <p:xfrm>
          <a:off x="1043608" y="3573016"/>
          <a:ext cx="2304256" cy="558998"/>
        </p:xfrm>
        <a:graphic>
          <a:graphicData uri="http://schemas.openxmlformats.org/presentationml/2006/ole">
            <p:oleObj spid="_x0000_s25602" name="数式" r:id="rId3" imgW="939600" imgH="228600" progId="Equation.3">
              <p:embed/>
            </p:oleObj>
          </a:graphicData>
        </a:graphic>
      </p:graphicFrame>
      <p:graphicFrame>
        <p:nvGraphicFramePr>
          <p:cNvPr id="25603" name="Object 3"/>
          <p:cNvGraphicFramePr>
            <a:graphicFrameLocks noChangeAspect="1"/>
          </p:cNvGraphicFramePr>
          <p:nvPr/>
        </p:nvGraphicFramePr>
        <p:xfrm>
          <a:off x="3707904" y="4077072"/>
          <a:ext cx="5436096" cy="365368"/>
        </p:xfrm>
        <a:graphic>
          <a:graphicData uri="http://schemas.openxmlformats.org/presentationml/2006/ole">
            <p:oleObj spid="_x0000_s25603" name="数式" r:id="rId4" imgW="3403440" imgH="228600" progId="Equation.3">
              <p:embed/>
            </p:oleObj>
          </a:graphicData>
        </a:graphic>
      </p:graphicFrame>
      <p:graphicFrame>
        <p:nvGraphicFramePr>
          <p:cNvPr id="25604" name="Object 4"/>
          <p:cNvGraphicFramePr>
            <a:graphicFrameLocks noChangeAspect="1"/>
          </p:cNvGraphicFramePr>
          <p:nvPr/>
        </p:nvGraphicFramePr>
        <p:xfrm>
          <a:off x="3779912" y="3284984"/>
          <a:ext cx="3294491" cy="364135"/>
        </p:xfrm>
        <a:graphic>
          <a:graphicData uri="http://schemas.openxmlformats.org/presentationml/2006/ole">
            <p:oleObj spid="_x0000_s25604" name="数式" r:id="rId5" imgW="2070000" imgH="228600" progId="Equation.3">
              <p:embed/>
            </p:oleObj>
          </a:graphicData>
        </a:graphic>
      </p:graphicFrame>
      <p:graphicFrame>
        <p:nvGraphicFramePr>
          <p:cNvPr id="25605" name="Object 5"/>
          <p:cNvGraphicFramePr>
            <a:graphicFrameLocks noChangeAspect="1"/>
          </p:cNvGraphicFramePr>
          <p:nvPr/>
        </p:nvGraphicFramePr>
        <p:xfrm>
          <a:off x="3779912" y="3717032"/>
          <a:ext cx="2647691" cy="344384"/>
        </p:xfrm>
        <a:graphic>
          <a:graphicData uri="http://schemas.openxmlformats.org/presentationml/2006/ole">
            <p:oleObj spid="_x0000_s25605" name="数式" r:id="rId6" imgW="1663560" imgH="215640" progId="Equation.3">
              <p:embed/>
            </p:oleObj>
          </a:graphicData>
        </a:graphic>
      </p:graphicFrame>
      <p:graphicFrame>
        <p:nvGraphicFramePr>
          <p:cNvPr id="25607" name="Object 7"/>
          <p:cNvGraphicFramePr>
            <a:graphicFrameLocks noChangeAspect="1"/>
          </p:cNvGraphicFramePr>
          <p:nvPr/>
        </p:nvGraphicFramePr>
        <p:xfrm>
          <a:off x="3707904" y="4437112"/>
          <a:ext cx="2808312" cy="371928"/>
        </p:xfrm>
        <a:graphic>
          <a:graphicData uri="http://schemas.openxmlformats.org/presentationml/2006/ole">
            <p:oleObj spid="_x0000_s25607" name="数式" r:id="rId7" imgW="1726920" imgH="228600" progId="Equation.3">
              <p:embed/>
            </p:oleObj>
          </a:graphicData>
        </a:graphic>
      </p:graphicFrame>
      <p:graphicFrame>
        <p:nvGraphicFramePr>
          <p:cNvPr id="25608" name="Object 8"/>
          <p:cNvGraphicFramePr>
            <a:graphicFrameLocks noChangeAspect="1"/>
          </p:cNvGraphicFramePr>
          <p:nvPr/>
        </p:nvGraphicFramePr>
        <p:xfrm>
          <a:off x="971600" y="5445224"/>
          <a:ext cx="4797326" cy="997836"/>
        </p:xfrm>
        <a:graphic>
          <a:graphicData uri="http://schemas.openxmlformats.org/presentationml/2006/ole">
            <p:oleObj spid="_x0000_s25608" name="数式" r:id="rId8" imgW="2679480" imgH="55872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トリップ頻度選択</a:t>
            </a:r>
            <a:endParaRPr kumimoji="1" lang="ja-JP" altLang="en-US" dirty="0"/>
          </a:p>
        </p:txBody>
      </p:sp>
      <p:sp>
        <p:nvSpPr>
          <p:cNvPr id="3" name="コンテンツ プレースホルダ 2"/>
          <p:cNvSpPr>
            <a:spLocks noGrp="1"/>
          </p:cNvSpPr>
          <p:nvPr>
            <p:ph sz="half" idx="1"/>
          </p:nvPr>
        </p:nvSpPr>
        <p:spPr>
          <a:xfrm>
            <a:off x="457200" y="1600201"/>
            <a:ext cx="4038600" cy="3989039"/>
          </a:xfrm>
          <a:ln>
            <a:solidFill>
              <a:srgbClr val="0070C0"/>
            </a:solidFill>
          </a:ln>
        </p:spPr>
        <p:txBody>
          <a:bodyPr>
            <a:normAutofit lnSpcReduction="10000"/>
          </a:bodyPr>
          <a:lstStyle/>
          <a:p>
            <a:r>
              <a:rPr kumimoji="1" lang="ja-JP" altLang="en-US" dirty="0" smtClean="0"/>
              <a:t>オーダード・ロジットモデル</a:t>
            </a:r>
            <a:r>
              <a:rPr kumimoji="1" lang="en-US" altLang="ja-JP" dirty="0" smtClean="0"/>
              <a:t>/</a:t>
            </a:r>
            <a:r>
              <a:rPr kumimoji="1" lang="ja-JP" altLang="en-US" dirty="0" smtClean="0"/>
              <a:t>オーダード・</a:t>
            </a:r>
            <a:r>
              <a:rPr kumimoji="1" lang="ja-JP" altLang="en-US" dirty="0" smtClean="0"/>
              <a:t>プロビットモデル</a:t>
            </a:r>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r>
              <a:rPr kumimoji="1" lang="ja-JP" altLang="en-US" sz="2000" dirty="0" smtClean="0"/>
              <a:t>トリップ頻度の離散性を考慮</a:t>
            </a:r>
            <a:endParaRPr kumimoji="1" lang="en-US" altLang="ja-JP" sz="2000" dirty="0" smtClean="0"/>
          </a:p>
        </p:txBody>
      </p:sp>
      <p:sp>
        <p:nvSpPr>
          <p:cNvPr id="5" name="コンテンツ プレースホルダ 4"/>
          <p:cNvSpPr>
            <a:spLocks noGrp="1"/>
          </p:cNvSpPr>
          <p:nvPr>
            <p:ph sz="half" idx="2"/>
          </p:nvPr>
        </p:nvSpPr>
        <p:spPr>
          <a:xfrm>
            <a:off x="4648200" y="1600201"/>
            <a:ext cx="4038600" cy="3917031"/>
          </a:xfrm>
          <a:ln>
            <a:solidFill>
              <a:srgbClr val="0070C0"/>
            </a:solidFill>
          </a:ln>
        </p:spPr>
        <p:txBody>
          <a:bodyPr>
            <a:normAutofit lnSpcReduction="10000"/>
          </a:bodyPr>
          <a:lstStyle/>
          <a:p>
            <a:r>
              <a:rPr kumimoji="1" lang="ja-JP" altLang="en-US" dirty="0" smtClean="0"/>
              <a:t>離散選択</a:t>
            </a:r>
            <a:r>
              <a:rPr kumimoji="1" lang="ja-JP" altLang="en-US" dirty="0" smtClean="0"/>
              <a:t>モデル</a:t>
            </a:r>
            <a:endParaRPr kumimoji="1" lang="en-US" altLang="ja-JP" dirty="0" smtClean="0"/>
          </a:p>
          <a:p>
            <a:r>
              <a:rPr kumimoji="1" lang="ja-JP" altLang="en-US" sz="1800" dirty="0" smtClean="0"/>
              <a:t>トリップ頻度</a:t>
            </a:r>
            <a:r>
              <a:rPr lang="ja-JP" altLang="en-US" sz="1800" dirty="0" smtClean="0"/>
              <a:t>（１回、２回、・・・）のそれぞれを選択肢と見なし、それらの選択肢集合からの選択問題としてトリップ頻度を決定</a:t>
            </a:r>
            <a:endParaRPr lang="en-US" altLang="ja-JP" sz="1800" dirty="0" smtClean="0"/>
          </a:p>
          <a:p>
            <a:r>
              <a:rPr kumimoji="1" lang="ja-JP" altLang="en-US" sz="1800" dirty="0" smtClean="0"/>
              <a:t>効用最大化問題として解く</a:t>
            </a:r>
            <a:endParaRPr kumimoji="1" lang="en-US" altLang="ja-JP" sz="1800" dirty="0" smtClean="0"/>
          </a:p>
          <a:p>
            <a:endParaRPr lang="en-US" altLang="ja-JP" sz="1800" dirty="0" smtClean="0"/>
          </a:p>
          <a:p>
            <a:endParaRPr kumimoji="1" lang="en-US" altLang="ja-JP" sz="1800" dirty="0" smtClean="0"/>
          </a:p>
          <a:p>
            <a:r>
              <a:rPr lang="ja-JP" altLang="en-US" sz="1800" dirty="0" smtClean="0"/>
              <a:t>誤差</a:t>
            </a:r>
            <a:r>
              <a:rPr lang="ja-JP" altLang="en-US" sz="1800" dirty="0" smtClean="0"/>
              <a:t>項の定義により、ロジット</a:t>
            </a:r>
            <a:r>
              <a:rPr lang="en-US" altLang="ja-JP" sz="1800" dirty="0" smtClean="0"/>
              <a:t>/</a:t>
            </a:r>
            <a:r>
              <a:rPr lang="ja-JP" altLang="en-US" sz="1800" dirty="0" smtClean="0"/>
              <a:t>プロビット</a:t>
            </a:r>
            <a:r>
              <a:rPr lang="en-US" altLang="ja-JP" sz="1800" dirty="0" smtClean="0"/>
              <a:t>/</a:t>
            </a:r>
            <a:r>
              <a:rPr lang="ja-JP" altLang="en-US" sz="1800" dirty="0" smtClean="0"/>
              <a:t>ネスティッドロジットモデル等に分類される</a:t>
            </a:r>
            <a:endParaRPr lang="en-US" altLang="ja-JP" sz="1800" dirty="0" smtClean="0"/>
          </a:p>
          <a:p>
            <a:r>
              <a:rPr kumimoji="1" lang="ja-JP" altLang="en-US" sz="1800" dirty="0" smtClean="0"/>
              <a:t>ネスティッドロジットモデルの際は下図のようなツリー構造をとる</a:t>
            </a:r>
            <a:endParaRPr kumimoji="1" lang="en-US" altLang="ja-JP" sz="1800" dirty="0" smtClean="0"/>
          </a:p>
        </p:txBody>
      </p:sp>
      <p:sp>
        <p:nvSpPr>
          <p:cNvPr id="4" name="正方形/長方形 3"/>
          <p:cNvSpPr/>
          <p:nvPr/>
        </p:nvSpPr>
        <p:spPr>
          <a:xfrm>
            <a:off x="1979712" y="1124744"/>
            <a:ext cx="4992072" cy="461665"/>
          </a:xfrm>
          <a:prstGeom prst="rect">
            <a:avLst/>
          </a:prstGeom>
        </p:spPr>
        <p:txBody>
          <a:bodyPr wrap="none">
            <a:spAutoFit/>
          </a:bodyPr>
          <a:lstStyle/>
          <a:p>
            <a:r>
              <a:rPr lang="ja-JP" altLang="en-US" sz="2400" dirty="0" smtClean="0"/>
              <a:t>効用モデル（潜在的な心理量を仮定）</a:t>
            </a:r>
            <a:endParaRPr lang="ja-JP" altLang="en-US" sz="2400" dirty="0"/>
          </a:p>
        </p:txBody>
      </p:sp>
      <p:grpSp>
        <p:nvGrpSpPr>
          <p:cNvPr id="10" name="グループ化 9"/>
          <p:cNvGrpSpPr/>
          <p:nvPr/>
        </p:nvGrpSpPr>
        <p:grpSpPr>
          <a:xfrm>
            <a:off x="539553" y="2996952"/>
            <a:ext cx="3384376" cy="1656184"/>
            <a:chOff x="539552" y="2525766"/>
            <a:chExt cx="3960439" cy="2685293"/>
          </a:xfrm>
        </p:grpSpPr>
        <p:graphicFrame>
          <p:nvGraphicFramePr>
            <p:cNvPr id="11" name="Object 8"/>
            <p:cNvGraphicFramePr>
              <a:graphicFrameLocks noChangeAspect="1"/>
            </p:cNvGraphicFramePr>
            <p:nvPr/>
          </p:nvGraphicFramePr>
          <p:xfrm>
            <a:off x="539552" y="2607559"/>
            <a:ext cx="3960439" cy="2603500"/>
          </p:xfrm>
          <a:graphic>
            <a:graphicData uri="http://schemas.openxmlformats.org/presentationml/2006/ole">
              <p:oleObj spid="_x0000_s5126" name="数式" r:id="rId3" imgW="1511280" imgH="863280" progId="Equation.3">
                <p:embed/>
              </p:oleObj>
            </a:graphicData>
          </a:graphic>
        </p:graphicFrame>
        <p:sp>
          <p:nvSpPr>
            <p:cNvPr id="12" name="左中かっこ 11"/>
            <p:cNvSpPr/>
            <p:nvPr/>
          </p:nvSpPr>
          <p:spPr>
            <a:xfrm>
              <a:off x="1115616" y="2525766"/>
              <a:ext cx="360040" cy="2664296"/>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aphicFrame>
        <p:nvGraphicFramePr>
          <p:cNvPr id="5127" name="Object 7"/>
          <p:cNvGraphicFramePr>
            <a:graphicFrameLocks noChangeAspect="1"/>
          </p:cNvGraphicFramePr>
          <p:nvPr/>
        </p:nvGraphicFramePr>
        <p:xfrm>
          <a:off x="539552" y="4725144"/>
          <a:ext cx="1800200" cy="436961"/>
        </p:xfrm>
        <a:graphic>
          <a:graphicData uri="http://schemas.openxmlformats.org/presentationml/2006/ole">
            <p:oleObj spid="_x0000_s5127" name="数式" r:id="rId4" imgW="939600" imgH="228600" progId="Equation.3">
              <p:embed/>
            </p:oleObj>
          </a:graphicData>
        </a:graphic>
      </p:graphicFrame>
      <p:graphicFrame>
        <p:nvGraphicFramePr>
          <p:cNvPr id="5128" name="Object 8"/>
          <p:cNvGraphicFramePr>
            <a:graphicFrameLocks noChangeAspect="1"/>
          </p:cNvGraphicFramePr>
          <p:nvPr/>
        </p:nvGraphicFramePr>
        <p:xfrm>
          <a:off x="4788024" y="3501009"/>
          <a:ext cx="1818552" cy="432048"/>
        </p:xfrm>
        <a:graphic>
          <a:graphicData uri="http://schemas.openxmlformats.org/presentationml/2006/ole">
            <p:oleObj spid="_x0000_s5128" name="数式" r:id="rId5" imgW="1015920" imgH="241200" progId="Equation.3">
              <p:embed/>
            </p:oleObj>
          </a:graphicData>
        </a:graphic>
      </p:graphicFrame>
      <p:graphicFrame>
        <p:nvGraphicFramePr>
          <p:cNvPr id="5129" name="Object 9"/>
          <p:cNvGraphicFramePr>
            <a:graphicFrameLocks noChangeAspect="1"/>
          </p:cNvGraphicFramePr>
          <p:nvPr/>
        </p:nvGraphicFramePr>
        <p:xfrm>
          <a:off x="395536" y="5589240"/>
          <a:ext cx="2376264" cy="314709"/>
        </p:xfrm>
        <a:graphic>
          <a:graphicData uri="http://schemas.openxmlformats.org/presentationml/2006/ole">
            <p:oleObj spid="_x0000_s5129" name="数式" r:id="rId6" imgW="1726920" imgH="228600" progId="Equation.3">
              <p:embed/>
            </p:oleObj>
          </a:graphicData>
        </a:graphic>
      </p:graphicFrame>
      <p:graphicFrame>
        <p:nvGraphicFramePr>
          <p:cNvPr id="5130" name="Object 10"/>
          <p:cNvGraphicFramePr>
            <a:graphicFrameLocks noChangeAspect="1"/>
          </p:cNvGraphicFramePr>
          <p:nvPr/>
        </p:nvGraphicFramePr>
        <p:xfrm>
          <a:off x="395536" y="6309320"/>
          <a:ext cx="2024102" cy="311094"/>
        </p:xfrm>
        <a:graphic>
          <a:graphicData uri="http://schemas.openxmlformats.org/presentationml/2006/ole">
            <p:oleObj spid="_x0000_s5130" name="数式" r:id="rId7" imgW="1574640" imgH="241200" progId="Equation.3">
              <p:embed/>
            </p:oleObj>
          </a:graphicData>
        </a:graphic>
      </p:graphicFrame>
      <p:graphicFrame>
        <p:nvGraphicFramePr>
          <p:cNvPr id="5131" name="Object 11"/>
          <p:cNvGraphicFramePr>
            <a:graphicFrameLocks noChangeAspect="1"/>
          </p:cNvGraphicFramePr>
          <p:nvPr/>
        </p:nvGraphicFramePr>
        <p:xfrm>
          <a:off x="2843808" y="6309320"/>
          <a:ext cx="2138769" cy="278189"/>
        </p:xfrm>
        <a:graphic>
          <a:graphicData uri="http://schemas.openxmlformats.org/presentationml/2006/ole">
            <p:oleObj spid="_x0000_s5131" name="数式" r:id="rId8" imgW="1663560" imgH="215640" progId="Equation.3">
              <p:embed/>
            </p:oleObj>
          </a:graphicData>
        </a:graphic>
      </p:graphicFrame>
      <p:graphicFrame>
        <p:nvGraphicFramePr>
          <p:cNvPr id="5132" name="Object 12"/>
          <p:cNvGraphicFramePr>
            <a:graphicFrameLocks noChangeAspect="1"/>
          </p:cNvGraphicFramePr>
          <p:nvPr/>
        </p:nvGraphicFramePr>
        <p:xfrm>
          <a:off x="2915816" y="5589240"/>
          <a:ext cx="3888432" cy="293125"/>
        </p:xfrm>
        <a:graphic>
          <a:graphicData uri="http://schemas.openxmlformats.org/presentationml/2006/ole">
            <p:oleObj spid="_x0000_s5132" name="数式" r:id="rId9" imgW="2971800" imgH="228600" progId="Equation.3">
              <p:embed/>
            </p:oleObj>
          </a:graphicData>
        </a:graphic>
      </p:graphicFrame>
      <p:graphicFrame>
        <p:nvGraphicFramePr>
          <p:cNvPr id="5134" name="Object 14"/>
          <p:cNvGraphicFramePr>
            <a:graphicFrameLocks noChangeAspect="1"/>
          </p:cNvGraphicFramePr>
          <p:nvPr/>
        </p:nvGraphicFramePr>
        <p:xfrm>
          <a:off x="323528" y="5949280"/>
          <a:ext cx="4824536" cy="347663"/>
        </p:xfrm>
        <a:graphic>
          <a:graphicData uri="http://schemas.openxmlformats.org/presentationml/2006/ole">
            <p:oleObj spid="_x0000_s5134" name="数式" r:id="rId10" imgW="3200400" imgH="241200" progId="Equation.3">
              <p:embed/>
            </p:oleObj>
          </a:graphicData>
        </a:graphic>
      </p:graphicFrame>
      <p:graphicFrame>
        <p:nvGraphicFramePr>
          <p:cNvPr id="5135" name="Object 15"/>
          <p:cNvGraphicFramePr>
            <a:graphicFrameLocks noChangeAspect="1"/>
          </p:cNvGraphicFramePr>
          <p:nvPr/>
        </p:nvGraphicFramePr>
        <p:xfrm>
          <a:off x="467544" y="6544912"/>
          <a:ext cx="980144" cy="313088"/>
        </p:xfrm>
        <a:graphic>
          <a:graphicData uri="http://schemas.openxmlformats.org/presentationml/2006/ole">
            <p:oleObj spid="_x0000_s5135" name="数式" r:id="rId11" imgW="761760" imgH="241200" progId="Equation.3">
              <p:embed/>
            </p:oleObj>
          </a:graphicData>
        </a:graphic>
      </p:graphicFrame>
      <p:graphicFrame>
        <p:nvGraphicFramePr>
          <p:cNvPr id="5136" name="Object 16"/>
          <p:cNvGraphicFramePr>
            <a:graphicFrameLocks noChangeAspect="1"/>
          </p:cNvGraphicFramePr>
          <p:nvPr/>
        </p:nvGraphicFramePr>
        <p:xfrm>
          <a:off x="2843808" y="6560866"/>
          <a:ext cx="1126717" cy="297134"/>
        </p:xfrm>
        <a:graphic>
          <a:graphicData uri="http://schemas.openxmlformats.org/presentationml/2006/ole">
            <p:oleObj spid="_x0000_s5136" name="数式" r:id="rId12" imgW="876240" imgH="228600" progId="Equation.3">
              <p:embed/>
            </p:oleObj>
          </a:graphicData>
        </a:graphic>
      </p:graphicFrame>
      <p:cxnSp>
        <p:nvCxnSpPr>
          <p:cNvPr id="19" name="直線コネクタ 18"/>
          <p:cNvCxnSpPr/>
          <p:nvPr/>
        </p:nvCxnSpPr>
        <p:spPr>
          <a:xfrm>
            <a:off x="7452320" y="5733256"/>
            <a:ext cx="1008112"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H="1">
            <a:off x="7092280" y="5733256"/>
            <a:ext cx="36004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flipH="1">
            <a:off x="7380312" y="5904411"/>
            <a:ext cx="339837" cy="188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7668344" y="6093296"/>
            <a:ext cx="360040" cy="216024"/>
          </a:xfrm>
          <a:prstGeom prst="line">
            <a:avLst/>
          </a:prstGeom>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6732240" y="5949280"/>
            <a:ext cx="417102" cy="276999"/>
          </a:xfrm>
          <a:prstGeom prst="rect">
            <a:avLst/>
          </a:prstGeom>
          <a:noFill/>
        </p:spPr>
        <p:txBody>
          <a:bodyPr wrap="none" rtlCol="0">
            <a:spAutoFit/>
          </a:bodyPr>
          <a:lstStyle/>
          <a:p>
            <a:r>
              <a:rPr kumimoji="1" lang="en-US" altLang="ja-JP" sz="1200" dirty="0" smtClean="0"/>
              <a:t>0</a:t>
            </a:r>
            <a:r>
              <a:rPr kumimoji="1" lang="ja-JP" altLang="en-US" sz="1200" dirty="0" smtClean="0"/>
              <a:t>回</a:t>
            </a:r>
            <a:endParaRPr kumimoji="1" lang="ja-JP" altLang="en-US" sz="1200" dirty="0"/>
          </a:p>
        </p:txBody>
      </p:sp>
      <p:sp>
        <p:nvSpPr>
          <p:cNvPr id="27" name="テキスト ボックス 26"/>
          <p:cNvSpPr txBox="1"/>
          <p:nvPr/>
        </p:nvSpPr>
        <p:spPr>
          <a:xfrm>
            <a:off x="7020272" y="6093296"/>
            <a:ext cx="417102" cy="276999"/>
          </a:xfrm>
          <a:prstGeom prst="rect">
            <a:avLst/>
          </a:prstGeom>
          <a:noFill/>
        </p:spPr>
        <p:txBody>
          <a:bodyPr wrap="none" rtlCol="0">
            <a:spAutoFit/>
          </a:bodyPr>
          <a:lstStyle/>
          <a:p>
            <a:r>
              <a:rPr kumimoji="1" lang="en-US" altLang="ja-JP" sz="1200" dirty="0" smtClean="0"/>
              <a:t>1</a:t>
            </a:r>
            <a:r>
              <a:rPr kumimoji="1" lang="ja-JP" altLang="en-US" sz="1200" dirty="0" smtClean="0"/>
              <a:t>回</a:t>
            </a:r>
            <a:endParaRPr kumimoji="1" lang="ja-JP" altLang="en-US" sz="1200" dirty="0"/>
          </a:p>
        </p:txBody>
      </p:sp>
      <p:sp>
        <p:nvSpPr>
          <p:cNvPr id="28" name="テキスト ボックス 27"/>
          <p:cNvSpPr txBox="1"/>
          <p:nvPr/>
        </p:nvSpPr>
        <p:spPr>
          <a:xfrm>
            <a:off x="7308304" y="6309320"/>
            <a:ext cx="417102" cy="276999"/>
          </a:xfrm>
          <a:prstGeom prst="rect">
            <a:avLst/>
          </a:prstGeom>
          <a:noFill/>
        </p:spPr>
        <p:txBody>
          <a:bodyPr wrap="none" rtlCol="0">
            <a:spAutoFit/>
          </a:bodyPr>
          <a:lstStyle/>
          <a:p>
            <a:r>
              <a:rPr lang="en-US" altLang="ja-JP" sz="1200" dirty="0" smtClean="0"/>
              <a:t>2</a:t>
            </a:r>
            <a:r>
              <a:rPr kumimoji="1" lang="ja-JP" altLang="en-US" sz="1200" dirty="0" smtClean="0"/>
              <a:t>回</a:t>
            </a:r>
            <a:endParaRPr kumimoji="1" lang="ja-JP" altLang="en-US" sz="1200" dirty="0"/>
          </a:p>
        </p:txBody>
      </p:sp>
      <p:cxnSp>
        <p:nvCxnSpPr>
          <p:cNvPr id="30" name="直線コネクタ 29"/>
          <p:cNvCxnSpPr/>
          <p:nvPr/>
        </p:nvCxnSpPr>
        <p:spPr>
          <a:xfrm>
            <a:off x="7812360" y="5949280"/>
            <a:ext cx="1008112" cy="57606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目的地選択</a:t>
            </a:r>
            <a:endParaRPr kumimoji="1" lang="ja-JP" altLang="en-US" dirty="0"/>
          </a:p>
        </p:txBody>
      </p:sp>
      <p:sp>
        <p:nvSpPr>
          <p:cNvPr id="3" name="コンテンツ プレースホルダ 2"/>
          <p:cNvSpPr>
            <a:spLocks noGrp="1"/>
          </p:cNvSpPr>
          <p:nvPr>
            <p:ph sz="half" idx="1"/>
          </p:nvPr>
        </p:nvSpPr>
        <p:spPr>
          <a:xfrm>
            <a:off x="457200" y="1600201"/>
            <a:ext cx="5987008" cy="1828800"/>
          </a:xfrm>
        </p:spPr>
        <p:txBody>
          <a:bodyPr>
            <a:normAutofit fontScale="92500" lnSpcReduction="10000"/>
          </a:bodyPr>
          <a:lstStyle/>
          <a:p>
            <a:r>
              <a:rPr lang="ja-JP" altLang="en-US" dirty="0" smtClean="0"/>
              <a:t>ゾーンシステム</a:t>
            </a:r>
            <a:endParaRPr lang="en-US" altLang="ja-JP" dirty="0" smtClean="0"/>
          </a:p>
          <a:p>
            <a:r>
              <a:rPr kumimoji="1" lang="ja-JP" altLang="en-US" sz="2400" dirty="0" smtClean="0"/>
              <a:t>分析対象の地理平面を複数のゾーンに分割し、</a:t>
            </a:r>
            <a:r>
              <a:rPr lang="ja-JP" altLang="en-US" sz="2400" dirty="0" smtClean="0"/>
              <a:t>ゾーンの集合として地理平面を表現</a:t>
            </a:r>
            <a:endParaRPr kumimoji="1" lang="ja-JP" altLang="en-US" sz="2400" dirty="0"/>
          </a:p>
        </p:txBody>
      </p:sp>
      <p:sp>
        <p:nvSpPr>
          <p:cNvPr id="4" name="コンテンツ プレースホルダ 3"/>
          <p:cNvSpPr>
            <a:spLocks noGrp="1"/>
          </p:cNvSpPr>
          <p:nvPr>
            <p:ph sz="half" idx="2"/>
          </p:nvPr>
        </p:nvSpPr>
        <p:spPr>
          <a:xfrm>
            <a:off x="467544" y="3429000"/>
            <a:ext cx="8219256" cy="2697163"/>
          </a:xfrm>
        </p:spPr>
        <p:txBody>
          <a:bodyPr>
            <a:normAutofit fontScale="92500" lnSpcReduction="10000"/>
          </a:bodyPr>
          <a:lstStyle/>
          <a:p>
            <a:pPr algn="ctr">
              <a:buNone/>
            </a:pPr>
            <a:r>
              <a:rPr kumimoji="1" lang="ja-JP" altLang="en-US" sz="2600" dirty="0" smtClean="0"/>
              <a:t>直接需要モデル</a:t>
            </a:r>
            <a:endParaRPr kumimoji="1" lang="en-US" altLang="ja-JP" sz="2600" dirty="0" smtClean="0"/>
          </a:p>
          <a:p>
            <a:r>
              <a:rPr kumimoji="1" lang="ja-JP" altLang="en-US" sz="2600" dirty="0" smtClean="0"/>
              <a:t>各目的地ごとにトリップ頻度の個人別の集計をとる</a:t>
            </a:r>
            <a:r>
              <a:rPr lang="ja-JP" altLang="en-US" sz="2600" dirty="0" smtClean="0"/>
              <a:t>。</a:t>
            </a:r>
            <a:r>
              <a:rPr kumimoji="1" lang="ja-JP" altLang="en-US" sz="2600" dirty="0" smtClean="0"/>
              <a:t>目的地を考慮している点を以外はトリップ頻度選択モデルと基本的に同一</a:t>
            </a:r>
            <a:endParaRPr kumimoji="1" lang="en-US" altLang="ja-JP" sz="2600" dirty="0" smtClean="0"/>
          </a:p>
          <a:p>
            <a:r>
              <a:rPr kumimoji="1" lang="ja-JP" altLang="en-US" sz="2600" dirty="0" smtClean="0"/>
              <a:t>隣接する複数の目的地へのトリップ頻度は相関が生じることが考えられ、各目的地へのトリップ頻度の誤差の間の共分散を</a:t>
            </a:r>
            <a:r>
              <a:rPr lang="ja-JP" altLang="en-US" sz="2600" dirty="0" smtClean="0"/>
              <a:t>推定</a:t>
            </a:r>
            <a:r>
              <a:rPr lang="ja-JP" altLang="en-US" sz="2600" dirty="0" smtClean="0"/>
              <a:t>する方法などがある</a:t>
            </a:r>
            <a:endParaRPr kumimoji="1" lang="ja-JP" altLang="en-US" sz="2600" dirty="0"/>
          </a:p>
        </p:txBody>
      </p:sp>
      <p:grpSp>
        <p:nvGrpSpPr>
          <p:cNvPr id="13" name="グループ化 12"/>
          <p:cNvGrpSpPr/>
          <p:nvPr/>
        </p:nvGrpSpPr>
        <p:grpSpPr>
          <a:xfrm>
            <a:off x="6444208" y="2132856"/>
            <a:ext cx="2304256" cy="936104"/>
            <a:chOff x="6084168" y="2348880"/>
            <a:chExt cx="2304256" cy="936104"/>
          </a:xfrm>
        </p:grpSpPr>
        <p:sp>
          <p:nvSpPr>
            <p:cNvPr id="5" name="円/楕円 4"/>
            <p:cNvSpPr/>
            <p:nvPr/>
          </p:nvSpPr>
          <p:spPr>
            <a:xfrm>
              <a:off x="6084168" y="2348880"/>
              <a:ext cx="2304256" cy="93610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リーフォーム 5"/>
            <p:cNvSpPr/>
            <p:nvPr/>
          </p:nvSpPr>
          <p:spPr>
            <a:xfrm>
              <a:off x="6204857" y="2364377"/>
              <a:ext cx="781594" cy="640080"/>
            </a:xfrm>
            <a:custGeom>
              <a:avLst/>
              <a:gdLst>
                <a:gd name="connsiteX0" fmla="*/ 0 w 781594"/>
                <a:gd name="connsiteY0" fmla="*/ 640080 h 640080"/>
                <a:gd name="connsiteX1" fmla="*/ 653143 w 781594"/>
                <a:gd name="connsiteY1" fmla="*/ 522514 h 640080"/>
                <a:gd name="connsiteX2" fmla="*/ 770709 w 781594"/>
                <a:gd name="connsiteY2" fmla="*/ 0 h 640080"/>
                <a:gd name="connsiteX3" fmla="*/ 770709 w 781594"/>
                <a:gd name="connsiteY3" fmla="*/ 0 h 640080"/>
                <a:gd name="connsiteX4" fmla="*/ 770709 w 781594"/>
                <a:gd name="connsiteY4" fmla="*/ 0 h 640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594" h="640080">
                  <a:moveTo>
                    <a:pt x="0" y="640080"/>
                  </a:moveTo>
                  <a:cubicBezTo>
                    <a:pt x="262346" y="634637"/>
                    <a:pt x="524692" y="629194"/>
                    <a:pt x="653143" y="522514"/>
                  </a:cubicBezTo>
                  <a:cubicBezTo>
                    <a:pt x="781594" y="415834"/>
                    <a:pt x="770709" y="0"/>
                    <a:pt x="770709" y="0"/>
                  </a:cubicBezTo>
                  <a:lnTo>
                    <a:pt x="770709" y="0"/>
                  </a:lnTo>
                  <a:lnTo>
                    <a:pt x="770709"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フリーフォーム 6"/>
            <p:cNvSpPr/>
            <p:nvPr/>
          </p:nvSpPr>
          <p:spPr>
            <a:xfrm>
              <a:off x="6910251" y="2808514"/>
              <a:ext cx="598715" cy="470263"/>
            </a:xfrm>
            <a:custGeom>
              <a:avLst/>
              <a:gdLst>
                <a:gd name="connsiteX0" fmla="*/ 0 w 598715"/>
                <a:gd name="connsiteY0" fmla="*/ 0 h 470263"/>
                <a:gd name="connsiteX1" fmla="*/ 522515 w 598715"/>
                <a:gd name="connsiteY1" fmla="*/ 143692 h 470263"/>
                <a:gd name="connsiteX2" fmla="*/ 457200 w 598715"/>
                <a:gd name="connsiteY2" fmla="*/ 470263 h 470263"/>
              </a:gdLst>
              <a:ahLst/>
              <a:cxnLst>
                <a:cxn ang="0">
                  <a:pos x="connsiteX0" y="connsiteY0"/>
                </a:cxn>
                <a:cxn ang="0">
                  <a:pos x="connsiteX1" y="connsiteY1"/>
                </a:cxn>
                <a:cxn ang="0">
                  <a:pos x="connsiteX2" y="connsiteY2"/>
                </a:cxn>
              </a:cxnLst>
              <a:rect l="l" t="t" r="r" b="b"/>
              <a:pathLst>
                <a:path w="598715" h="470263">
                  <a:moveTo>
                    <a:pt x="0" y="0"/>
                  </a:moveTo>
                  <a:cubicBezTo>
                    <a:pt x="223157" y="32657"/>
                    <a:pt x="446315" y="65315"/>
                    <a:pt x="522515" y="143692"/>
                  </a:cubicBezTo>
                  <a:cubicBezTo>
                    <a:pt x="598715" y="222069"/>
                    <a:pt x="527957" y="346166"/>
                    <a:pt x="457200" y="4702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フリーフォーム 7"/>
            <p:cNvSpPr/>
            <p:nvPr/>
          </p:nvSpPr>
          <p:spPr>
            <a:xfrm>
              <a:off x="7471954" y="2468880"/>
              <a:ext cx="509452" cy="509451"/>
            </a:xfrm>
            <a:custGeom>
              <a:avLst/>
              <a:gdLst>
                <a:gd name="connsiteX0" fmla="*/ 0 w 509452"/>
                <a:gd name="connsiteY0" fmla="*/ 509451 h 509451"/>
                <a:gd name="connsiteX1" fmla="*/ 339635 w 509452"/>
                <a:gd name="connsiteY1" fmla="*/ 365760 h 509451"/>
                <a:gd name="connsiteX2" fmla="*/ 509452 w 509452"/>
                <a:gd name="connsiteY2" fmla="*/ 0 h 509451"/>
              </a:gdLst>
              <a:ahLst/>
              <a:cxnLst>
                <a:cxn ang="0">
                  <a:pos x="connsiteX0" y="connsiteY0"/>
                </a:cxn>
                <a:cxn ang="0">
                  <a:pos x="connsiteX1" y="connsiteY1"/>
                </a:cxn>
                <a:cxn ang="0">
                  <a:pos x="connsiteX2" y="connsiteY2"/>
                </a:cxn>
              </a:cxnLst>
              <a:rect l="l" t="t" r="r" b="b"/>
              <a:pathLst>
                <a:path w="509452" h="509451">
                  <a:moveTo>
                    <a:pt x="0" y="509451"/>
                  </a:moveTo>
                  <a:cubicBezTo>
                    <a:pt x="127363" y="480059"/>
                    <a:pt x="254726" y="450668"/>
                    <a:pt x="339635" y="365760"/>
                  </a:cubicBezTo>
                  <a:cubicBezTo>
                    <a:pt x="424544" y="280852"/>
                    <a:pt x="466998" y="140426"/>
                    <a:pt x="509452"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p:cNvSpPr txBox="1"/>
            <p:nvPr/>
          </p:nvSpPr>
          <p:spPr>
            <a:xfrm>
              <a:off x="6228184" y="2636912"/>
              <a:ext cx="720080" cy="276999"/>
            </a:xfrm>
            <a:prstGeom prst="rect">
              <a:avLst/>
            </a:prstGeom>
            <a:noFill/>
          </p:spPr>
          <p:txBody>
            <a:bodyPr wrap="square" rtlCol="0">
              <a:spAutoFit/>
            </a:bodyPr>
            <a:lstStyle/>
            <a:p>
              <a:r>
                <a:rPr kumimoji="1" lang="ja-JP" altLang="en-US" sz="1200" dirty="0" smtClean="0"/>
                <a:t>ゾーン１</a:t>
              </a:r>
              <a:endParaRPr kumimoji="1" lang="en-US" altLang="ja-JP" sz="1200" dirty="0" smtClean="0"/>
            </a:p>
          </p:txBody>
        </p:sp>
        <p:sp>
          <p:nvSpPr>
            <p:cNvPr id="10" name="テキスト ボックス 9"/>
            <p:cNvSpPr txBox="1"/>
            <p:nvPr/>
          </p:nvSpPr>
          <p:spPr>
            <a:xfrm>
              <a:off x="6948264" y="2492896"/>
              <a:ext cx="720080" cy="276999"/>
            </a:xfrm>
            <a:prstGeom prst="rect">
              <a:avLst/>
            </a:prstGeom>
            <a:noFill/>
          </p:spPr>
          <p:txBody>
            <a:bodyPr wrap="square" rtlCol="0">
              <a:spAutoFit/>
            </a:bodyPr>
            <a:lstStyle/>
            <a:p>
              <a:r>
                <a:rPr kumimoji="1" lang="ja-JP" altLang="en-US" sz="1200" dirty="0" smtClean="0"/>
                <a:t>ゾーン２</a:t>
              </a:r>
              <a:endParaRPr kumimoji="1" lang="en-US" altLang="ja-JP" sz="1200" dirty="0" smtClean="0"/>
            </a:p>
          </p:txBody>
        </p:sp>
        <p:sp>
          <p:nvSpPr>
            <p:cNvPr id="11" name="テキスト ボックス 10"/>
            <p:cNvSpPr txBox="1"/>
            <p:nvPr/>
          </p:nvSpPr>
          <p:spPr>
            <a:xfrm>
              <a:off x="6588224" y="2924944"/>
              <a:ext cx="720080" cy="276999"/>
            </a:xfrm>
            <a:prstGeom prst="rect">
              <a:avLst/>
            </a:prstGeom>
            <a:noFill/>
          </p:spPr>
          <p:txBody>
            <a:bodyPr wrap="square" rtlCol="0">
              <a:spAutoFit/>
            </a:bodyPr>
            <a:lstStyle/>
            <a:p>
              <a:r>
                <a:rPr kumimoji="1" lang="ja-JP" altLang="en-US" sz="1200" dirty="0" smtClean="0"/>
                <a:t>ゾーン３</a:t>
              </a:r>
              <a:endParaRPr kumimoji="1" lang="en-US" altLang="ja-JP" sz="1200" dirty="0" smtClean="0"/>
            </a:p>
          </p:txBody>
        </p:sp>
        <p:sp>
          <p:nvSpPr>
            <p:cNvPr id="12" name="テキスト ボックス 11"/>
            <p:cNvSpPr txBox="1"/>
            <p:nvPr/>
          </p:nvSpPr>
          <p:spPr>
            <a:xfrm>
              <a:off x="7596336" y="2852936"/>
              <a:ext cx="720080" cy="276999"/>
            </a:xfrm>
            <a:prstGeom prst="rect">
              <a:avLst/>
            </a:prstGeom>
            <a:noFill/>
          </p:spPr>
          <p:txBody>
            <a:bodyPr wrap="square" rtlCol="0">
              <a:spAutoFit/>
            </a:bodyPr>
            <a:lstStyle/>
            <a:p>
              <a:r>
                <a:rPr kumimoji="1" lang="ja-JP" altLang="en-US" sz="1200" dirty="0" smtClean="0"/>
                <a:t>ゾーン４</a:t>
              </a:r>
              <a:endParaRPr kumimoji="1" lang="en-US" altLang="ja-JP" sz="1200" dirty="0" smtClean="0"/>
            </a:p>
          </p:txBody>
        </p:sp>
      </p:gr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1553</TotalTime>
  <Words>1039</Words>
  <Application>Microsoft Office PowerPoint</Application>
  <PresentationFormat>画面に合わせる (4:3)</PresentationFormat>
  <Paragraphs>178</Paragraphs>
  <Slides>14</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14</vt:i4>
      </vt:variant>
    </vt:vector>
  </HeadingPairs>
  <TitlesOfParts>
    <vt:vector size="17" baseType="lpstr">
      <vt:lpstr>Office テーマ</vt:lpstr>
      <vt:lpstr>数式</vt:lpstr>
      <vt:lpstr>Microsoft 数式 3.0</vt:lpstr>
      <vt:lpstr>交通行動の分析とモデリング―理論/モデル/調査/応用  11章</vt:lpstr>
      <vt:lpstr>代表的な交通行動モデル</vt:lpstr>
      <vt:lpstr>交通手段選択</vt:lpstr>
      <vt:lpstr>交通手段選択</vt:lpstr>
      <vt:lpstr>交通手段選択</vt:lpstr>
      <vt:lpstr>トリップ頻度選択</vt:lpstr>
      <vt:lpstr>トリップ頻度選択</vt:lpstr>
      <vt:lpstr>トリップ頻度選択</vt:lpstr>
      <vt:lpstr>目的地選択</vt:lpstr>
      <vt:lpstr>目的地選択</vt:lpstr>
      <vt:lpstr>トリップ発生頻度、交通手段、目的地選択の統合モデル</vt:lpstr>
      <vt:lpstr>経路選択</vt:lpstr>
      <vt:lpstr>経路選択</vt:lpstr>
      <vt:lpstr>経路選択</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交通行動の分析とモデリング―理論/モデル/調査/応用  11章</dc:title>
  <dc:creator>tetsuya</dc:creator>
  <cp:lastModifiedBy>tetsuya</cp:lastModifiedBy>
  <cp:revision>75</cp:revision>
  <dcterms:created xsi:type="dcterms:W3CDTF">2013-06-25T18:38:23Z</dcterms:created>
  <dcterms:modified xsi:type="dcterms:W3CDTF">2013-07-08T23:01:17Z</dcterms:modified>
</cp:coreProperties>
</file>