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96" r:id="rId1"/>
  </p:sldMasterIdLst>
  <p:notesMasterIdLst>
    <p:notesMasterId r:id="rId14"/>
  </p:notesMasterIdLst>
  <p:sldIdLst>
    <p:sldId id="264" r:id="rId2"/>
    <p:sldId id="285" r:id="rId3"/>
    <p:sldId id="278" r:id="rId4"/>
    <p:sldId id="279" r:id="rId5"/>
    <p:sldId id="284" r:id="rId6"/>
    <p:sldId id="276" r:id="rId7"/>
    <p:sldId id="277" r:id="rId8"/>
    <p:sldId id="287" r:id="rId9"/>
    <p:sldId id="288" r:id="rId10"/>
    <p:sldId id="289" r:id="rId11"/>
    <p:sldId id="290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798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66" autoAdjust="0"/>
    <p:restoredTop sz="95122" autoAdjust="0"/>
  </p:normalViewPr>
  <p:slideViewPr>
    <p:cSldViewPr snapToGrid="0">
      <p:cViewPr varScale="1">
        <p:scale>
          <a:sx n="86" d="100"/>
          <a:sy n="86" d="100"/>
        </p:scale>
        <p:origin x="1152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073452994374526"/>
          <c:y val="0.11773148148148148"/>
          <c:w val="0.81848570358437678"/>
          <c:h val="0.6319287693205015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Sheet4!$F$5</c:f>
              <c:strCache>
                <c:ptCount val="1"/>
                <c:pt idx="0">
                  <c:v>20s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Sheet4!$G$4:$I$4</c:f>
              <c:strCache>
                <c:ptCount val="3"/>
                <c:pt idx="0">
                  <c:v>car</c:v>
                </c:pt>
                <c:pt idx="1">
                  <c:v>bus</c:v>
                </c:pt>
                <c:pt idx="2">
                  <c:v>rail</c:v>
                </c:pt>
              </c:strCache>
            </c:strRef>
          </c:cat>
          <c:val>
            <c:numRef>
              <c:f>Sheet4!$G$5:$I$5</c:f>
              <c:numCache>
                <c:formatCode>General</c:formatCode>
                <c:ptCount val="3"/>
                <c:pt idx="0">
                  <c:v>6</c:v>
                </c:pt>
                <c:pt idx="1">
                  <c:v>28</c:v>
                </c:pt>
                <c:pt idx="2">
                  <c:v>773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EC-4176-99A6-7AEE4998D43A}"/>
            </c:ext>
          </c:extLst>
        </c:ser>
        <c:ser>
          <c:idx val="1"/>
          <c:order val="1"/>
          <c:tx>
            <c:strRef>
              <c:f>Sheet4!$F$6</c:f>
              <c:strCache>
                <c:ptCount val="1"/>
                <c:pt idx="0">
                  <c:v>30s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Sheet4!$G$4:$I$4</c:f>
              <c:strCache>
                <c:ptCount val="3"/>
                <c:pt idx="0">
                  <c:v>car</c:v>
                </c:pt>
                <c:pt idx="1">
                  <c:v>bus</c:v>
                </c:pt>
                <c:pt idx="2">
                  <c:v>rail</c:v>
                </c:pt>
              </c:strCache>
            </c:strRef>
          </c:cat>
          <c:val>
            <c:numRef>
              <c:f>Sheet4!$G$6:$I$6</c:f>
              <c:numCache>
                <c:formatCode>General</c:formatCode>
                <c:ptCount val="3"/>
                <c:pt idx="0">
                  <c:v>89</c:v>
                </c:pt>
                <c:pt idx="1">
                  <c:v>29</c:v>
                </c:pt>
                <c:pt idx="2">
                  <c:v>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EC-4176-99A6-7AEE4998D43A}"/>
            </c:ext>
          </c:extLst>
        </c:ser>
        <c:ser>
          <c:idx val="2"/>
          <c:order val="2"/>
          <c:tx>
            <c:strRef>
              <c:f>Sheet4!$F$7</c:f>
              <c:strCache>
                <c:ptCount val="1"/>
                <c:pt idx="0">
                  <c:v>40s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Sheet4!$G$4:$I$4</c:f>
              <c:strCache>
                <c:ptCount val="3"/>
                <c:pt idx="0">
                  <c:v>car</c:v>
                </c:pt>
                <c:pt idx="1">
                  <c:v>bus</c:v>
                </c:pt>
                <c:pt idx="2">
                  <c:v>rail</c:v>
                </c:pt>
              </c:strCache>
            </c:strRef>
          </c:cat>
          <c:val>
            <c:numRef>
              <c:f>Sheet4!$G$7:$I$7</c:f>
              <c:numCache>
                <c:formatCode>General</c:formatCode>
                <c:ptCount val="3"/>
                <c:pt idx="0">
                  <c:v>213</c:v>
                </c:pt>
                <c:pt idx="1">
                  <c:v>82</c:v>
                </c:pt>
                <c:pt idx="2">
                  <c:v>628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EC-4176-99A6-7AEE4998D43A}"/>
            </c:ext>
          </c:extLst>
        </c:ser>
        <c:ser>
          <c:idx val="3"/>
          <c:order val="3"/>
          <c:tx>
            <c:strRef>
              <c:f>Sheet4!$F$8</c:f>
              <c:strCache>
                <c:ptCount val="1"/>
                <c:pt idx="0">
                  <c:v>50s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Sheet4!$G$4:$I$4</c:f>
              <c:strCache>
                <c:ptCount val="3"/>
                <c:pt idx="0">
                  <c:v>car</c:v>
                </c:pt>
                <c:pt idx="1">
                  <c:v>bus</c:v>
                </c:pt>
                <c:pt idx="2">
                  <c:v>rail</c:v>
                </c:pt>
              </c:strCache>
            </c:strRef>
          </c:cat>
          <c:val>
            <c:numRef>
              <c:f>Sheet4!$G$8:$I$8</c:f>
              <c:numCache>
                <c:formatCode>General</c:formatCode>
                <c:ptCount val="3"/>
                <c:pt idx="0">
                  <c:v>113</c:v>
                </c:pt>
                <c:pt idx="1">
                  <c:v>114</c:v>
                </c:pt>
                <c:pt idx="2">
                  <c:v>959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5EC-4176-99A6-7AEE4998D43A}"/>
            </c:ext>
          </c:extLst>
        </c:ser>
        <c:ser>
          <c:idx val="4"/>
          <c:order val="4"/>
          <c:tx>
            <c:strRef>
              <c:f>Sheet4!$F$9</c:f>
              <c:strCache>
                <c:ptCount val="1"/>
                <c:pt idx="0">
                  <c:v>60s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Sheet4!$G$4:$I$4</c:f>
              <c:strCache>
                <c:ptCount val="3"/>
                <c:pt idx="0">
                  <c:v>car</c:v>
                </c:pt>
                <c:pt idx="1">
                  <c:v>bus</c:v>
                </c:pt>
                <c:pt idx="2">
                  <c:v>rail</c:v>
                </c:pt>
              </c:strCache>
            </c:strRef>
          </c:cat>
          <c:val>
            <c:numRef>
              <c:f>Sheet4!$G$9:$I$9</c:f>
              <c:numCache>
                <c:formatCode>General</c:formatCode>
                <c:ptCount val="3"/>
                <c:pt idx="0">
                  <c:v>2</c:v>
                </c:pt>
                <c:pt idx="1">
                  <c:v>44</c:v>
                </c:pt>
                <c:pt idx="2">
                  <c:v>195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5EC-4176-99A6-7AEE4998D4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65795392"/>
        <c:axId val="1965798304"/>
      </c:barChart>
      <c:catAx>
        <c:axId val="1965795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65798304"/>
        <c:crosses val="autoZero"/>
        <c:auto val="1"/>
        <c:lblAlgn val="ctr"/>
        <c:lblOffset val="100"/>
        <c:noMultiLvlLbl val="0"/>
      </c:catAx>
      <c:valAx>
        <c:axId val="1965798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65795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733040680454464"/>
          <c:y val="0.15740740740740741"/>
          <c:w val="0.79755797972124931"/>
          <c:h val="0.5901254009915427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Sheet5!$E$4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Sheet5!$D$5:$D$7</c:f>
              <c:strCache>
                <c:ptCount val="3"/>
                <c:pt idx="0">
                  <c:v>car</c:v>
                </c:pt>
                <c:pt idx="1">
                  <c:v>bus</c:v>
                </c:pt>
                <c:pt idx="2">
                  <c:v>rail</c:v>
                </c:pt>
              </c:strCache>
            </c:strRef>
          </c:cat>
          <c:val>
            <c:numRef>
              <c:f>Sheet5!$E$5:$E$7</c:f>
              <c:numCache>
                <c:formatCode>General</c:formatCode>
                <c:ptCount val="3"/>
                <c:pt idx="0">
                  <c:v>259</c:v>
                </c:pt>
                <c:pt idx="1">
                  <c:v>180</c:v>
                </c:pt>
                <c:pt idx="2">
                  <c:v>1712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44-4B1E-9B59-6F54F9375703}"/>
            </c:ext>
          </c:extLst>
        </c:ser>
        <c:ser>
          <c:idx val="1"/>
          <c:order val="1"/>
          <c:tx>
            <c:strRef>
              <c:f>Sheet5!$F$4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Sheet5!$D$5:$D$7</c:f>
              <c:strCache>
                <c:ptCount val="3"/>
                <c:pt idx="0">
                  <c:v>car</c:v>
                </c:pt>
                <c:pt idx="1">
                  <c:v>bus</c:v>
                </c:pt>
                <c:pt idx="2">
                  <c:v>rail</c:v>
                </c:pt>
              </c:strCache>
            </c:strRef>
          </c:cat>
          <c:val>
            <c:numRef>
              <c:f>Sheet5!$F$5:$F$7</c:f>
              <c:numCache>
                <c:formatCode>General</c:formatCode>
                <c:ptCount val="3"/>
                <c:pt idx="0">
                  <c:v>164</c:v>
                </c:pt>
                <c:pt idx="1">
                  <c:v>117</c:v>
                </c:pt>
                <c:pt idx="2">
                  <c:v>1689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44-4B1E-9B59-6F54F93757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57233920"/>
        <c:axId val="1957234336"/>
      </c:barChart>
      <c:catAx>
        <c:axId val="1957233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57234336"/>
        <c:crosses val="autoZero"/>
        <c:auto val="1"/>
        <c:lblAlgn val="ctr"/>
        <c:lblOffset val="100"/>
        <c:noMultiLvlLbl val="0"/>
      </c:catAx>
      <c:valAx>
        <c:axId val="1957234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5723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Sheet4!$G$4129</c:f>
              <c:strCache>
                <c:ptCount val="1"/>
                <c:pt idx="0">
                  <c:v>rail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Sheet4!$H$4128:$I$4128</c:f>
              <c:strCache>
                <c:ptCount val="2"/>
                <c:pt idx="0">
                  <c:v>NLモデル</c:v>
                </c:pt>
                <c:pt idx="1">
                  <c:v>現況</c:v>
                </c:pt>
              </c:strCache>
            </c:strRef>
          </c:cat>
          <c:val>
            <c:numRef>
              <c:f>Sheet4!$H$4129:$I$4129</c:f>
              <c:numCache>
                <c:formatCode>General</c:formatCode>
                <c:ptCount val="2"/>
                <c:pt idx="0">
                  <c:v>0.88423926612754067</c:v>
                </c:pt>
                <c:pt idx="1">
                  <c:v>0.82528512496966755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98-4D9B-A66D-ED227016AC74}"/>
            </c:ext>
          </c:extLst>
        </c:ser>
        <c:ser>
          <c:idx val="1"/>
          <c:order val="1"/>
          <c:tx>
            <c:strRef>
              <c:f>Sheet4!$G$4130</c:f>
              <c:strCache>
                <c:ptCount val="1"/>
                <c:pt idx="0">
                  <c:v>bus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Sheet4!$H$4128:$I$4128</c:f>
              <c:strCache>
                <c:ptCount val="2"/>
                <c:pt idx="0">
                  <c:v>NLモデル</c:v>
                </c:pt>
                <c:pt idx="1">
                  <c:v>現況</c:v>
                </c:pt>
              </c:strCache>
            </c:strRef>
          </c:cat>
          <c:val>
            <c:numRef>
              <c:f>Sheet4!$H$4130:$I$4130</c:f>
              <c:numCache>
                <c:formatCode>General</c:formatCode>
                <c:ptCount val="2"/>
                <c:pt idx="0">
                  <c:v>7.354223734557222E-2</c:v>
                </c:pt>
                <c:pt idx="1">
                  <c:v>7.2069885950012139E-2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498-4D9B-A66D-ED227016AC74}"/>
            </c:ext>
          </c:extLst>
        </c:ser>
        <c:ser>
          <c:idx val="2"/>
          <c:order val="2"/>
          <c:tx>
            <c:strRef>
              <c:f>Sheet4!$G$4131</c:f>
              <c:strCache>
                <c:ptCount val="1"/>
                <c:pt idx="0">
                  <c:v>car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Sheet4!$H$4128:$I$4128</c:f>
              <c:strCache>
                <c:ptCount val="2"/>
                <c:pt idx="0">
                  <c:v>NLモデル</c:v>
                </c:pt>
                <c:pt idx="1">
                  <c:v>現況</c:v>
                </c:pt>
              </c:strCache>
            </c:strRef>
          </c:cat>
          <c:val>
            <c:numRef>
              <c:f>Sheet4!$H$4131:$I$4131</c:f>
              <c:numCache>
                <c:formatCode>General</c:formatCode>
                <c:ptCount val="2"/>
                <c:pt idx="0">
                  <c:v>4.2218496526887153E-2</c:v>
                </c:pt>
                <c:pt idx="1">
                  <c:v>0.10264498908032031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98-4D9B-A66D-ED227016AC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6658464"/>
        <c:axId val="396650920"/>
      </c:barChart>
      <c:catAx>
        <c:axId val="396658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6650920"/>
        <c:crosses val="autoZero"/>
        <c:auto val="1"/>
        <c:lblAlgn val="ctr"/>
        <c:lblOffset val="100"/>
        <c:noMultiLvlLbl val="0"/>
      </c:catAx>
      <c:valAx>
        <c:axId val="396650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665846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C1CAC-26DE-4E9E-B467-E86362F8AA54}" type="datetimeFigureOut">
              <a:rPr kumimoji="1" lang="ja-JP" altLang="en-US" smtClean="0"/>
              <a:t>2019/9/23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381BA-A194-41E5-8EA9-94AD86D24C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99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豊洲のデータを用いまして、電車・バス・車の交通手段ついて基礎集計を行いました。特徴としては・・・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9381BA-A194-41E5-8EA9-94AD86D24C2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51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6FD7D5-C1C9-4EE9-BD3F-BAE9D08601F4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２０１９行動モデル夏の学校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101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1D881-3C79-4E94-8D3E-F26E2102285F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２０１９行動モデル夏の学校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108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253F5-1426-48F7-BE27-EADDBE746981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２０１９行動モデル夏の学校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360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417095"/>
            <a:ext cx="7406640" cy="890337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1" y="1483895"/>
            <a:ext cx="7404653" cy="4612105"/>
          </a:xfrm>
        </p:spPr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800"/>
            </a:lvl1pPr>
          </a:lstStyle>
          <a:p>
            <a:fld id="{A4304C10-F3FE-4AE2-A85A-DAE749053751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/>
              <a:t>２０１９行動モデル夏の学校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911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7A91E-FD3A-4357-B75C-FE4B2CD23713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２０１９行動モデル夏の学校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042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C5BCA-54BB-4DA1-9CBE-75F36CEB6F16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２０１９行動モデル夏の学校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87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E4787-0233-4887-8BEF-100CD82C71E1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２０１９行動モデル夏の学校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448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510" y="421592"/>
            <a:ext cx="7406640" cy="78336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DCAE-EEF0-47A4-A48D-763EBBF88AA8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/>
              <a:t>２０１９行動モデル夏の学校</a:t>
            </a:r>
            <a:endParaRPr lang="en-US" altLang="ja-JP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9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69988-4EA2-4A90-9915-D6AACF6FF4E8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/>
              <a:t>２０１９行動モデル夏の学校</a:t>
            </a:r>
            <a:endParaRPr lang="en-US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744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FE574-21F2-4E47-9015-1ED3B49B557B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２０１９行動モデル夏の学校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04043-FF1A-41AD-9D0B-90F7B6414DDB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２０１９行動モデル夏の学校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02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50" y="6675120"/>
            <a:ext cx="1746806" cy="201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fld id="{550B6547-22AB-4D8B-857F-F654CF389742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9981" y="6698271"/>
            <a:ext cx="3538331" cy="1776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２０１９行動モデル夏の学校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85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altLang="ja-JP" dirty="0"/>
              <a:t>  15.</a:t>
            </a:r>
            <a:r>
              <a:rPr kumimoji="1" lang="en-US" altLang="ja-JP" dirty="0"/>
              <a:t> </a:t>
            </a:r>
            <a:r>
              <a:rPr kumimoji="1" lang="ja-JP" altLang="en-US" dirty="0"/>
              <a:t>山梨大学　</a:t>
            </a:r>
            <a:r>
              <a:rPr lang="en-US" altLang="ja-JP" dirty="0"/>
              <a:t> University</a:t>
            </a:r>
            <a:r>
              <a:rPr lang="ja-JP" altLang="en-US" dirty="0"/>
              <a:t> </a:t>
            </a:r>
            <a:r>
              <a:rPr lang="en-US" altLang="ja-JP" dirty="0"/>
              <a:t>of</a:t>
            </a:r>
            <a:r>
              <a:rPr lang="ja-JP" altLang="en-US" dirty="0"/>
              <a:t> </a:t>
            </a:r>
            <a:r>
              <a:rPr lang="en-US" altLang="ja-JP" dirty="0"/>
              <a:t>Yamanashi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68831" y="4404181"/>
            <a:ext cx="33759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M2</a:t>
            </a:r>
            <a:r>
              <a:rPr kumimoji="1" lang="ja-JP" altLang="en-US" dirty="0">
                <a:solidFill>
                  <a:schemeClr val="bg1"/>
                </a:solidFill>
              </a:rPr>
              <a:t>　   有働 友哉 </a:t>
            </a:r>
            <a:r>
              <a:rPr kumimoji="1" lang="en-US" altLang="ja-JP" dirty="0" err="1">
                <a:solidFill>
                  <a:schemeClr val="bg1"/>
                </a:solidFill>
              </a:rPr>
              <a:t>Tomoya</a:t>
            </a:r>
            <a:r>
              <a:rPr kumimoji="1" lang="en-US" altLang="ja-JP" dirty="0">
                <a:solidFill>
                  <a:schemeClr val="bg1"/>
                </a:solidFill>
              </a:rPr>
              <a:t> Udo</a:t>
            </a:r>
          </a:p>
          <a:p>
            <a:r>
              <a:rPr lang="en-US" altLang="ja-JP" dirty="0">
                <a:solidFill>
                  <a:schemeClr val="bg1"/>
                </a:solidFill>
              </a:rPr>
              <a:t>B4</a:t>
            </a:r>
            <a:r>
              <a:rPr lang="ja-JP" altLang="en-US" dirty="0">
                <a:solidFill>
                  <a:schemeClr val="bg1"/>
                </a:solidFill>
              </a:rPr>
              <a:t>　　伊藤 歩 </a:t>
            </a:r>
            <a:r>
              <a:rPr lang="en-US" altLang="ja-JP" dirty="0" err="1">
                <a:solidFill>
                  <a:schemeClr val="bg1"/>
                </a:solidFill>
              </a:rPr>
              <a:t>Ayumi</a:t>
            </a:r>
            <a:r>
              <a:rPr lang="en-US" altLang="ja-JP" dirty="0">
                <a:solidFill>
                  <a:schemeClr val="bg1"/>
                </a:solidFill>
              </a:rPr>
              <a:t> Ito</a:t>
            </a:r>
          </a:p>
          <a:p>
            <a:r>
              <a:rPr kumimoji="1" lang="en-US" altLang="ja-JP" dirty="0">
                <a:solidFill>
                  <a:schemeClr val="bg1"/>
                </a:solidFill>
              </a:rPr>
              <a:t>B4</a:t>
            </a:r>
            <a:r>
              <a:rPr kumimoji="1" lang="ja-JP" altLang="en-US" dirty="0">
                <a:solidFill>
                  <a:schemeClr val="bg1"/>
                </a:solidFill>
              </a:rPr>
              <a:t>　　山崎 健人 </a:t>
            </a:r>
            <a:r>
              <a:rPr kumimoji="1" lang="en-US" altLang="ja-JP" dirty="0" err="1">
                <a:solidFill>
                  <a:schemeClr val="bg1"/>
                </a:solidFill>
              </a:rPr>
              <a:t>Kento</a:t>
            </a:r>
            <a:r>
              <a:rPr kumimoji="1" lang="en-US" altLang="ja-JP" dirty="0">
                <a:solidFill>
                  <a:schemeClr val="bg1"/>
                </a:solidFill>
              </a:rPr>
              <a:t> Yamazaki</a:t>
            </a:r>
          </a:p>
          <a:p>
            <a:r>
              <a:rPr kumimoji="1" lang="en-US" altLang="ja-JP" dirty="0">
                <a:solidFill>
                  <a:schemeClr val="bg1"/>
                </a:solidFill>
              </a:rPr>
              <a:t>B4</a:t>
            </a:r>
            <a:r>
              <a:rPr kumimoji="1" lang="ja-JP" altLang="en-US" dirty="0">
                <a:solidFill>
                  <a:schemeClr val="bg1"/>
                </a:solidFill>
              </a:rPr>
              <a:t>　　山田 歩 </a:t>
            </a:r>
            <a:r>
              <a:rPr kumimoji="1" lang="en-US" altLang="ja-JP" dirty="0">
                <a:solidFill>
                  <a:schemeClr val="bg1"/>
                </a:solidFill>
              </a:rPr>
              <a:t>Ayumu Yamada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38043" y="2904762"/>
            <a:ext cx="74364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solidFill>
                  <a:schemeClr val="bg1"/>
                </a:solidFill>
              </a:rPr>
              <a:t>Accuracy verification of  mode choice model</a:t>
            </a:r>
          </a:p>
          <a:p>
            <a:pPr algn="ctr"/>
            <a:r>
              <a:rPr kumimoji="1" lang="en-US" altLang="ja-JP" sz="2400" dirty="0">
                <a:solidFill>
                  <a:schemeClr val="bg1"/>
                </a:solidFill>
              </a:rPr>
              <a:t> by Logit model and CES function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52307" y="1447447"/>
            <a:ext cx="80078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dirty="0">
                <a:solidFill>
                  <a:schemeClr val="bg1"/>
                </a:solidFill>
                <a:latin typeface="+mj-ea"/>
                <a:ea typeface="+mj-ea"/>
              </a:rPr>
              <a:t>CES</a:t>
            </a:r>
            <a:r>
              <a:rPr lang="ja-JP" altLang="en-US" sz="4000" dirty="0">
                <a:solidFill>
                  <a:schemeClr val="bg1"/>
                </a:solidFill>
                <a:latin typeface="+mj-ea"/>
                <a:ea typeface="+mj-ea"/>
              </a:rPr>
              <a:t>モデルと</a:t>
            </a:r>
            <a:r>
              <a:rPr lang="en-US" altLang="ja-JP" sz="4000" dirty="0">
                <a:solidFill>
                  <a:schemeClr val="bg1"/>
                </a:solidFill>
                <a:latin typeface="+mj-ea"/>
                <a:ea typeface="+mj-ea"/>
              </a:rPr>
              <a:t>Logit</a:t>
            </a:r>
            <a:r>
              <a:rPr lang="ja-JP" altLang="en-US" sz="4000" dirty="0">
                <a:solidFill>
                  <a:schemeClr val="bg1"/>
                </a:solidFill>
                <a:latin typeface="+mj-ea"/>
                <a:ea typeface="+mj-ea"/>
              </a:rPr>
              <a:t>モデルによる</a:t>
            </a:r>
            <a:endParaRPr lang="en-US" altLang="ja-JP" sz="400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4000" dirty="0">
                <a:solidFill>
                  <a:schemeClr val="bg1"/>
                </a:solidFill>
                <a:latin typeface="+mj-ea"/>
                <a:ea typeface="+mj-ea"/>
              </a:rPr>
              <a:t>交通手段選択モデル</a:t>
            </a:r>
            <a:endParaRPr kumimoji="1" lang="ja-JP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26725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まとめ・課題 </a:t>
            </a:r>
            <a:r>
              <a:rPr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DCAE-EEF0-47A4-A48D-763EBBF88AA8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97C46A2-5222-496A-AF3E-1DC95F06B395}"/>
              </a:ext>
            </a:extLst>
          </p:cNvPr>
          <p:cNvSpPr txBox="1"/>
          <p:nvPr/>
        </p:nvSpPr>
        <p:spPr>
          <a:xfrm>
            <a:off x="532510" y="1490008"/>
            <a:ext cx="82211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支出最小化問題から交通需要を算出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NL</a:t>
            </a:r>
            <a:r>
              <a:rPr kumimoji="1" lang="ja-JP" altLang="en-US" sz="2400" dirty="0"/>
              <a:t>モデルを用いた交通手段選択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二つのモデルの再現性を確認し、便益という指標で政策の変化量を評価</a:t>
            </a:r>
            <a:endParaRPr kumimoji="1"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1810647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09CE7B-AC70-4E07-B6BA-64C87FAEA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883" y="2827440"/>
            <a:ext cx="7406640" cy="783364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ご清聴ありがとうございました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A5F72E2-61B1-4AF2-A6B7-9030C3DA4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DCAE-EEF0-47A4-A48D-763EBBF88AA8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CCF862-DC4A-468D-882A-D8AA4F9D0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58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857250" y="6684201"/>
            <a:ext cx="1746806" cy="201612"/>
          </a:xfrm>
        </p:spPr>
        <p:txBody>
          <a:bodyPr/>
          <a:lstStyle/>
          <a:p>
            <a:fld id="{F3EADCAE-EEF0-47A4-A48D-763EBBF88AA8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515930" y="6269160"/>
            <a:ext cx="1279663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 dirty="0"/>
          </a:p>
        </p:txBody>
      </p:sp>
      <p:sp>
        <p:nvSpPr>
          <p:cNvPr id="18" name="タイトル 1">
            <a:extLst>
              <a:ext uri="{FF2B5EF4-FFF2-40B4-BE49-F238E27FC236}">
                <a16:creationId xmlns:a16="http://schemas.microsoft.com/office/drawing/2014/main" id="{384AA748-5C39-42A7-9638-D2C1A14A4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113" y="346075"/>
            <a:ext cx="7407275" cy="782638"/>
          </a:xfrm>
        </p:spPr>
        <p:txBody>
          <a:bodyPr>
            <a:normAutofit/>
          </a:bodyPr>
          <a:lstStyle/>
          <a:p>
            <a:r>
              <a:rPr lang="en-US" altLang="ja-JP" dirty="0"/>
              <a:t>CES f</a:t>
            </a:r>
            <a:r>
              <a:rPr kumimoji="1" lang="en-US" altLang="ja-JP" dirty="0"/>
              <a:t>unction</a:t>
            </a:r>
            <a:r>
              <a:rPr lang="en-US" altLang="ja-JP" dirty="0"/>
              <a:t> (Mode choice)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C654FBA-6DDF-4F4E-8FCA-F5EFE50DE528}"/>
              </a:ext>
            </a:extLst>
          </p:cNvPr>
          <p:cNvSpPr txBox="1"/>
          <p:nvPr/>
        </p:nvSpPr>
        <p:spPr>
          <a:xfrm>
            <a:off x="435819" y="1244857"/>
            <a:ext cx="78953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u="sng" dirty="0"/>
              <a:t>C</a:t>
            </a:r>
            <a:r>
              <a:rPr lang="en-US" altLang="ja-JP" sz="2000" dirty="0"/>
              <a:t>onstant </a:t>
            </a:r>
            <a:r>
              <a:rPr lang="en-US" altLang="ja-JP" sz="2000" u="sng" dirty="0"/>
              <a:t>E</a:t>
            </a:r>
            <a:r>
              <a:rPr lang="en-US" altLang="ja-JP" sz="2000" dirty="0"/>
              <a:t>lasticity of </a:t>
            </a:r>
            <a:r>
              <a:rPr lang="en-US" altLang="ja-JP" sz="2000" u="sng" dirty="0"/>
              <a:t>S</a:t>
            </a:r>
            <a:r>
              <a:rPr lang="en-US" altLang="ja-JP" sz="2000" dirty="0"/>
              <a:t>ubstitution</a:t>
            </a:r>
            <a:r>
              <a:rPr lang="ja-JP" altLang="en-US" sz="2000" dirty="0"/>
              <a:t>の略で、「代替の弾力性が一定」という意味</a:t>
            </a:r>
            <a:endParaRPr kumimoji="1" lang="ja-JP" altLang="en-US" sz="2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1C83FF1-90EC-4F8D-8B51-CFE2FAE606CA}"/>
              </a:ext>
            </a:extLst>
          </p:cNvPr>
          <p:cNvSpPr txBox="1"/>
          <p:nvPr/>
        </p:nvSpPr>
        <p:spPr>
          <a:xfrm>
            <a:off x="304911" y="2858383"/>
            <a:ext cx="84840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u="sng" dirty="0"/>
              <a:t>特徴として</a:t>
            </a:r>
            <a:endParaRPr kumimoji="1" lang="en-US" altLang="ja-JP" sz="2000" u="sng" dirty="0"/>
          </a:p>
          <a:p>
            <a:r>
              <a:rPr kumimoji="1" lang="ja-JP" altLang="en-US" sz="2000" dirty="0"/>
              <a:t>代替弾力性パラメータ</a:t>
            </a:r>
            <a:r>
              <a:rPr kumimoji="1" lang="en-US" altLang="ja-JP" sz="2000" dirty="0"/>
              <a:t>σ</a:t>
            </a:r>
            <a:r>
              <a:rPr kumimoji="1" lang="ja-JP" altLang="en-US" sz="2000" dirty="0"/>
              <a:t>の値によって線形、ゴブ＝ダグラス型、レオンチェフ型の３つの関数形として表せる。</a:t>
            </a:r>
            <a:endParaRPr kumimoji="1" lang="en-US" altLang="ja-JP" sz="2000" dirty="0"/>
          </a:p>
          <a:p>
            <a:endParaRPr kumimoji="1" lang="en-US" altLang="ja-JP" sz="2000" dirty="0"/>
          </a:p>
          <a:p>
            <a:r>
              <a:rPr kumimoji="1" lang="ja-JP" altLang="en-US" sz="2000" dirty="0"/>
              <a:t>交通手段選択モデルに適用するとトリップのデータから交通需要が</a:t>
            </a:r>
            <a:endParaRPr kumimoji="1" lang="en-US" altLang="ja-JP" sz="2000" dirty="0"/>
          </a:p>
          <a:p>
            <a:r>
              <a:rPr kumimoji="1" lang="ja-JP" altLang="en-US" sz="2000" dirty="0"/>
              <a:t>最終的に測定できることに特徴がある。</a:t>
            </a:r>
            <a:endParaRPr kumimoji="1" lang="en-US" altLang="ja-JP" sz="2000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7CC5BCE-9841-4E18-B895-C0C974351F11}"/>
              </a:ext>
            </a:extLst>
          </p:cNvPr>
          <p:cNvSpPr/>
          <p:nvPr/>
        </p:nvSpPr>
        <p:spPr>
          <a:xfrm>
            <a:off x="355084" y="1935053"/>
            <a:ext cx="74813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代替の弾力性</a:t>
            </a:r>
            <a:endParaRPr kumimoji="1" lang="en-US" altLang="ja-JP" dirty="0"/>
          </a:p>
          <a:p>
            <a:r>
              <a:rPr kumimoji="1" lang="ja-JP" altLang="en-US" dirty="0"/>
              <a:t>　・・・一定量の生産を行う時に、ある生産要素を他の生産要素に　　</a:t>
            </a:r>
            <a:endParaRPr kumimoji="1" lang="en-US" altLang="ja-JP" dirty="0"/>
          </a:p>
          <a:p>
            <a:r>
              <a:rPr kumimoji="1" lang="ja-JP" altLang="en-US" dirty="0"/>
              <a:t>　　　　よって代替することの難易を示す尺度</a:t>
            </a:r>
            <a:endParaRPr kumimoji="1"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B115A9-A2EA-458F-B641-75B11D8BAA5C}"/>
              </a:ext>
            </a:extLst>
          </p:cNvPr>
          <p:cNvSpPr txBox="1"/>
          <p:nvPr/>
        </p:nvSpPr>
        <p:spPr>
          <a:xfrm>
            <a:off x="629241" y="4874479"/>
            <a:ext cx="7701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●ロジットモデルとの双対性</a:t>
            </a:r>
            <a:endParaRPr kumimoji="1" lang="en-US" altLang="ja-JP" dirty="0"/>
          </a:p>
          <a:p>
            <a:r>
              <a:rPr kumimoji="1" lang="ja-JP" altLang="en-US" dirty="0"/>
              <a:t>・ロジットモデル　　→効用最大化問題　　</a:t>
            </a:r>
            <a:endParaRPr kumimoji="1" lang="en-US" altLang="ja-JP" dirty="0"/>
          </a:p>
          <a:p>
            <a:r>
              <a:rPr kumimoji="1" lang="ja-JP" altLang="en-US" dirty="0"/>
              <a:t>・</a:t>
            </a:r>
            <a:r>
              <a:rPr kumimoji="1" lang="en-US" altLang="ja-JP" dirty="0"/>
              <a:t>CES</a:t>
            </a:r>
            <a:r>
              <a:rPr kumimoji="1" lang="ja-JP" altLang="en-US" dirty="0"/>
              <a:t>モデル　　　　 </a:t>
            </a:r>
            <a:r>
              <a:rPr kumimoji="1" lang="en-US" altLang="ja-JP" dirty="0"/>
              <a:t> </a:t>
            </a:r>
            <a:r>
              <a:rPr kumimoji="1" lang="ja-JP" altLang="en-US" dirty="0"/>
              <a:t>→支出最小化問題　　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217582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F9765-B2A9-48DA-86F9-B96949648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</a:t>
            </a:r>
            <a:r>
              <a:rPr lang="en-US" altLang="ja-JP" dirty="0"/>
              <a:t> Background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1243E3-8A2D-4772-ABDB-9C4B125CE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04C10-F3FE-4AE2-A85A-DAE749053751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037F5CC-E2C0-4E0C-94FC-89BE91EC9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778A5D6-9159-4599-BFC3-910DAC5C9E78}"/>
              </a:ext>
            </a:extLst>
          </p:cNvPr>
          <p:cNvSpPr txBox="1"/>
          <p:nvPr/>
        </p:nvSpPr>
        <p:spPr>
          <a:xfrm>
            <a:off x="301841" y="1544715"/>
            <a:ext cx="786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・経済モデルの支出最小化問題から交通需要関数を求める。</a:t>
            </a:r>
            <a:endParaRPr kumimoji="1" lang="en-US" altLang="ja-JP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2E21712-77F7-48BA-858B-8024D8266DF4}"/>
              </a:ext>
            </a:extLst>
          </p:cNvPr>
          <p:cNvSpPr txBox="1"/>
          <p:nvPr/>
        </p:nvSpPr>
        <p:spPr>
          <a:xfrm>
            <a:off x="301840" y="2360649"/>
            <a:ext cx="786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・</a:t>
            </a:r>
            <a:r>
              <a:rPr kumimoji="1" lang="en-US" altLang="ja-JP" dirty="0"/>
              <a:t>NL</a:t>
            </a:r>
            <a:r>
              <a:rPr kumimoji="1" lang="ja-JP" altLang="en-US" dirty="0"/>
              <a:t>モデルを用いて交通手段選択率を求める。</a:t>
            </a:r>
            <a:endParaRPr kumimoji="1" lang="en-US" altLang="ja-JP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C0933BF-DC8D-4AAC-8270-3C21FDCFB7A9}"/>
              </a:ext>
            </a:extLst>
          </p:cNvPr>
          <p:cNvSpPr txBox="1"/>
          <p:nvPr/>
        </p:nvSpPr>
        <p:spPr>
          <a:xfrm>
            <a:off x="627763" y="1815947"/>
            <a:ext cx="786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Calculating traffic demand function from spending minimization problem.</a:t>
            </a:r>
            <a:r>
              <a:rPr kumimoji="1" lang="ja-JP" altLang="en-US" dirty="0"/>
              <a:t> 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6D5116A-F117-444A-AB42-A2EA3C81604E}"/>
              </a:ext>
            </a:extLst>
          </p:cNvPr>
          <p:cNvSpPr txBox="1"/>
          <p:nvPr/>
        </p:nvSpPr>
        <p:spPr>
          <a:xfrm>
            <a:off x="301840" y="3235057"/>
            <a:ext cx="79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・２つのモデルに対してそれぞれ交通手段選択や便益計算を行い、２つの</a:t>
            </a:r>
            <a:endParaRPr kumimoji="1" lang="en-US" altLang="ja-JP" dirty="0"/>
          </a:p>
          <a:p>
            <a:r>
              <a:rPr kumimoji="1" lang="ja-JP" altLang="en-US" dirty="0"/>
              <a:t>　モデルが持つ経済的特性を比較する。</a:t>
            </a:r>
            <a:endParaRPr kumimoji="1" lang="en-US" altLang="ja-JP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7376269-074A-4FC2-83DE-4FB71BD4DB4C}"/>
              </a:ext>
            </a:extLst>
          </p:cNvPr>
          <p:cNvSpPr txBox="1"/>
          <p:nvPr/>
        </p:nvSpPr>
        <p:spPr>
          <a:xfrm>
            <a:off x="639193" y="2631881"/>
            <a:ext cx="7865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Calculating transportation mode selection rate by using Nested Logit model.</a:t>
            </a:r>
            <a:r>
              <a:rPr kumimoji="1" lang="ja-JP" altLang="en-US" dirty="0"/>
              <a:t> 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0137F8B-5383-4303-8BA2-751B737E4942}"/>
              </a:ext>
            </a:extLst>
          </p:cNvPr>
          <p:cNvSpPr txBox="1"/>
          <p:nvPr/>
        </p:nvSpPr>
        <p:spPr>
          <a:xfrm>
            <a:off x="627763" y="3803681"/>
            <a:ext cx="7865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For each of the two models, select the means of transportation and calculate </a:t>
            </a:r>
          </a:p>
          <a:p>
            <a:r>
              <a:rPr kumimoji="1" lang="en-US" altLang="ja-JP" dirty="0"/>
              <a:t>the benefits. Compare the economic characteristics of the models.</a:t>
            </a:r>
            <a:r>
              <a:rPr kumimoji="1" lang="ja-JP" altLang="en-US" dirty="0"/>
              <a:t> 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4203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基礎分析　</a:t>
            </a:r>
            <a:r>
              <a:rPr kumimoji="1" lang="en-US" altLang="ja-JP" dirty="0"/>
              <a:t>Basic analysis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04C10-F3FE-4AE2-A85A-DAE749053751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0" name="グラフ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3168734"/>
              </p:ext>
            </p:extLst>
          </p:nvPr>
        </p:nvGraphicFramePr>
        <p:xfrm>
          <a:off x="692006" y="3572799"/>
          <a:ext cx="483454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867115"/>
              </p:ext>
            </p:extLst>
          </p:nvPr>
        </p:nvGraphicFramePr>
        <p:xfrm>
          <a:off x="692006" y="1112786"/>
          <a:ext cx="483454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1990171" y="5157686"/>
            <a:ext cx="2238218" cy="36214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2707007" y="4582260"/>
            <a:ext cx="2299562" cy="362140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72647" y="2174046"/>
            <a:ext cx="364394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kumimoji="1" lang="ja-JP" altLang="en-US" dirty="0"/>
              <a:t>バスや車は男性の割合が高い</a:t>
            </a:r>
            <a:endParaRPr kumimoji="1" lang="en-US" altLang="ja-JP" dirty="0"/>
          </a:p>
          <a:p>
            <a:pPr>
              <a:buClr>
                <a:schemeClr val="accent1"/>
              </a:buClr>
            </a:pPr>
            <a:r>
              <a:rPr kumimoji="1" lang="en-US" altLang="ja-JP" sz="1600" dirty="0"/>
              <a:t>High percentage of men in buses and cars</a:t>
            </a:r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26555" y="4393576"/>
            <a:ext cx="349121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kumimoji="1" lang="ja-JP" altLang="en-US" dirty="0"/>
              <a:t>バスは</a:t>
            </a:r>
            <a:r>
              <a:rPr kumimoji="1" lang="en-US" altLang="ja-JP" dirty="0"/>
              <a:t>50</a:t>
            </a:r>
            <a:r>
              <a:rPr kumimoji="1" lang="ja-JP" altLang="en-US" dirty="0"/>
              <a:t>代の割合が高い</a:t>
            </a:r>
            <a:endParaRPr kumimoji="1" lang="en-US" altLang="ja-JP" dirty="0"/>
          </a:p>
          <a:p>
            <a:pPr>
              <a:buClr>
                <a:schemeClr val="accent1"/>
              </a:buClr>
            </a:pPr>
            <a:r>
              <a:rPr kumimoji="1" lang="en-US" altLang="ja-JP" sz="1600" dirty="0"/>
              <a:t>Buses are high in their 50s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kumimoji="1" lang="ja-JP" altLang="en-US" dirty="0"/>
              <a:t>車は</a:t>
            </a:r>
            <a:r>
              <a:rPr kumimoji="1" lang="en-US" altLang="ja-JP" dirty="0"/>
              <a:t>40</a:t>
            </a:r>
            <a:r>
              <a:rPr kumimoji="1" lang="ja-JP" altLang="en-US" dirty="0"/>
              <a:t>代の割合が高い</a:t>
            </a:r>
            <a:endParaRPr kumimoji="1" lang="en-US" altLang="ja-JP" dirty="0"/>
          </a:p>
          <a:p>
            <a:pPr>
              <a:buClr>
                <a:schemeClr val="accent1"/>
              </a:buClr>
            </a:pPr>
            <a:r>
              <a:rPr kumimoji="1" lang="en-US" altLang="ja-JP" sz="1600" dirty="0"/>
              <a:t>Cars have a high percentage in their 40s</a:t>
            </a:r>
            <a:endParaRPr kumimoji="1" lang="ja-JP" altLang="en-US" sz="1600" dirty="0"/>
          </a:p>
        </p:txBody>
      </p:sp>
      <p:sp>
        <p:nvSpPr>
          <p:cNvPr id="12" name="正方形/長方形 11"/>
          <p:cNvSpPr/>
          <p:nvPr/>
        </p:nvSpPr>
        <p:spPr>
          <a:xfrm>
            <a:off x="1294646" y="2174046"/>
            <a:ext cx="2489704" cy="94034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DF06DE8-0F7C-4F44-93EB-5765D34052AF}"/>
              </a:ext>
            </a:extLst>
          </p:cNvPr>
          <p:cNvSpPr txBox="1"/>
          <p:nvPr/>
        </p:nvSpPr>
        <p:spPr>
          <a:xfrm>
            <a:off x="692006" y="1172720"/>
            <a:ext cx="41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p"/>
            </a:pPr>
            <a:r>
              <a:rPr kumimoji="1" lang="ja-JP" altLang="en-US" dirty="0"/>
              <a:t>豊洲トリップデータ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Toyosu</a:t>
            </a:r>
            <a:r>
              <a:rPr kumimoji="1" lang="en-US" altLang="ja-JP" dirty="0"/>
              <a:t> trip data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65033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7800" y="223715"/>
            <a:ext cx="8801100" cy="783364"/>
          </a:xfrm>
        </p:spPr>
        <p:txBody>
          <a:bodyPr>
            <a:normAutofit/>
          </a:bodyPr>
          <a:lstStyle/>
          <a:p>
            <a:r>
              <a:rPr lang="en-US" altLang="ja-JP" dirty="0"/>
              <a:t>CES f</a:t>
            </a:r>
            <a:r>
              <a:rPr kumimoji="1" lang="en-US" altLang="ja-JP" dirty="0"/>
              <a:t>unction</a:t>
            </a:r>
            <a:r>
              <a:rPr lang="en-US" altLang="ja-JP" dirty="0"/>
              <a:t> (Mode choice)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857250" y="6684201"/>
            <a:ext cx="1746806" cy="201612"/>
          </a:xfrm>
        </p:spPr>
        <p:txBody>
          <a:bodyPr/>
          <a:lstStyle/>
          <a:p>
            <a:fld id="{F3EADCAE-EEF0-47A4-A48D-763EBBF88AA8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2672EB59-DD2E-4762-A81E-DA8B9FB745FC}"/>
              </a:ext>
            </a:extLst>
          </p:cNvPr>
          <p:cNvSpPr txBox="1"/>
          <p:nvPr/>
        </p:nvSpPr>
        <p:spPr>
          <a:xfrm>
            <a:off x="548594" y="1147143"/>
            <a:ext cx="2398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支出最小化化問題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92EF6397-5C94-4FF3-BE22-AD458B643D73}"/>
                  </a:ext>
                </a:extLst>
              </p:cNvPr>
              <p:cNvSpPr txBox="1"/>
              <p:nvPr/>
            </p:nvSpPr>
            <p:spPr>
              <a:xfrm>
                <a:off x="2778723" y="1055871"/>
                <a:ext cx="325736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𝑞𝑧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𝑚𝑖𝑛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  <m:sup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sub>
                                <m:sup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</m:e>
                          </m:d>
                        </m:e>
                      </m:func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92EF6397-5C94-4FF3-BE22-AD458B643D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723" y="1055871"/>
                <a:ext cx="3257367" cy="369332"/>
              </a:xfrm>
              <a:prstGeom prst="rect">
                <a:avLst/>
              </a:prstGeom>
              <a:blipFill>
                <a:blip r:embed="rId3"/>
                <a:stretch>
                  <a:fillRect l="-1873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FAEDEDE2-0BBC-42E9-8948-BD851E8332F3}"/>
                  </a:ext>
                </a:extLst>
              </p:cNvPr>
              <p:cNvSpPr txBox="1"/>
              <p:nvPr/>
            </p:nvSpPr>
            <p:spPr>
              <a:xfrm>
                <a:off x="1382235" y="1334696"/>
                <a:ext cx="6894576" cy="9107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kumimoji="1" lang="en-US" altLang="ja-JP" sz="2800" dirty="0"/>
                  <a:t>s.t.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ja-JP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p>
                    <m:r>
                      <a:rPr kumimoji="1" lang="en-US" altLang="ja-JP" sz="28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ja-JP" altLang="en-US" sz="28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  <m:sup>
                        <m: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sSup>
                      <m:sSupPr>
                        <m:ctrlPr>
                          <a:rPr kumimoji="1" lang="en-US" altLang="ja-JP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kumimoji="1" lang="en-US" altLang="ja-JP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kumimoji="1" lang="en-US" altLang="ja-JP" sz="28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sub>
                              <m:sup/>
                              <m:e>
                                <m:sSup>
                                  <m:sSupPr>
                                    <m:ctrlPr>
                                      <a:rPr kumimoji="1" lang="en-US" altLang="ja-JP" sz="2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Sup>
                                      <m:sSubSupPr>
                                        <m:ctrlPr>
                                          <a:rPr kumimoji="1" lang="en-US" altLang="ja-JP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1" lang="ja-JP" altLang="en-US" sz="2800" i="1"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2800" i="1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sub>
                                      <m:sup>
                                        <m:r>
                                          <a:rPr kumimoji="1" lang="en-US" altLang="ja-JP" sz="2800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</m:sup>
                                    </m:sSubSup>
                                    <m:d>
                                      <m:dPr>
                                        <m:begChr m:val="{"/>
                                        <m:endChr m:val="}"/>
                                        <m:ctrlPr>
                                          <a:rPr kumimoji="1" lang="en-US" altLang="ja-JP" sz="2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Sup>
                                          <m:sSubSupPr>
                                            <m:ctrlPr>
                                              <a:rPr kumimoji="1" lang="en-US" altLang="ja-JP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kumimoji="1" lang="ja-JP" altLang="en-US" sz="2800" i="1">
                                                <a:latin typeface="Cambria Math" panose="02040503050406030204" pitchFamily="18" charset="0"/>
                                              </a:rPr>
                                              <m:t>𝛽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800" i="1"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sub>
                                          <m:sup>
                                            <m:r>
                                              <a:rPr kumimoji="1" lang="en-US" altLang="ja-JP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</m:sup>
                                        </m:sSubSup>
                                        <m:sSubSup>
                                          <m:sSubSupPr>
                                            <m:ctrlPr>
                                              <a:rPr kumimoji="1" lang="en-US" altLang="ja-JP" sz="28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kumimoji="1" lang="en-US" altLang="ja-JP" sz="2800" i="1">
                                                <a:latin typeface="Cambria Math" panose="02040503050406030204" pitchFamily="18" charset="0"/>
                                              </a:rPr>
                                              <m:t>𝑧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800" i="1">
                                                <a:latin typeface="Cambria Math" panose="02040503050406030204" pitchFamily="18" charset="0"/>
                                              </a:rPr>
                                              <m:t>𝑚</m:t>
                                            </m:r>
                                          </m:sub>
                                          <m:sup>
                                            <m:r>
                                              <a:rPr kumimoji="1" lang="en-US" altLang="ja-JP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</m:sup>
                                        </m:sSubSup>
                                      </m:e>
                                    </m:d>
                                  </m:e>
                                  <m:sup>
                                    <m:f>
                                      <m:fPr>
                                        <m:ctrlPr>
                                          <a:rPr kumimoji="1" lang="en-US" altLang="ja-JP" sz="2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Sup>
                                          <m:sSubSupPr>
                                            <m:ctrlPr>
                                              <a:rPr kumimoji="1" lang="en-US" altLang="ja-JP" sz="28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kumimoji="1" lang="ja-JP" altLang="en-US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𝑀</m:t>
                                            </m:r>
                                          </m:sub>
                                          <m:sup>
                                            <m:r>
                                              <a:rPr kumimoji="1" lang="en-US" altLang="ja-JP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</m:sup>
                                        </m:sSubSup>
                                        <m:r>
                                          <a:rPr kumimoji="1" lang="en-US" altLang="ja-JP" sz="28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num>
                                      <m:den>
                                        <m:sSubSup>
                                          <m:sSubSupPr>
                                            <m:ctrlPr>
                                              <a:rPr kumimoji="1" lang="en-US" altLang="ja-JP" sz="28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kumimoji="1" lang="ja-JP" altLang="en-US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kumimoji="1" lang="en-US" altLang="ja-JP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𝑀</m:t>
                                            </m:r>
                                          </m:sub>
                                          <m:sup>
                                            <m:r>
                                              <a:rPr kumimoji="1" lang="en-US" altLang="ja-JP" sz="2800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</m:sup>
                                        </m:sSubSup>
                                      </m:den>
                                    </m:f>
                                  </m:sup>
                                </m:sSup>
                              </m:e>
                            </m:nary>
                          </m:e>
                        </m:d>
                      </m:e>
                      <m:sup>
                        <m:f>
                          <m:fPr>
                            <m:ctrlPr>
                              <a:rPr kumimoji="1" lang="en-US" altLang="ja-JP" sz="2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kumimoji="1" lang="en-US" altLang="ja-JP" sz="2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kumimoji="1" lang="ja-JP" altLang="en-US" sz="2800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1" lang="en-US" altLang="ja-JP" sz="28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  <m:sup>
                                <m:r>
                                  <a:rPr kumimoji="1" lang="en-US" altLang="ja-JP" sz="2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kumimoji="1" lang="en-US" altLang="ja-JP" sz="28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kumimoji="1" lang="ja-JP" altLang="en-US" sz="2800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1" lang="en-US" altLang="ja-JP" sz="2800" i="1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  <m:sup>
                                <m:r>
                                  <a:rPr kumimoji="1" lang="en-US" altLang="ja-JP" sz="2800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p>
                            </m:sSubSup>
                            <m:r>
                              <a:rPr kumimoji="1" lang="en-US" altLang="ja-JP" sz="28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sup>
                    </m:sSup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FAEDEDE2-0BBC-42E9-8948-BD851E833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235" y="1334696"/>
                <a:ext cx="6894576" cy="910762"/>
              </a:xfrm>
              <a:prstGeom prst="rect">
                <a:avLst/>
              </a:prstGeom>
              <a:blipFill>
                <a:blip r:embed="rId4"/>
                <a:stretch>
                  <a:fillRect l="-3183" b="-234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03F06356-A0B7-4BB6-8CC1-50EC17EBD3A7}"/>
                  </a:ext>
                </a:extLst>
              </p:cNvPr>
              <p:cNvSpPr txBox="1"/>
              <p:nvPr/>
            </p:nvSpPr>
            <p:spPr>
              <a:xfrm>
                <a:off x="1002301" y="2444667"/>
                <a:ext cx="6810210" cy="8302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dirty="0">
                    <a:ea typeface="HG丸ｺﾞｼｯｸM-PRO" panose="020F0600000000000000" pitchFamily="50" charset="-128"/>
                  </a:rPr>
                  <a:t>需要関数</a:t>
                </a:r>
                <a14:m>
                  <m:oMath xmlns:m="http://schemas.openxmlformats.org/officeDocument/2006/math">
                    <m:r>
                      <a:rPr kumimoji="1" lang="ja-JP" altLang="en-US" sz="2400" b="0" i="1" dirty="0">
                        <a:latin typeface="Cambria Math" panose="02040503050406030204" pitchFamily="18" charset="0"/>
                        <a:ea typeface="HG丸ｺﾞｼｯｸM-PRO" panose="020F0600000000000000" pitchFamily="50" charset="-128"/>
                      </a:rPr>
                      <m:t>　</m:t>
                    </m:r>
                    <m:sSubSup>
                      <m:sSubSup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</m:ctrlPr>
                      </m:sSubSup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  <m:t>𝑧</m:t>
                        </m:r>
                      </m:e>
                      <m:sub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  <m:t>𝑚</m:t>
                        </m:r>
                      </m:sub>
                      <m:sup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  <m:t> </m:t>
                        </m:r>
                      </m:sup>
                    </m:sSubSup>
                    <m:r>
                      <a:rPr kumimoji="1" lang="en-US" altLang="ja-JP" sz="2400" b="0" i="1" smtClean="0">
                        <a:latin typeface="Cambria Math" panose="02040503050406030204" pitchFamily="18" charset="0"/>
                        <a:ea typeface="HG丸ｺﾞｼｯｸM-PRO" panose="020F0600000000000000" pitchFamily="50" charset="-128"/>
                      </a:rPr>
                      <m:t>=</m:t>
                    </m:r>
                    <m:f>
                      <m:f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</m:ctrlPr>
                      </m:fPr>
                      <m:num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</m:ctrlPr>
                          </m:sSubSupPr>
                          <m:e>
                            <m:r>
                              <a:rPr kumimoji="1" lang="ja-JP" altLang="en-US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𝛾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𝑀</m:t>
                            </m:r>
                          </m:sub>
                          <m:sup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 </m:t>
                            </m:r>
                          </m:sup>
                        </m:sSubSup>
                        <m:sSup>
                          <m:sSup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</m:ctrlPr>
                          </m:sSupPr>
                          <m:e>
                            <m:r>
                              <a:rPr kumimoji="1" lang="en-US" altLang="ja-JP" sz="2400" i="1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(</m:t>
                            </m:r>
                            <m:sSubSup>
                              <m:sSubSupPr>
                                <m:ctrlPr>
                                  <a:rPr kumimoji="1" lang="en-US" altLang="ja-JP" sz="240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kumimoji="1" lang="ja-JP" altLang="en-US" sz="240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 </m:t>
                                </m:r>
                              </m:sup>
                            </m:sSubSup>
                            <m:r>
                              <a:rPr kumimoji="1" lang="en-US" altLang="ja-JP" sz="2400" i="1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)</m:t>
                            </m:r>
                          </m:e>
                          <m:sup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1−</m:t>
                            </m:r>
                            <m:sSubSup>
                              <m:sSubSupPr>
                                <m:ctrlP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kumimoji="1" lang="ja-JP" altLang="en-US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𝑀</m:t>
                                </m:r>
                              </m:sub>
                              <m:sup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 </m:t>
                                </m:r>
                              </m:sup>
                            </m:sSubSup>
                          </m:sup>
                        </m:sSup>
                      </m:den>
                    </m:f>
                    <m:sSup>
                      <m:sSup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</m:ctrlPr>
                      </m:sSupPr>
                      <m:e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  <m:t>(</m:t>
                        </m:r>
                        <m:f>
                          <m:f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kumimoji="1" lang="ja-JP" altLang="en-US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 </m:t>
                                </m:r>
                              </m:sup>
                            </m:sSubSup>
                          </m:num>
                          <m:den>
                            <m:sSubSup>
                              <m:sSubSupPr>
                                <m:ctrlP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 </m:t>
                                </m:r>
                              </m:sup>
                            </m:sSubSup>
                          </m:den>
                        </m:f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  <m:t>)</m:t>
                        </m:r>
                      </m:e>
                      <m:sup>
                        <m:sSubSup>
                          <m:sSubSup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</m:ctrlPr>
                          </m:sSubSupPr>
                          <m:e>
                            <m:r>
                              <a:rPr kumimoji="1" lang="ja-JP" altLang="en-US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𝜎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𝑀</m:t>
                            </m:r>
                          </m:sub>
                          <m:sup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 </m:t>
                            </m:r>
                          </m:sup>
                        </m:sSubSup>
                      </m:sup>
                    </m:sSup>
                    <m:sSup>
                      <m:sSup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1" lang="el-GR" altLang="ja-JP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Ψ</m:t>
                            </m:r>
                          </m:e>
                          <m:sub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𝑀</m:t>
                            </m:r>
                          </m:sub>
                          <m:sup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 </m:t>
                            </m:r>
                          </m:sup>
                        </m:sSubSup>
                      </m:e>
                      <m:sup>
                        <m:f>
                          <m:fPr>
                            <m:ctrlP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kumimoji="1" lang="en-US" altLang="ja-JP" sz="2400" i="1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kumimoji="1" lang="ja-JP" altLang="en-US" sz="2400" i="1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𝑀</m:t>
                                </m:r>
                              </m:sub>
                              <m:sup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 </m:t>
                                </m:r>
                              </m:sup>
                            </m:sSubSup>
                          </m:num>
                          <m:den>
                            <m:r>
                              <a:rPr kumimoji="1" lang="en-US" altLang="ja-JP" sz="2400" b="0" i="1" smtClean="0">
                                <a:latin typeface="Cambria Math" panose="02040503050406030204" pitchFamily="18" charset="0"/>
                                <a:ea typeface="HG丸ｺﾞｼｯｸM-PRO" panose="020F0600000000000000" pitchFamily="50" charset="-128"/>
                              </a:rPr>
                              <m:t>1−</m:t>
                            </m:r>
                            <m:sSubSup>
                              <m:sSubSupPr>
                                <m:ctrlPr>
                                  <a:rPr kumimoji="1" lang="en-US" altLang="ja-JP" sz="2400" i="1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</m:ctrlPr>
                              </m:sSubSupPr>
                              <m:e>
                                <m:r>
                                  <a:rPr kumimoji="1" lang="ja-JP" altLang="en-US" sz="2400" i="1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𝑀</m:t>
                                </m:r>
                              </m:sub>
                              <m:sup>
                                <m:r>
                                  <a:rPr kumimoji="1" lang="en-US" altLang="ja-JP" sz="2400" b="0" i="1" smtClean="0">
                                    <a:latin typeface="Cambria Math" panose="02040503050406030204" pitchFamily="18" charset="0"/>
                                    <a:ea typeface="HG丸ｺﾞｼｯｸM-PRO" panose="020F0600000000000000" pitchFamily="50" charset="-128"/>
                                  </a:rPr>
                                  <m:t> </m:t>
                                </m:r>
                              </m:sup>
                            </m:sSubSup>
                          </m:den>
                        </m:f>
                      </m:sup>
                    </m:sSup>
                    <m:r>
                      <a:rPr kumimoji="1" lang="en-US" altLang="ja-JP" sz="2400" i="1">
                        <a:latin typeface="Cambria Math" panose="02040503050406030204" pitchFamily="18" charset="0"/>
                        <a:ea typeface="HG丸ｺﾞｼｯｸM-PRO" panose="020F0600000000000000" pitchFamily="50" charset="-128"/>
                      </a:rPr>
                      <m:t>∙</m:t>
                    </m:r>
                    <m:sSup>
                      <m:sSupPr>
                        <m:ctrlPr>
                          <a:rPr kumimoji="1" lang="en-US" altLang="ja-JP" sz="2400" i="1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</m:ctrlPr>
                      </m:sSupPr>
                      <m:e>
                        <m:r>
                          <a:rPr kumimoji="1" lang="en-US" altLang="ja-JP" sz="2400" i="1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  <m:t>𝑧</m:t>
                        </m:r>
                      </m:e>
                      <m:sup>
                        <m:r>
                          <a:rPr kumimoji="1" lang="en-US" altLang="ja-JP" sz="2400" b="0" i="1" smtClean="0">
                            <a:latin typeface="Cambria Math" panose="02040503050406030204" pitchFamily="18" charset="0"/>
                            <a:ea typeface="HG丸ｺﾞｼｯｸM-PRO" panose="020F0600000000000000" pitchFamily="50" charset="-128"/>
                          </a:rPr>
                          <m:t> </m:t>
                        </m:r>
                      </m:sup>
                    </m:sSup>
                  </m:oMath>
                </a14:m>
                <a:endParaRPr kumimoji="1" lang="ja-JP" altLang="en-US" sz="2400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endParaRPr>
              </a:p>
            </p:txBody>
          </p:sp>
        </mc:Choice>
        <mc:Fallback xmlns=""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03F06356-A0B7-4BB6-8CC1-50EC17EBD3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301" y="2444667"/>
                <a:ext cx="6810210" cy="830292"/>
              </a:xfrm>
              <a:prstGeom prst="rect">
                <a:avLst/>
              </a:prstGeom>
              <a:blipFill>
                <a:blip r:embed="rId5"/>
                <a:stretch>
                  <a:fillRect l="-71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9FBF94F0-4DBA-4198-B226-C844C9B150B4}"/>
                  </a:ext>
                </a:extLst>
              </p:cNvPr>
              <p:cNvSpPr txBox="1"/>
              <p:nvPr/>
            </p:nvSpPr>
            <p:spPr>
              <a:xfrm>
                <a:off x="2327401" y="3315702"/>
                <a:ext cx="2164695" cy="8014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ja-JP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p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ja-JP" altLang="en-US" sz="2400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kumimoji="1" lang="en-US" altLang="ja-JP" sz="2400" i="1">
                              <a:latin typeface="Cambria Math" panose="02040503050406030204" pitchFamily="18" charset="0"/>
                              <a:ea typeface="HG丸ｺﾞｼｯｸM-PRO" panose="020F0600000000000000" pitchFamily="50" charset="-128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kumimoji="1" lang="en-US" altLang="ja-JP" sz="2400" i="1">
                                  <a:latin typeface="Cambria Math" panose="02040503050406030204" pitchFamily="18" charset="0"/>
                                  <a:ea typeface="HG丸ｺﾞｼｯｸM-PRO" panose="020F0600000000000000" pitchFamily="50" charset="-128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kumimoji="1" lang="el-GR" altLang="ja-JP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Ψ</m:t>
                              </m:r>
                            </m:e>
                            <m:sub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HG丸ｺﾞｼｯｸM-PRO" panose="020F0600000000000000" pitchFamily="50" charset="-128"/>
                                </a:rPr>
                                <m:t>𝑀</m:t>
                              </m:r>
                            </m:sub>
                            <m: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  <a:ea typeface="HG丸ｺﾞｼｯｸM-PRO" panose="020F0600000000000000" pitchFamily="50" charset="-128"/>
                                </a:rPr>
                                <m:t> </m:t>
                              </m:r>
                            </m:sup>
                          </m:sSubSup>
                        </m:e>
                        <m:sup>
                          <m:f>
                            <m:fPr>
                              <m:ctrlPr>
                                <a:rPr kumimoji="1" lang="en-US" altLang="ja-JP" sz="2400" i="1">
                                  <a:latin typeface="Cambria Math" panose="02040503050406030204" pitchFamily="18" charset="0"/>
                                  <a:ea typeface="HG丸ｺﾞｼｯｸM-PRO" panose="020F0600000000000000" pitchFamily="50" charset="-128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  <a:ea typeface="HG丸ｺﾞｼｯｸM-PRO" panose="020F0600000000000000" pitchFamily="50" charset="-128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ja-JP" altLang="en-US" sz="2400" i="1">
                                      <a:latin typeface="Cambria Math" panose="02040503050406030204" pitchFamily="18" charset="0"/>
                                      <a:ea typeface="HG丸ｺﾞｼｯｸM-PRO" panose="020F0600000000000000" pitchFamily="50" charset="-128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ea typeface="HG丸ｺﾞｼｯｸM-PRO" panose="020F0600000000000000" pitchFamily="50" charset="-128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ea typeface="HG丸ｺﾞｼｯｸM-PRO" panose="020F0600000000000000" pitchFamily="50" charset="-128"/>
                                    </a:rPr>
                                    <m:t> 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kumimoji="1" lang="en-US" altLang="ja-JP" sz="2400" i="1">
                                  <a:latin typeface="Cambria Math" panose="02040503050406030204" pitchFamily="18" charset="0"/>
                                  <a:ea typeface="HG丸ｺﾞｼｯｸM-PRO" panose="020F0600000000000000" pitchFamily="50" charset="-128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kumimoji="1" lang="en-US" altLang="ja-JP" sz="2400" i="1">
                                      <a:latin typeface="Cambria Math" panose="02040503050406030204" pitchFamily="18" charset="0"/>
                                      <a:ea typeface="HG丸ｺﾞｼｯｸM-PRO" panose="020F0600000000000000" pitchFamily="50" charset="-128"/>
                                    </a:rPr>
                                  </m:ctrlPr>
                                </m:sSubSupPr>
                                <m:e>
                                  <m:r>
                                    <a:rPr kumimoji="1" lang="ja-JP" altLang="en-US" sz="2400" i="1">
                                      <a:latin typeface="Cambria Math" panose="02040503050406030204" pitchFamily="18" charset="0"/>
                                      <a:ea typeface="HG丸ｺﾞｼｯｸM-PRO" panose="020F0600000000000000" pitchFamily="50" charset="-128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1" lang="en-US" altLang="ja-JP" sz="2400" i="1">
                                      <a:latin typeface="Cambria Math" panose="02040503050406030204" pitchFamily="18" charset="0"/>
                                      <a:ea typeface="HG丸ｺﾞｼｯｸM-PRO" panose="020F0600000000000000" pitchFamily="50" charset="-128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  <a:ea typeface="HG丸ｺﾞｼｯｸM-PRO" panose="020F0600000000000000" pitchFamily="50" charset="-128"/>
                                    </a:rPr>
                                    <m:t> 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9FBF94F0-4DBA-4198-B226-C844C9B150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7401" y="3315702"/>
                <a:ext cx="2164695" cy="80143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9CF09DD0-6F4B-4BD1-8CDE-0C003653BD21}"/>
                  </a:ext>
                </a:extLst>
              </p:cNvPr>
              <p:cNvSpPr txBox="1"/>
              <p:nvPr/>
            </p:nvSpPr>
            <p:spPr>
              <a:xfrm>
                <a:off x="3273937" y="5689804"/>
                <a:ext cx="3111172" cy="8265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ja-JP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ja-JP" sz="2000" i="1">
                              <a:latin typeface="Cambria Math" panose="02040503050406030204" pitchFamily="18" charset="0"/>
                            </a:rPr>
                            <m:t>Ψ</m:t>
                          </m:r>
                        </m:e>
                        <m:sub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  <m:sup>
                          <m:r>
                            <a:rPr lang="en-US" altLang="ja-JP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US" altLang="ja-JP" sz="200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altLang="ja-JP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ja-JP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ja-JP" altLang="en-US" sz="2000" i="1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  <m:sup>
                                      <m:r>
                                        <a:rPr lang="en-US" altLang="ja-JP" sz="20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sSubSup>
                                <m:sSubSupPr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ja-JP" altLang="en-US" sz="20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</m:sup>
                          </m:sSup>
                          <m:sSup>
                            <m:sSupPr>
                              <m:ctrlP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ja-JP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altLang="ja-JP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ja-JP" sz="2000" i="1"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b>
                                        <m:sup>
                                          <m:r>
                                            <a:rPr lang="en-US" altLang="ja-JP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altLang="ja-JP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ja-JP" altLang="en-US" sz="2000" i="1">
                                              <a:latin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altLang="ja-JP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𝑚</m:t>
                                          </m:r>
                                        </m:sub>
                                        <m:sup>
                                          <m:r>
                                            <a:rPr lang="en-US" altLang="ja-JP" sz="2000" b="0" i="1" smtClean="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altLang="ja-JP" sz="2000" i="1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lang="en-US" altLang="ja-JP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ja-JP" altLang="en-US" sz="20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  <m:sup>
                                  <m:r>
                                    <a:rPr lang="en-US" altLang="ja-JP" sz="20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p>
                              </m:sSubSup>
                            </m:sup>
                          </m:sSup>
                        </m:e>
                      </m:nary>
                    </m:oMath>
                  </m:oMathPara>
                </a14:m>
                <a:endParaRPr lang="ja-JP" altLang="en-US" sz="2000" dirty="0"/>
              </a:p>
            </p:txBody>
          </p:sp>
        </mc:Choice>
        <mc:Fallback xmlns=""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9CF09DD0-6F4B-4BD1-8CDE-0C003653B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937" y="5689804"/>
                <a:ext cx="3111172" cy="82650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7554A15-ED39-44C7-9F3A-335200E98C75}"/>
              </a:ext>
            </a:extLst>
          </p:cNvPr>
          <p:cNvSpPr txBox="1"/>
          <p:nvPr/>
        </p:nvSpPr>
        <p:spPr>
          <a:xfrm>
            <a:off x="1740664" y="5937165"/>
            <a:ext cx="856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/>
              <a:t>ただし</a:t>
            </a:r>
            <a:endParaRPr lang="ja-JP" altLang="en-US" sz="1400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75148F3-ADE9-41F6-91AA-071EB9F4109D}"/>
              </a:ext>
            </a:extLst>
          </p:cNvPr>
          <p:cNvSpPr txBox="1"/>
          <p:nvPr/>
        </p:nvSpPr>
        <p:spPr>
          <a:xfrm>
            <a:off x="1021862" y="3623225"/>
            <a:ext cx="145173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価格式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3FB05B8-997B-45AB-9979-95B506269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234" y="4056372"/>
            <a:ext cx="1773363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5D0141A0-4849-4C15-9E51-97AB4DC7ABA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40664" y="4135879"/>
          <a:ext cx="7227895" cy="138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8" imgW="3517560" imgH="939600" progId="Equation.DSMT4">
                  <p:embed/>
                </p:oleObj>
              </mc:Choice>
              <mc:Fallback>
                <p:oleObj name="Equation" r:id="rId8" imgW="3517560" imgH="939600" progId="Equation.DSMT4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5D0141A0-4849-4C15-9E51-97AB4DC7ABA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0664" y="4135879"/>
                        <a:ext cx="7227895" cy="1386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8B60FEB-128C-4DB9-9FA2-78EDC4FB6731}"/>
              </a:ext>
            </a:extLst>
          </p:cNvPr>
          <p:cNvSpPr txBox="1"/>
          <p:nvPr/>
        </p:nvSpPr>
        <p:spPr>
          <a:xfrm>
            <a:off x="276432" y="4654906"/>
            <a:ext cx="145173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価格弾力性</a:t>
            </a:r>
          </a:p>
        </p:txBody>
      </p:sp>
    </p:spTree>
    <p:extLst>
      <p:ext uri="{BB962C8B-B14F-4D97-AF65-F5344CB8AC3E}">
        <p14:creationId xmlns:p14="http://schemas.microsoft.com/office/powerpoint/2010/main" val="64823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CB2FA87-AD29-43AA-B3BB-BFE37DFD3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ADCAE-EEF0-47A4-A48D-763EBBF88AA8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43B630C-4095-4FC5-92EE-31C7D4DF0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 4">
                <a:extLst>
                  <a:ext uri="{FF2B5EF4-FFF2-40B4-BE49-F238E27FC236}">
                    <a16:creationId xmlns:a16="http://schemas.microsoft.com/office/drawing/2014/main" id="{E9FA014A-1ECC-4664-9CE0-B00CC550197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0774220"/>
                  </p:ext>
                </p:extLst>
              </p:nvPr>
            </p:nvGraphicFramePr>
            <p:xfrm>
              <a:off x="2083968" y="1154055"/>
              <a:ext cx="4208508" cy="1546092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854357">
                      <a:extLst>
                        <a:ext uri="{9D8B030D-6E8A-4147-A177-3AD203B41FA5}">
                          <a16:colId xmlns:a16="http://schemas.microsoft.com/office/drawing/2014/main" val="452922881"/>
                        </a:ext>
                      </a:extLst>
                    </a:gridCol>
                    <a:gridCol w="3354151">
                      <a:extLst>
                        <a:ext uri="{9D8B030D-6E8A-4147-A177-3AD203B41FA5}">
                          <a16:colId xmlns:a16="http://schemas.microsoft.com/office/drawing/2014/main" val="27131670"/>
                        </a:ext>
                      </a:extLst>
                    </a:gridCol>
                  </a:tblGrid>
                  <a:tr h="515364">
                    <a:tc>
                      <a:txBody>
                        <a:bodyPr/>
                        <a:lstStyle/>
                        <a:p>
                          <a:pPr algn="l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ja-JP" sz="32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l-GR" sz="32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ja-JP" sz="32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𝑐𝑎𝑟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3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0.734565979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3899375988"/>
                      </a:ext>
                    </a:extLst>
                  </a:tr>
                  <a:tr h="515364">
                    <a:tc>
                      <a:txBody>
                        <a:bodyPr/>
                        <a:lstStyle/>
                        <a:p>
                          <a:pPr algn="l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ja-JP" sz="32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l-GR" sz="32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altLang="ja-JP" sz="32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𝑐𝑎𝑟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3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0.877025488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2985517447"/>
                      </a:ext>
                    </a:extLst>
                  </a:tr>
                  <a:tr h="515364">
                    <a:tc>
                      <a:txBody>
                        <a:bodyPr/>
                        <a:lstStyle/>
                        <a:p>
                          <a:pPr algn="l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ja-JP" sz="32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l-GR" sz="32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ja-JP" sz="32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𝑐𝑎𝑟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32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8427.226183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34569588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 4">
                <a:extLst>
                  <a:ext uri="{FF2B5EF4-FFF2-40B4-BE49-F238E27FC236}">
                    <a16:creationId xmlns:a16="http://schemas.microsoft.com/office/drawing/2014/main" id="{E9FA014A-1ECC-4664-9CE0-B00CC550197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0774220"/>
                  </p:ext>
                </p:extLst>
              </p:nvPr>
            </p:nvGraphicFramePr>
            <p:xfrm>
              <a:off x="2083968" y="1154055"/>
              <a:ext cx="4208508" cy="1546092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854357">
                      <a:extLst>
                        <a:ext uri="{9D8B030D-6E8A-4147-A177-3AD203B41FA5}">
                          <a16:colId xmlns:a16="http://schemas.microsoft.com/office/drawing/2014/main" val="452922881"/>
                        </a:ext>
                      </a:extLst>
                    </a:gridCol>
                    <a:gridCol w="3354151">
                      <a:extLst>
                        <a:ext uri="{9D8B030D-6E8A-4147-A177-3AD203B41FA5}">
                          <a16:colId xmlns:a16="http://schemas.microsoft.com/office/drawing/2014/main" val="27131670"/>
                        </a:ext>
                      </a:extLst>
                    </a:gridCol>
                  </a:tblGrid>
                  <a:tr h="515364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350" marR="6350" marT="6350" marB="0" anchor="ctr">
                        <a:blipFill>
                          <a:blip r:embed="rId2"/>
                          <a:stretch>
                            <a:fillRect l="-714" t="-11765" r="-395714" b="-2329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0.734565979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3899375988"/>
                      </a:ext>
                    </a:extLst>
                  </a:tr>
                  <a:tr h="515364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350" marR="6350" marT="6350" marB="0" anchor="ctr">
                        <a:blipFill>
                          <a:blip r:embed="rId2"/>
                          <a:stretch>
                            <a:fillRect l="-714" t="-113095" r="-395714" b="-13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0.877025488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2985517447"/>
                      </a:ext>
                    </a:extLst>
                  </a:tr>
                  <a:tr h="515364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350" marR="6350" marT="6350" marB="0" anchor="ctr">
                        <a:blipFill>
                          <a:blip r:embed="rId2"/>
                          <a:stretch>
                            <a:fillRect l="-714" t="-210588" r="-395714" b="-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8427.226183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345695886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表 6">
                <a:extLst>
                  <a:ext uri="{FF2B5EF4-FFF2-40B4-BE49-F238E27FC236}">
                    <a16:creationId xmlns:a16="http://schemas.microsoft.com/office/drawing/2014/main" id="{28941EE8-5750-467D-B441-23960812C54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6250213"/>
                  </p:ext>
                </p:extLst>
              </p:nvPr>
            </p:nvGraphicFramePr>
            <p:xfrm>
              <a:off x="2083966" y="3115947"/>
              <a:ext cx="4208507" cy="129921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259037">
                      <a:extLst>
                        <a:ext uri="{9D8B030D-6E8A-4147-A177-3AD203B41FA5}">
                          <a16:colId xmlns:a16="http://schemas.microsoft.com/office/drawing/2014/main" val="3267747722"/>
                        </a:ext>
                      </a:extLst>
                    </a:gridCol>
                    <a:gridCol w="2949470">
                      <a:extLst>
                        <a:ext uri="{9D8B030D-6E8A-4147-A177-3AD203B41FA5}">
                          <a16:colId xmlns:a16="http://schemas.microsoft.com/office/drawing/2014/main" val="1526572807"/>
                        </a:ext>
                      </a:extLst>
                    </a:gridCol>
                  </a:tblGrid>
                  <a:tr h="424263">
                    <a:tc>
                      <a:txBody>
                        <a:bodyPr/>
                        <a:lstStyle/>
                        <a:p>
                          <a:pPr algn="l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l-GR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𝑡𝑟𝑎𝑖𝑛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0.265434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4001584479"/>
                      </a:ext>
                    </a:extLst>
                  </a:tr>
                  <a:tr h="424263">
                    <a:tc>
                      <a:txBody>
                        <a:bodyPr/>
                        <a:lstStyle/>
                        <a:p>
                          <a:pPr algn="l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l-GR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𝑡𝑟𝑎𝑖𝑛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0.122975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911971613"/>
                      </a:ext>
                    </a:extLst>
                  </a:tr>
                  <a:tr h="424263">
                    <a:tc>
                      <a:txBody>
                        <a:bodyPr/>
                        <a:lstStyle/>
                        <a:p>
                          <a:pPr algn="l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l-GR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𝑡𝑟𝑎𝑖𝑛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1066.053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40185179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表 6">
                <a:extLst>
                  <a:ext uri="{FF2B5EF4-FFF2-40B4-BE49-F238E27FC236}">
                    <a16:creationId xmlns:a16="http://schemas.microsoft.com/office/drawing/2014/main" id="{28941EE8-5750-467D-B441-23960812C54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26250213"/>
                  </p:ext>
                </p:extLst>
              </p:nvPr>
            </p:nvGraphicFramePr>
            <p:xfrm>
              <a:off x="2083966" y="3115947"/>
              <a:ext cx="4208507" cy="129921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259037">
                      <a:extLst>
                        <a:ext uri="{9D8B030D-6E8A-4147-A177-3AD203B41FA5}">
                          <a16:colId xmlns:a16="http://schemas.microsoft.com/office/drawing/2014/main" val="3267747722"/>
                        </a:ext>
                      </a:extLst>
                    </a:gridCol>
                    <a:gridCol w="2949470">
                      <a:extLst>
                        <a:ext uri="{9D8B030D-6E8A-4147-A177-3AD203B41FA5}">
                          <a16:colId xmlns:a16="http://schemas.microsoft.com/office/drawing/2014/main" val="1526572807"/>
                        </a:ext>
                      </a:extLst>
                    </a:gridCol>
                  </a:tblGrid>
                  <a:tr h="43307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350" marR="6350" marT="6350" marB="0" anchor="ctr">
                        <a:blipFill>
                          <a:blip r:embed="rId3"/>
                          <a:stretch>
                            <a:fillRect l="-483" t="-23944" r="-235266" b="-250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0.265434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4001584479"/>
                      </a:ext>
                    </a:extLst>
                  </a:tr>
                  <a:tr h="43307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350" marR="6350" marT="6350" marB="0" anchor="ctr">
                        <a:blipFill>
                          <a:blip r:embed="rId3"/>
                          <a:stretch>
                            <a:fillRect l="-483" t="-122222" r="-235266" b="-147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0.122975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911971613"/>
                      </a:ext>
                    </a:extLst>
                  </a:tr>
                  <a:tr h="43307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350" marR="6350" marT="6350" marB="0" anchor="ctr">
                        <a:blipFill>
                          <a:blip r:embed="rId3"/>
                          <a:stretch>
                            <a:fillRect l="-483" t="-225352" r="-235266" b="-492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1066.053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401851797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595D8C5-2B2E-461D-9BD5-973FA07AD3ED}"/>
              </a:ext>
            </a:extLst>
          </p:cNvPr>
          <p:cNvSpPr txBox="1"/>
          <p:nvPr/>
        </p:nvSpPr>
        <p:spPr>
          <a:xfrm>
            <a:off x="1594884" y="822727"/>
            <a:ext cx="2296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乗用車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DF11285-F5DC-4055-A4B6-F6D7F4178B7B}"/>
              </a:ext>
            </a:extLst>
          </p:cNvPr>
          <p:cNvSpPr txBox="1"/>
          <p:nvPr/>
        </p:nvSpPr>
        <p:spPr>
          <a:xfrm>
            <a:off x="1783816" y="2808139"/>
            <a:ext cx="2296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鉄道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858768E-43F6-42EA-AE9B-F5B8B768CDCE}"/>
              </a:ext>
            </a:extLst>
          </p:cNvPr>
          <p:cNvSpPr txBox="1"/>
          <p:nvPr/>
        </p:nvSpPr>
        <p:spPr>
          <a:xfrm>
            <a:off x="1594884" y="6327526"/>
            <a:ext cx="646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以上のパラメータから交通量を求められる。</a:t>
            </a:r>
          </a:p>
        </p:txBody>
      </p:sp>
      <p:sp>
        <p:nvSpPr>
          <p:cNvPr id="11" name="タイトル 1">
            <a:extLst>
              <a:ext uri="{FF2B5EF4-FFF2-40B4-BE49-F238E27FC236}">
                <a16:creationId xmlns:a16="http://schemas.microsoft.com/office/drawing/2014/main" id="{8AEE17E0-4233-4FF6-9765-5D460DFF44AC}"/>
              </a:ext>
            </a:extLst>
          </p:cNvPr>
          <p:cNvSpPr txBox="1">
            <a:spLocks/>
          </p:cNvSpPr>
          <p:nvPr/>
        </p:nvSpPr>
        <p:spPr>
          <a:xfrm>
            <a:off x="225255" y="198120"/>
            <a:ext cx="3855193" cy="783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Estimation result</a:t>
            </a:r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C022019-CDFC-46CC-9780-A22A89B0E1D5}"/>
              </a:ext>
            </a:extLst>
          </p:cNvPr>
          <p:cNvSpPr txBox="1"/>
          <p:nvPr/>
        </p:nvSpPr>
        <p:spPr>
          <a:xfrm>
            <a:off x="1783816" y="4567832"/>
            <a:ext cx="2296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バス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表 13">
                <a:extLst>
                  <a:ext uri="{FF2B5EF4-FFF2-40B4-BE49-F238E27FC236}">
                    <a16:creationId xmlns:a16="http://schemas.microsoft.com/office/drawing/2014/main" id="{5C08097B-67D4-4471-89E5-CF4F7901F04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3792947"/>
                  </p:ext>
                </p:extLst>
              </p:nvPr>
            </p:nvGraphicFramePr>
            <p:xfrm>
              <a:off x="2083966" y="4898297"/>
              <a:ext cx="4208507" cy="129921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259037">
                      <a:extLst>
                        <a:ext uri="{9D8B030D-6E8A-4147-A177-3AD203B41FA5}">
                          <a16:colId xmlns:a16="http://schemas.microsoft.com/office/drawing/2014/main" val="3267747722"/>
                        </a:ext>
                      </a:extLst>
                    </a:gridCol>
                    <a:gridCol w="2949470">
                      <a:extLst>
                        <a:ext uri="{9D8B030D-6E8A-4147-A177-3AD203B41FA5}">
                          <a16:colId xmlns:a16="http://schemas.microsoft.com/office/drawing/2014/main" val="1526572807"/>
                        </a:ext>
                      </a:extLst>
                    </a:gridCol>
                  </a:tblGrid>
                  <a:tr h="424263">
                    <a:tc>
                      <a:txBody>
                        <a:bodyPr/>
                        <a:lstStyle/>
                        <a:p>
                          <a:pPr algn="l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l-GR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𝑏𝑢𝑠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0.265434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4001584479"/>
                      </a:ext>
                    </a:extLst>
                  </a:tr>
                  <a:tr h="424263">
                    <a:tc>
                      <a:txBody>
                        <a:bodyPr/>
                        <a:lstStyle/>
                        <a:p>
                          <a:pPr algn="l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l-GR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𝑏𝑢𝑠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0.122975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911971613"/>
                      </a:ext>
                    </a:extLst>
                  </a:tr>
                  <a:tr h="424263">
                    <a:tc>
                      <a:txBody>
                        <a:bodyPr/>
                        <a:lstStyle/>
                        <a:p>
                          <a:pPr algn="l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</m:ctrlPr>
                                  </m:sSubPr>
                                  <m:e>
                                    <m:r>
                                      <a:rPr lang="ja-JP" altLang="el-GR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altLang="ja-JP" sz="28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游ゴシック" panose="020B0400000000000000" pitchFamily="50" charset="-128"/>
                                      </a:rPr>
                                      <m:t>𝑏𝑢𝑠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l-GR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1066.053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40185179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表 13">
                <a:extLst>
                  <a:ext uri="{FF2B5EF4-FFF2-40B4-BE49-F238E27FC236}">
                    <a16:creationId xmlns:a16="http://schemas.microsoft.com/office/drawing/2014/main" id="{5C08097B-67D4-4471-89E5-CF4F7901F04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13792947"/>
                  </p:ext>
                </p:extLst>
              </p:nvPr>
            </p:nvGraphicFramePr>
            <p:xfrm>
              <a:off x="2083966" y="4898297"/>
              <a:ext cx="4208507" cy="1299210"/>
            </p:xfrm>
            <a:graphic>
              <a:graphicData uri="http://schemas.openxmlformats.org/drawingml/2006/table">
                <a:tbl>
                  <a:tblPr>
                    <a:tableStyleId>{5C22544A-7EE6-4342-B048-85BDC9FD1C3A}</a:tableStyleId>
                  </a:tblPr>
                  <a:tblGrid>
                    <a:gridCol w="1259037">
                      <a:extLst>
                        <a:ext uri="{9D8B030D-6E8A-4147-A177-3AD203B41FA5}">
                          <a16:colId xmlns:a16="http://schemas.microsoft.com/office/drawing/2014/main" val="3267747722"/>
                        </a:ext>
                      </a:extLst>
                    </a:gridCol>
                    <a:gridCol w="2949470">
                      <a:extLst>
                        <a:ext uri="{9D8B030D-6E8A-4147-A177-3AD203B41FA5}">
                          <a16:colId xmlns:a16="http://schemas.microsoft.com/office/drawing/2014/main" val="1526572807"/>
                        </a:ext>
                      </a:extLst>
                    </a:gridCol>
                  </a:tblGrid>
                  <a:tr h="43307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350" marR="6350" marT="6350" marB="0" anchor="ctr">
                        <a:blipFill>
                          <a:blip r:embed="rId4"/>
                          <a:stretch>
                            <a:fillRect l="-483" t="-22535" r="-235266" b="-2507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0.265434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4001584479"/>
                      </a:ext>
                    </a:extLst>
                  </a:tr>
                  <a:tr h="43307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350" marR="6350" marT="6350" marB="0" anchor="ctr">
                        <a:blipFill>
                          <a:blip r:embed="rId4"/>
                          <a:stretch>
                            <a:fillRect l="-483" t="-120833" r="-235266" b="-147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0.122975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911971613"/>
                      </a:ext>
                    </a:extLst>
                  </a:tr>
                  <a:tr h="43307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350" marR="6350" marT="6350" marB="0" anchor="ctr">
                        <a:blipFill>
                          <a:blip r:embed="rId4"/>
                          <a:stretch>
                            <a:fillRect l="-483" t="-223944" r="-235266" b="-492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 fontAlgn="ctr"/>
                          <a:r>
                            <a:rPr lang="en-US" altLang="ja-JP" sz="2800" u="none" strike="noStrike" dirty="0">
                              <a:effectLst/>
                            </a:rPr>
                            <a:t>1066.053</a:t>
                          </a:r>
                          <a:endParaRPr lang="en-US" altLang="ja-JP" sz="28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游ゴシック" panose="020B0400000000000000" pitchFamily="50" charset="-128"/>
                            <a:ea typeface="游ゴシック" panose="020B0400000000000000" pitchFamily="50" charset="-128"/>
                          </a:endParaRPr>
                        </a:p>
                      </a:txBody>
                      <a:tcPr marL="6350" marR="6350" marT="6350" marB="0" anchor="ctr"/>
                    </a:tc>
                    <a:extLst>
                      <a:ext uri="{0D108BD9-81ED-4DB2-BD59-A6C34878D82A}">
                        <a16:rowId xmlns:a16="http://schemas.microsoft.com/office/drawing/2014/main" val="401851797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56053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Nested Logit</a:t>
            </a:r>
            <a:r>
              <a:rPr lang="ja-JP" altLang="en-US" dirty="0"/>
              <a:t> </a:t>
            </a:r>
            <a:r>
              <a:rPr lang="en-US" altLang="ja-JP" dirty="0"/>
              <a:t>Model (Mode choice)</a:t>
            </a:r>
            <a:endParaRPr kumimoji="1" lang="ja-JP" altLang="en-US" dirty="0"/>
          </a:p>
        </p:txBody>
      </p:sp>
      <p:sp>
        <p:nvSpPr>
          <p:cNvPr id="23" name="日付プレースホルダー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656BC-9900-4933-83D9-F8B497F9E0BC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8534" y="1439318"/>
            <a:ext cx="39372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効用関数　</a:t>
            </a:r>
            <a:r>
              <a:rPr kumimoji="1" lang="en-US" altLang="ja-JP" sz="2400" dirty="0"/>
              <a:t>Utility function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2500273" y="4460734"/>
            <a:ext cx="3965130" cy="1749191"/>
            <a:chOff x="2341148" y="4352925"/>
            <a:chExt cx="3965130" cy="1749191"/>
          </a:xfrm>
        </p:grpSpPr>
        <p:sp>
          <p:nvSpPr>
            <p:cNvPr id="5" name="テキスト ボックス 4"/>
            <p:cNvSpPr txBox="1"/>
            <p:nvPr/>
          </p:nvSpPr>
          <p:spPr>
            <a:xfrm>
              <a:off x="2341148" y="5671229"/>
              <a:ext cx="601447" cy="43088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200" dirty="0"/>
                <a:t>Rail</a:t>
              </a:r>
              <a:endParaRPr kumimoji="1" lang="ja-JP" altLang="en-US" sz="2200" dirty="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589104" y="5671229"/>
              <a:ext cx="596638" cy="43088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200" dirty="0"/>
                <a:t>Bus</a:t>
              </a:r>
              <a:endParaRPr kumimoji="1" lang="ja-JP" altLang="en-US" sz="2200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5738494" y="5671229"/>
              <a:ext cx="567784" cy="43088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200" dirty="0"/>
                <a:t>Car</a:t>
              </a:r>
              <a:endParaRPr kumimoji="1" lang="ja-JP" altLang="en-US" sz="2200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417771" y="4802056"/>
              <a:ext cx="2004716" cy="43088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200" dirty="0"/>
                <a:t>Public transport</a:t>
              </a:r>
              <a:endParaRPr kumimoji="1" lang="ja-JP" altLang="en-US" sz="2200" dirty="0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2641872" y="4352925"/>
              <a:ext cx="3380514" cy="1318304"/>
              <a:chOff x="2641872" y="4352925"/>
              <a:chExt cx="3380514" cy="1318304"/>
            </a:xfrm>
          </p:grpSpPr>
          <p:cxnSp>
            <p:nvCxnSpPr>
              <p:cNvPr id="9" name="直線コネクタ 8"/>
              <p:cNvCxnSpPr>
                <a:stCxn id="21" idx="2"/>
                <a:endCxn id="6" idx="0"/>
              </p:cNvCxnSpPr>
              <p:nvPr/>
            </p:nvCxnSpPr>
            <p:spPr>
              <a:xfrm>
                <a:off x="3420129" y="5232943"/>
                <a:ext cx="467294" cy="43828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/>
              <p:cNvCxnSpPr>
                <a:stCxn id="5" idx="0"/>
                <a:endCxn id="21" idx="2"/>
              </p:cNvCxnSpPr>
              <p:nvPr/>
            </p:nvCxnSpPr>
            <p:spPr>
              <a:xfrm flipV="1">
                <a:off x="2641872" y="5232943"/>
                <a:ext cx="778257" cy="43828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/>
              <p:cNvCxnSpPr>
                <a:endCxn id="7" idx="0"/>
              </p:cNvCxnSpPr>
              <p:nvPr/>
            </p:nvCxnSpPr>
            <p:spPr>
              <a:xfrm>
                <a:off x="4422487" y="4352925"/>
                <a:ext cx="1599899" cy="131830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>
                <a:stCxn id="21" idx="0"/>
              </p:cNvCxnSpPr>
              <p:nvPr/>
            </p:nvCxnSpPr>
            <p:spPr>
              <a:xfrm flipV="1">
                <a:off x="3420129" y="4352925"/>
                <a:ext cx="1002358" cy="449131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正方形/長方形 7"/>
              <p:cNvSpPr/>
              <p:nvPr/>
            </p:nvSpPr>
            <p:spPr>
              <a:xfrm>
                <a:off x="304207" y="2368202"/>
                <a:ext cx="8554810" cy="1232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2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2200" i="1">
                            <a:latin typeface="Cambria Math" panose="02040503050406030204" pitchFamily="18" charset="0"/>
                          </a:rPr>
                          <m:t>𝑟𝑎𝑖𝑙</m:t>
                        </m:r>
                      </m:sub>
                    </m:sSub>
                    <m:r>
                      <a:rPr kumimoji="1" lang="en-US" altLang="ja-JP" sz="2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kumimoji="1"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kumimoji="1" lang="en-US" altLang="ja-JP" sz="2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kumimoji="1"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200" i="1">
                            <a:latin typeface="Cambria Math" panose="02040503050406030204" pitchFamily="18" charset="0"/>
                          </a:rPr>
                          <m:t>𝑡𝑖𝑚𝑒</m:t>
                        </m:r>
                      </m:e>
                      <m:sub>
                        <m:r>
                          <a:rPr kumimoji="1" lang="en-US" altLang="ja-JP" sz="2200" i="1">
                            <a:latin typeface="Cambria Math" panose="02040503050406030204" pitchFamily="18" charset="0"/>
                          </a:rPr>
                          <m:t>𝑟𝑎𝑖𝑙</m:t>
                        </m:r>
                      </m:sub>
                    </m:sSub>
                    <m:r>
                      <a:rPr kumimoji="1" lang="en-US" altLang="ja-JP" sz="2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𝑐𝑜𝑠𝑡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𝑟𝑎𝑖𝑙</m:t>
                        </m:r>
                      </m:sub>
                    </m:sSub>
                    <m:r>
                      <a:rPr lang="en-US" altLang="ja-JP" sz="2200" i="1">
                        <a:latin typeface="Cambria Math" panose="02040503050406030204" pitchFamily="18" charset="0"/>
                      </a:rPr>
                      <m:t>            </m:t>
                    </m:r>
                    <m:r>
                      <a:rPr lang="ja-JP" altLang="en-US" sz="2200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sz="2200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en-US" altLang="ja-JP" sz="2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kumimoji="1" lang="en-US" altLang="ja-JP" sz="2200" i="1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𝑜𝑙𝑑</m:t>
                        </m:r>
                      </m:e>
                      <m:sub>
                        <m:r>
                          <a:rPr lang="en-US" altLang="ja-JP" sz="22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  <m:r>
                          <a:rPr lang="en-US" altLang="ja-JP" sz="22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ja-JP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ja-JP" altLang="en-US" sz="2200" i="1">
                        <a:latin typeface="Cambria Math" panose="02040503050406030204" pitchFamily="18" charset="0"/>
                      </a:rPr>
                      <m:t>　　　　</m:t>
                    </m:r>
                    <m:r>
                      <a:rPr lang="en-US" altLang="ja-JP" sz="2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kumimoji="1"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kumimoji="1" lang="en-US" altLang="ja-JP" sz="2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kumimoji="1" lang="en-US" altLang="ja-JP" sz="2200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2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kumimoji="1" lang="en-US" altLang="ja-JP" sz="2200" i="1">
                            <a:latin typeface="Cambria Math" panose="02040503050406030204" pitchFamily="18" charset="0"/>
                          </a:rPr>
                          <m:t>𝑏𝑢𝑠</m:t>
                        </m:r>
                      </m:sub>
                    </m:sSub>
                    <m:r>
                      <a:rPr kumimoji="1" lang="en-US" altLang="ja-JP" sz="2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𝑡𝑖𝑚𝑒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𝑏𝑢𝑠</m:t>
                        </m:r>
                      </m:sub>
                    </m:sSub>
                    <m:r>
                      <a:rPr kumimoji="1" lang="en-US" altLang="ja-JP" sz="2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𝑐𝑜𝑠𝑡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𝑏𝑢𝑠</m:t>
                        </m:r>
                      </m:sub>
                    </m:sSub>
                    <m:r>
                      <a:rPr lang="en-US" altLang="ja-JP" sz="2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𝑜𝑙𝑑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𝑜𝑣𝑒𝑟</m:t>
                        </m:r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 40</m:t>
                        </m:r>
                      </m:sub>
                    </m:sSub>
                    <m:r>
                      <a:rPr lang="ja-JP" altLang="en-US" sz="2200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sz="2200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sz="2200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en-US" altLang="ja-JP" sz="2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altLang="ja-JP" sz="2200" i="1">
                        <a:latin typeface="Cambria Math" panose="02040503050406030204" pitchFamily="18" charset="0"/>
                      </a:rPr>
                      <m:t>𝑚𝑎𝑙</m:t>
                    </m:r>
                    <m:r>
                      <a:rPr lang="en-US" altLang="ja-JP" sz="22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ja-JP" altLang="en-US" sz="2200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en-US" altLang="ja-JP" sz="22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kumimoji="1"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kumimoji="1" lang="en-US" altLang="ja-JP" sz="2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kumimoji="1" lang="en-US" altLang="ja-JP" sz="2200" dirty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𝑐𝑎𝑟</m:t>
                        </m:r>
                      </m:sub>
                    </m:sSub>
                    <m:r>
                      <a:rPr lang="en-US" altLang="ja-JP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2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𝑡𝑖𝑚𝑒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𝑐𝑎𝑟</m:t>
                        </m:r>
                      </m:sub>
                    </m:sSub>
                    <m:r>
                      <a:rPr lang="ja-JP" altLang="en-US" sz="2200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sz="2200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sz="2200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sz="2200" i="1">
                        <a:latin typeface="Cambria Math" panose="02040503050406030204" pitchFamily="18" charset="0"/>
                      </a:rPr>
                      <m:t>　</m:t>
                    </m:r>
                    <m:r>
                      <a:rPr lang="ja-JP" altLang="en-US" sz="2200" i="1" smtClean="0">
                        <a:latin typeface="Cambria Math" panose="02040503050406030204" pitchFamily="18" charset="0"/>
                      </a:rPr>
                      <m:t>　</m:t>
                    </m:r>
                    <m:r>
                      <a:rPr lang="en-US" altLang="ja-JP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2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𝑜𝑙𝑑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𝑜𝑣𝑒𝑟</m:t>
                        </m:r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 40</m:t>
                        </m:r>
                      </m:sub>
                    </m:sSub>
                    <m:r>
                      <a:rPr lang="ja-JP" altLang="en-US" sz="2200" i="1">
                        <a:latin typeface="Cambria Math" panose="02040503050406030204" pitchFamily="18" charset="0"/>
                      </a:rPr>
                      <m:t>　　　</m:t>
                    </m:r>
                    <m:r>
                      <a:rPr lang="en-US" altLang="ja-JP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ja-JP" sz="2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ja-JP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ja-JP" altLang="en-US" sz="2200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ja-JP" sz="2200" i="1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US" altLang="ja-JP" sz="2200" i="1">
                        <a:latin typeface="Cambria Math" panose="02040503050406030204" pitchFamily="18" charset="0"/>
                      </a:rPr>
                      <m:t>𝑚𝑎𝑙𝑒</m:t>
                    </m:r>
                  </m:oMath>
                </a14:m>
                <a:r>
                  <a:rPr kumimoji="1" lang="en-US" altLang="ja-JP" sz="2200" dirty="0"/>
                  <a:t> </a:t>
                </a:r>
              </a:p>
            </p:txBody>
          </p:sp>
        </mc:Choice>
        <mc:Fallback xmlns="">
          <p:sp>
            <p:nvSpPr>
              <p:cNvPr id="8" name="正方形/長方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207" y="2368202"/>
                <a:ext cx="8554810" cy="1232069"/>
              </a:xfrm>
              <a:prstGeom prst="rect">
                <a:avLst/>
              </a:prstGeom>
              <a:blipFill>
                <a:blip r:embed="rId2"/>
                <a:stretch>
                  <a:fillRect l="-71" b="-246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3602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Estimation result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A0E49-DA64-45C4-AC87-77C19EB06B81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113939"/>
              </p:ext>
            </p:extLst>
          </p:nvPr>
        </p:nvGraphicFramePr>
        <p:xfrm>
          <a:off x="1530673" y="1174565"/>
          <a:ext cx="5979558" cy="4954596"/>
        </p:xfrm>
        <a:graphic>
          <a:graphicData uri="http://schemas.openxmlformats.org/drawingml/2006/table">
            <a:tbl>
              <a:tblPr/>
              <a:tblGrid>
                <a:gridCol w="3138612">
                  <a:extLst>
                    <a:ext uri="{9D8B030D-6E8A-4147-A177-3AD203B41FA5}">
                      <a16:colId xmlns:a16="http://schemas.microsoft.com/office/drawing/2014/main" val="3837187121"/>
                    </a:ext>
                  </a:extLst>
                </a:gridCol>
                <a:gridCol w="1195036">
                  <a:extLst>
                    <a:ext uri="{9D8B030D-6E8A-4147-A177-3AD203B41FA5}">
                      <a16:colId xmlns:a16="http://schemas.microsoft.com/office/drawing/2014/main" val="567004673"/>
                    </a:ext>
                  </a:extLst>
                </a:gridCol>
                <a:gridCol w="1208168">
                  <a:extLst>
                    <a:ext uri="{9D8B030D-6E8A-4147-A177-3AD203B41FA5}">
                      <a16:colId xmlns:a16="http://schemas.microsoft.com/office/drawing/2014/main" val="3293170887"/>
                    </a:ext>
                  </a:extLst>
                </a:gridCol>
                <a:gridCol w="437742">
                  <a:extLst>
                    <a:ext uri="{9D8B030D-6E8A-4147-A177-3AD203B41FA5}">
                      <a16:colId xmlns:a16="http://schemas.microsoft.com/office/drawing/2014/main" val="191408331"/>
                    </a:ext>
                  </a:extLst>
                </a:gridCol>
              </a:tblGrid>
              <a:tr h="30098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3610171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Variables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Parameters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t-value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271532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定数項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Constant(rail)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-4.76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-3.01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**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2320006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定数項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Constant(bus)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-10.33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-6.16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**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952205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所要時間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Travel Time(rail・bus)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-1.19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-14.4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**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417875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所要時間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Travel Time(car)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-4.77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-10.1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**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7673413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費用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Cost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rail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・</a:t>
                      </a:r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bus</a:t>
                      </a:r>
                      <a:r>
                        <a:rPr lang="ja-JP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）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-2.1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-10.91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**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013114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</a:t>
                      </a:r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歳以上ダミー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Over 40 dummy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0.72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1.52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3601314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20歳代 20 old dummy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3.77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4.58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**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9755320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男性ダミー </a:t>
                      </a: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Male dummy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0.19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9383420"/>
                  </a:ext>
                </a:extLst>
              </a:tr>
              <a:tr h="300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Scale Parameter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0.29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8.76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773723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Number of samples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4121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124810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-2397.178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5466648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LL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-534.425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508972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Rho-square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0.722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5700159"/>
                  </a:ext>
                </a:extLst>
              </a:tr>
              <a:tr h="3009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Adjusted rho-square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0.718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4242354"/>
                  </a:ext>
                </a:extLst>
              </a:tr>
              <a:tr h="289404"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395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7489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D7CCE9-6E17-4A2A-92A0-663C81C0E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比較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CDA117-E257-4044-9786-FA62F016B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04C10-F3FE-4AE2-A85A-DAE749053751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CFC3A00-1F2B-475E-8A02-804D442AD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B3AD2A9A-949D-4FA2-987C-6EAC282EBBCF}"/>
              </a:ext>
            </a:extLst>
          </p:cNvPr>
          <p:cNvGraphicFramePr>
            <a:graphicFrameLocks/>
          </p:cNvGraphicFramePr>
          <p:nvPr/>
        </p:nvGraphicFramePr>
        <p:xfrm>
          <a:off x="4465674" y="2394030"/>
          <a:ext cx="448286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627808E-4654-48C5-A37A-F3323F241F21}"/>
              </a:ext>
            </a:extLst>
          </p:cNvPr>
          <p:cNvSpPr txBox="1"/>
          <p:nvPr/>
        </p:nvSpPr>
        <p:spPr>
          <a:xfrm>
            <a:off x="414669" y="1307432"/>
            <a:ext cx="1775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dirty="0"/>
              <a:t>交通分担率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5C28096-5AE1-4DCD-93A5-6C425CA20B19}"/>
              </a:ext>
            </a:extLst>
          </p:cNvPr>
          <p:cNvSpPr txBox="1"/>
          <p:nvPr/>
        </p:nvSpPr>
        <p:spPr>
          <a:xfrm>
            <a:off x="1154097" y="5601810"/>
            <a:ext cx="7013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CES</a:t>
            </a:r>
            <a:r>
              <a:rPr kumimoji="1" lang="ja-JP" altLang="en-US" dirty="0"/>
              <a:t>モデルと現況の鉄道の分担率で差がでた。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1A75BC0-A8A8-47F2-84D9-6593E7A073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057" y="2380742"/>
            <a:ext cx="4263049" cy="251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450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002B48-F472-4A5B-8E74-B9C316444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便益　</a:t>
            </a:r>
            <a:r>
              <a:rPr lang="en-US" altLang="ja-JP" dirty="0"/>
              <a:t>Benefit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86B399-4034-4D1F-824D-240C6E012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04C10-F3FE-4AE2-A85A-DAE749053751}" type="datetime1">
              <a:rPr lang="ja-JP" altLang="en-US" smtClean="0"/>
              <a:t>2019/9/23</a:t>
            </a:fld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591AD66-F75D-4359-9100-372E6CD57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DD4ECAC-109E-423D-B96B-69CEE4363CCB}"/>
              </a:ext>
            </a:extLst>
          </p:cNvPr>
          <p:cNvSpPr txBox="1"/>
          <p:nvPr/>
        </p:nvSpPr>
        <p:spPr>
          <a:xfrm>
            <a:off x="867140" y="4029739"/>
            <a:ext cx="370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ja-JP" altLang="en-US" dirty="0"/>
              <a:t>便益指標としてのログサム変数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C3E8B88-1211-47D8-BB3A-01A6BA284FA7}"/>
              </a:ext>
            </a:extLst>
          </p:cNvPr>
          <p:cNvSpPr txBox="1"/>
          <p:nvPr/>
        </p:nvSpPr>
        <p:spPr>
          <a:xfrm>
            <a:off x="956930" y="1446028"/>
            <a:ext cx="1966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dirty="0"/>
              <a:t>CES</a:t>
            </a:r>
            <a:r>
              <a:rPr kumimoji="1" lang="ja-JP" altLang="en-US" dirty="0"/>
              <a:t>による便益</a:t>
            </a:r>
          </a:p>
        </p:txBody>
      </p:sp>
    </p:spTree>
    <p:extLst>
      <p:ext uri="{BB962C8B-B14F-4D97-AF65-F5344CB8AC3E}">
        <p14:creationId xmlns:p14="http://schemas.microsoft.com/office/powerpoint/2010/main" val="228640280"/>
      </p:ext>
    </p:extLst>
  </p:cSld>
  <p:clrMapOvr>
    <a:masterClrMapping/>
  </p:clrMapOvr>
</p:sld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Yu Gothic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TM03457444[[fn=基礎]]</Template>
  <TotalTime>2755</TotalTime>
  <Words>573</Words>
  <Application>Microsoft Office PowerPoint</Application>
  <PresentationFormat>画面に合わせる (4:3)</PresentationFormat>
  <Paragraphs>172</Paragraphs>
  <Slides>12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22" baseType="lpstr">
      <vt:lpstr>HG丸ｺﾞｼｯｸM-PRO</vt:lpstr>
      <vt:lpstr>メイリオ</vt:lpstr>
      <vt:lpstr>游ゴシック</vt:lpstr>
      <vt:lpstr>Arial</vt:lpstr>
      <vt:lpstr>Calibri</vt:lpstr>
      <vt:lpstr>Cambria Math</vt:lpstr>
      <vt:lpstr>Corbel</vt:lpstr>
      <vt:lpstr>Wingdings</vt:lpstr>
      <vt:lpstr>基礎</vt:lpstr>
      <vt:lpstr>Equation</vt:lpstr>
      <vt:lpstr>PowerPoint プレゼンテーション</vt:lpstr>
      <vt:lpstr>背景 Background</vt:lpstr>
      <vt:lpstr>基礎分析　Basic analysis</vt:lpstr>
      <vt:lpstr>CES function (Mode choice)</vt:lpstr>
      <vt:lpstr>PowerPoint プレゼンテーション</vt:lpstr>
      <vt:lpstr>Nested Logit Model (Mode choice)</vt:lpstr>
      <vt:lpstr>Estimation result</vt:lpstr>
      <vt:lpstr>比較</vt:lpstr>
      <vt:lpstr>便益　Benefit</vt:lpstr>
      <vt:lpstr>まとめ・課題 Summary</vt:lpstr>
      <vt:lpstr>ご清聴ありがとうございました</vt:lpstr>
      <vt:lpstr>CES function (Mode choice)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行動履歴データを用いた 教師なし学習による社会経済属性の推定</dc:title>
  <dc:creator>kotsu</dc:creator>
  <cp:lastModifiedBy>山田 歩</cp:lastModifiedBy>
  <cp:revision>98</cp:revision>
  <dcterms:created xsi:type="dcterms:W3CDTF">2018-09-13T00:51:33Z</dcterms:created>
  <dcterms:modified xsi:type="dcterms:W3CDTF">2019-09-23T04:07:48Z</dcterms:modified>
</cp:coreProperties>
</file>